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Ex1.xml" ContentType="application/vnd.ms-office.chartex+xml"/>
  <Override PartName="/ppt/charts/style2.xml" ContentType="application/vnd.ms-office.chartstyle+xml"/>
  <Override PartName="/ppt/charts/colors2.xml" ContentType="application/vnd.ms-office.chartcolorstyl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charts/chart3.xml" ContentType="application/vnd.openxmlformats-officedocument.drawingml.chart+xml"/>
  <Override PartName="/ppt/charts/style4.xml" ContentType="application/vnd.ms-office.chartstyle+xml"/>
  <Override PartName="/ppt/charts/colors4.xml" ContentType="application/vnd.ms-office.chartcolorstyl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1" r:id="rId1"/>
  </p:sldMasterIdLst>
  <p:sldIdLst>
    <p:sldId id="265" r:id="rId2"/>
    <p:sldId id="276" r:id="rId3"/>
    <p:sldId id="259" r:id="rId4"/>
    <p:sldId id="260" r:id="rId5"/>
    <p:sldId id="262" r:id="rId6"/>
    <p:sldId id="270" r:id="rId7"/>
    <p:sldId id="269" r:id="rId8"/>
    <p:sldId id="274" r:id="rId9"/>
    <p:sldId id="273" r:id="rId10"/>
    <p:sldId id="267" r:id="rId11"/>
    <p:sldId id="268" r:id="rId12"/>
    <p:sldId id="271" r:id="rId13"/>
    <p:sldId id="27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_rels/chart3.xml.rels><?xml version="1.0" encoding="UTF-8" standalone="yes"?>
<Relationships xmlns="http://schemas.openxmlformats.org/package/2006/relationships"><Relationship Id="rId3" Type="http://schemas.openxmlformats.org/officeDocument/2006/relationships/oleObject" Target="file:///C:\Users\Dell\OneDrive\Documents\hero%20vired\HERO%20VIRED\Projects\Excel%20practice%20project\Excel_Practice_Project\Call_Center_data.xlsx" TargetMode="External"/><Relationship Id="rId2" Type="http://schemas.microsoft.com/office/2011/relationships/chartColorStyle" Target="colors4.xml"/><Relationship Id="rId1" Type="http://schemas.microsoft.com/office/2011/relationships/chartStyle" Target="style4.xml"/></Relationships>
</file>

<file path=ppt/charts/_rels/chart4.xml.rels><?xml version="1.0" encoding="UTF-8" standalone="yes"?>
<Relationships xmlns="http://schemas.openxmlformats.org/package/2006/relationships"><Relationship Id="rId3" Type="http://schemas.openxmlformats.org/officeDocument/2006/relationships/oleObject" Target="file:///C:\Users\Dell\OneDrive\Documents\hero%20vired\HERO%20VIRED\Projects\Excel%20practice%20project\Excel_Practice_Project\Call_Center_data.xlsx" TargetMode="External"/><Relationship Id="rId2" Type="http://schemas.microsoft.com/office/2011/relationships/chartColorStyle" Target="colors5.xml"/><Relationship Id="rId1" Type="http://schemas.microsoft.com/office/2011/relationships/chartStyle" Target="style5.xml"/></Relationships>
</file>

<file path=ppt/charts/_rels/chart5.xml.rels><?xml version="1.0" encoding="UTF-8" standalone="yes"?>
<Relationships xmlns="http://schemas.openxmlformats.org/package/2006/relationships"><Relationship Id="rId3" Type="http://schemas.openxmlformats.org/officeDocument/2006/relationships/oleObject" Target="file:///C:\Users\Dell\OneDrive\Documents\hero%20vired\HERO%20VIRED\Projects\Excel%20practice%20project\Excel_Practice_Project\Call_Center_data.xlsx" TargetMode="External"/><Relationship Id="rId2" Type="http://schemas.microsoft.com/office/2011/relationships/chartColorStyle" Target="colors6.xml"/><Relationship Id="rId1" Type="http://schemas.microsoft.com/office/2011/relationships/chartStyle" Target="style6.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Dell\OneDrive\Documents\hero%20vired\HERO%20VIRED\Projects\Excel%20practice%20project\Excel_Practice_Project\Call_Center_dat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[Call_Center_data.xlsx]calls_per _day!PivotTable1</c:name>
    <c:fmtId val="-1"/>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b="1"/>
              <a:t>Calls Per</a:t>
            </a:r>
            <a:r>
              <a:rPr lang="en-US" b="1" baseline="0"/>
              <a:t> </a:t>
            </a:r>
            <a:r>
              <a:rPr lang="en-US" b="1"/>
              <a:t>Day</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pivotFmt>
    </c:pivotFmts>
    <c:plotArea>
      <c:layout/>
      <c:lineChart>
        <c:grouping val="stacked"/>
        <c:varyColors val="0"/>
        <c:ser>
          <c:idx val="0"/>
          <c:order val="0"/>
          <c:tx>
            <c:strRef>
              <c:f>'calls_per _day'!$B$1</c:f>
              <c:strCache>
                <c:ptCount val="1"/>
                <c:pt idx="0">
                  <c:v>Total</c:v>
                </c:pt>
              </c:strCache>
            </c:strRef>
          </c:tx>
          <c:spPr>
            <a:ln w="34925" cap="rnd">
              <a:solidFill>
                <a:schemeClr val="accent1"/>
              </a:solidFill>
              <a:round/>
            </a:ln>
            <a:effectLst>
              <a:outerShdw blurRad="63500" dist="25400" dir="5400000" algn="ctr" rotWithShape="0">
                <a:srgbClr val="000000">
                  <a:alpha val="69000"/>
                </a:srgbClr>
              </a:outerShdw>
            </a:effectLst>
          </c:spPr>
          <c:marker>
            <c:symbol val="circle"/>
            <c:size val="6"/>
            <c:spPr>
              <a:gradFill rotWithShape="1">
                <a:gsLst>
                  <a:gs pos="0">
                    <a:schemeClr val="accent1">
                      <a:tint val="94000"/>
                      <a:satMod val="100000"/>
                      <a:lumMod val="108000"/>
                    </a:schemeClr>
                  </a:gs>
                  <a:gs pos="50000">
                    <a:schemeClr val="accent1">
                      <a:tint val="98000"/>
                      <a:shade val="100000"/>
                      <a:satMod val="100000"/>
                      <a:lumMod val="100000"/>
                    </a:schemeClr>
                  </a:gs>
                  <a:gs pos="100000">
                    <a:schemeClr val="accent1">
                      <a:shade val="72000"/>
                      <a:satMod val="120000"/>
                      <a:lumMod val="100000"/>
                    </a:schemeClr>
                  </a:gs>
                </a:gsLst>
                <a:lin ang="5400000" scaled="0"/>
              </a:gradFill>
              <a:ln w="9525">
                <a:solidFill>
                  <a:schemeClr val="accent1"/>
                </a:solidFill>
                <a:round/>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marker>
          <c:cat>
            <c:strRef>
              <c:f>'calls_per _day'!$A$2:$A$33</c:f>
              <c:strCache>
                <c:ptCount val="31"/>
                <c:pt idx="0">
                  <c:v>01</c:v>
                </c:pt>
                <c:pt idx="1">
                  <c:v>02</c:v>
                </c:pt>
                <c:pt idx="2">
                  <c:v>03</c:v>
                </c:pt>
                <c:pt idx="3">
                  <c:v>04</c:v>
                </c:pt>
                <c:pt idx="4">
                  <c:v>05</c:v>
                </c:pt>
                <c:pt idx="5">
                  <c:v>06</c:v>
                </c:pt>
                <c:pt idx="6">
                  <c:v>07</c:v>
                </c:pt>
                <c:pt idx="7">
                  <c:v>08</c:v>
                </c:pt>
                <c:pt idx="8">
                  <c:v>09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strCache>
            </c:strRef>
          </c:cat>
          <c:val>
            <c:numRef>
              <c:f>'calls_per _day'!$B$2:$B$33</c:f>
              <c:numCache>
                <c:formatCode>General</c:formatCode>
                <c:ptCount val="31"/>
                <c:pt idx="0">
                  <c:v>1089</c:v>
                </c:pt>
                <c:pt idx="1">
                  <c:v>1084</c:v>
                </c:pt>
                <c:pt idx="2">
                  <c:v>1089</c:v>
                </c:pt>
                <c:pt idx="3">
                  <c:v>1049</c:v>
                </c:pt>
                <c:pt idx="4">
                  <c:v>1090</c:v>
                </c:pt>
                <c:pt idx="5">
                  <c:v>1152</c:v>
                </c:pt>
                <c:pt idx="6">
                  <c:v>1045</c:v>
                </c:pt>
                <c:pt idx="7">
                  <c:v>1067</c:v>
                </c:pt>
                <c:pt idx="8">
                  <c:v>1123</c:v>
                </c:pt>
                <c:pt idx="9">
                  <c:v>1092</c:v>
                </c:pt>
                <c:pt idx="10">
                  <c:v>1087</c:v>
                </c:pt>
                <c:pt idx="11">
                  <c:v>1088</c:v>
                </c:pt>
                <c:pt idx="12">
                  <c:v>1117</c:v>
                </c:pt>
                <c:pt idx="13">
                  <c:v>1090</c:v>
                </c:pt>
                <c:pt idx="14">
                  <c:v>1105</c:v>
                </c:pt>
                <c:pt idx="15">
                  <c:v>1132</c:v>
                </c:pt>
                <c:pt idx="16">
                  <c:v>1123</c:v>
                </c:pt>
                <c:pt idx="17">
                  <c:v>1097</c:v>
                </c:pt>
                <c:pt idx="18">
                  <c:v>1102</c:v>
                </c:pt>
                <c:pt idx="19">
                  <c:v>1077</c:v>
                </c:pt>
                <c:pt idx="20">
                  <c:v>1170</c:v>
                </c:pt>
                <c:pt idx="21">
                  <c:v>1167</c:v>
                </c:pt>
                <c:pt idx="22">
                  <c:v>1111</c:v>
                </c:pt>
                <c:pt idx="23">
                  <c:v>1098</c:v>
                </c:pt>
                <c:pt idx="24">
                  <c:v>1063</c:v>
                </c:pt>
                <c:pt idx="25">
                  <c:v>1054</c:v>
                </c:pt>
                <c:pt idx="26">
                  <c:v>1062</c:v>
                </c:pt>
                <c:pt idx="27">
                  <c:v>1144</c:v>
                </c:pt>
                <c:pt idx="28">
                  <c:v>1053</c:v>
                </c:pt>
                <c:pt idx="29">
                  <c:v>1120</c:v>
                </c:pt>
                <c:pt idx="30">
                  <c:v>1</c:v>
                </c:pt>
              </c:numCache>
            </c:numRef>
          </c:val>
          <c:smooth val="0"/>
          <c:extLst>
            <c:ext xmlns:c16="http://schemas.microsoft.com/office/drawing/2014/chart" uri="{C3380CC4-5D6E-409C-BE32-E72D297353CC}">
              <c16:uniqueId val="{00000000-8E07-4CFB-A823-2A2EDA7B5AE5}"/>
            </c:ext>
          </c:extLst>
        </c:ser>
        <c:dLbls>
          <c:showLegendKey val="0"/>
          <c:showVal val="0"/>
          <c:showCatName val="0"/>
          <c:showSerName val="0"/>
          <c:showPercent val="0"/>
          <c:showBubbleSize val="0"/>
        </c:dLbls>
        <c:marker val="1"/>
        <c:smooth val="0"/>
        <c:axId val="-332374288"/>
        <c:axId val="-332379184"/>
      </c:lineChart>
      <c:catAx>
        <c:axId val="-332374288"/>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1050" b="1" i="0" u="none" strike="noStrike" kern="1200" baseline="0">
                <a:solidFill>
                  <a:schemeClr val="lt1">
                    <a:lumMod val="85000"/>
                  </a:schemeClr>
                </a:solidFill>
                <a:latin typeface="+mn-lt"/>
                <a:ea typeface="+mn-ea"/>
                <a:cs typeface="+mn-cs"/>
              </a:defRPr>
            </a:pPr>
            <a:endParaRPr lang="en-US"/>
          </a:p>
        </c:txPr>
        <c:crossAx val="-332379184"/>
        <c:crosses val="autoZero"/>
        <c:auto val="1"/>
        <c:lblAlgn val="ctr"/>
        <c:lblOffset val="100"/>
        <c:noMultiLvlLbl val="0"/>
      </c:catAx>
      <c:valAx>
        <c:axId val="-332379184"/>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32374288"/>
        <c:crosses val="autoZero"/>
        <c:crossBetween val="between"/>
      </c:valAx>
      <c:spPr>
        <a:noFill/>
        <a:ln>
          <a:noFill/>
        </a:ln>
        <a:effectLst/>
      </c:spPr>
    </c:plotArea>
    <c:plotVisOnly val="1"/>
    <c:dispBlanksAs val="zero"/>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[Call_Center_data.xlsx]Customer sentiment!PivotTable2</c:name>
    <c:fmtId val="5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Customer Sentiment</a:t>
            </a:r>
          </a:p>
        </c:rich>
      </c:tx>
      <c:layout>
        <c:manualLayout>
          <c:xMode val="edge"/>
          <c:yMode val="edge"/>
          <c:x val="0.24962855186579938"/>
          <c:y val="1.5873015873015872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'Customer sentiment'!$B$3</c:f>
              <c:strCache>
                <c:ptCount val="1"/>
                <c:pt idx="0">
                  <c:v>Total</c:v>
                </c:pt>
              </c:strCache>
            </c:strRef>
          </c:tx>
          <c:spPr>
            <a:gradFill rotWithShape="1">
              <a:gsLst>
                <a:gs pos="0">
                  <a:schemeClr val="accent1">
                    <a:tint val="94000"/>
                    <a:satMod val="100000"/>
                    <a:lumMod val="108000"/>
                  </a:schemeClr>
                </a:gs>
                <a:gs pos="50000">
                  <a:schemeClr val="accent1">
                    <a:tint val="98000"/>
                    <a:shade val="100000"/>
                    <a:satMod val="100000"/>
                    <a:lumMod val="100000"/>
                  </a:schemeClr>
                </a:gs>
                <a:gs pos="100000">
                  <a:schemeClr val="accent1">
                    <a:shade val="72000"/>
                    <a:satMod val="120000"/>
                    <a:lumMod val="100000"/>
                  </a:schemeClr>
                </a:gs>
              </a:gsLst>
              <a:lin ang="5400000" scaled="0"/>
            </a:gradFill>
            <a:ln>
              <a:noFill/>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invertIfNegative val="0"/>
          <c:dLbls>
            <c:spPr>
              <a:solidFill>
                <a:schemeClr val="accent1">
                  <a:lumMod val="75000"/>
                </a:schemeClr>
              </a:solid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'Customer sentiment'!$A$4:$A$8</c:f>
              <c:strCache>
                <c:ptCount val="5"/>
                <c:pt idx="0">
                  <c:v>Very Positive</c:v>
                </c:pt>
                <c:pt idx="1">
                  <c:v>Positive</c:v>
                </c:pt>
                <c:pt idx="2">
                  <c:v>Very Negative</c:v>
                </c:pt>
                <c:pt idx="3">
                  <c:v>Neutral</c:v>
                </c:pt>
                <c:pt idx="4">
                  <c:v>Negative</c:v>
                </c:pt>
              </c:strCache>
            </c:strRef>
          </c:cat>
          <c:val>
            <c:numRef>
              <c:f>'Customer sentiment'!$B$4:$B$8</c:f>
              <c:numCache>
                <c:formatCode>General</c:formatCode>
                <c:ptCount val="5"/>
                <c:pt idx="0">
                  <c:v>3170</c:v>
                </c:pt>
                <c:pt idx="1">
                  <c:v>3928</c:v>
                </c:pt>
                <c:pt idx="2">
                  <c:v>6026</c:v>
                </c:pt>
                <c:pt idx="3">
                  <c:v>8754</c:v>
                </c:pt>
                <c:pt idx="4">
                  <c:v>11063</c:v>
                </c:pt>
              </c:numCache>
            </c:numRef>
          </c:val>
          <c:extLst>
            <c:ext xmlns:c16="http://schemas.microsoft.com/office/drawing/2014/chart" uri="{C3380CC4-5D6E-409C-BE32-E72D297353CC}">
              <c16:uniqueId val="{00000000-496C-4C1D-A572-F4FC852C0A4F}"/>
            </c:ext>
          </c:extLst>
        </c:ser>
        <c:dLbls>
          <c:dLblPos val="outEnd"/>
          <c:showLegendKey val="0"/>
          <c:showVal val="1"/>
          <c:showCatName val="0"/>
          <c:showSerName val="0"/>
          <c:showPercent val="0"/>
          <c:showBubbleSize val="0"/>
        </c:dLbls>
        <c:gapWidth val="100"/>
        <c:axId val="-332384624"/>
        <c:axId val="-332376464"/>
      </c:barChart>
      <c:catAx>
        <c:axId val="-332384624"/>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1" i="0" u="none" strike="noStrike" kern="1200" baseline="0">
                <a:solidFill>
                  <a:schemeClr val="lt1">
                    <a:lumMod val="85000"/>
                  </a:schemeClr>
                </a:solidFill>
                <a:latin typeface="+mn-lt"/>
                <a:ea typeface="+mn-ea"/>
                <a:cs typeface="+mn-cs"/>
              </a:defRPr>
            </a:pPr>
            <a:endParaRPr lang="en-US"/>
          </a:p>
        </c:txPr>
        <c:crossAx val="-332376464"/>
        <c:crosses val="autoZero"/>
        <c:auto val="1"/>
        <c:lblAlgn val="ctr"/>
        <c:lblOffset val="100"/>
        <c:noMultiLvlLbl val="0"/>
      </c:catAx>
      <c:valAx>
        <c:axId val="-332376464"/>
        <c:scaling>
          <c:orientation val="minMax"/>
        </c:scaling>
        <c:delete val="0"/>
        <c:axPos val="b"/>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32384624"/>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[Call_Center_data.xlsx]Reason for Calling!PivotTable3</c:name>
    <c:fmtId val="11"/>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400"/>
              <a:t>Reason for</a:t>
            </a:r>
            <a:r>
              <a:rPr lang="en-US" sz="1400" baseline="0"/>
              <a:t> </a:t>
            </a:r>
            <a:r>
              <a:rPr lang="en-US" sz="1400"/>
              <a:t>Calling</a:t>
            </a:r>
          </a:p>
        </c:rich>
      </c:tx>
      <c:layout>
        <c:manualLayout>
          <c:xMode val="edge"/>
          <c:yMode val="edge"/>
          <c:x val="0.30334711286089239"/>
          <c:y val="4.6296296296296294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82890011882843"/>
          <c:y val="0.14579870224555264"/>
          <c:w val="0.7442893700787403"/>
          <c:h val="0.70959135316418775"/>
        </c:manualLayout>
      </c:layout>
      <c:barChart>
        <c:barDir val="col"/>
        <c:grouping val="clustered"/>
        <c:varyColors val="0"/>
        <c:ser>
          <c:idx val="0"/>
          <c:order val="0"/>
          <c:tx>
            <c:strRef>
              <c:f>'Reason for Calling'!$B$3</c:f>
              <c:strCache>
                <c:ptCount val="1"/>
                <c:pt idx="0">
                  <c:v>Total</c:v>
                </c:pt>
              </c:strCache>
            </c:strRef>
          </c:tx>
          <c:spPr>
            <a:gradFill rotWithShape="1">
              <a:gsLst>
                <a:gs pos="0">
                  <a:schemeClr val="accent1">
                    <a:tint val="94000"/>
                    <a:satMod val="100000"/>
                    <a:lumMod val="108000"/>
                  </a:schemeClr>
                </a:gs>
                <a:gs pos="50000">
                  <a:schemeClr val="accent1">
                    <a:tint val="98000"/>
                    <a:shade val="100000"/>
                    <a:satMod val="100000"/>
                    <a:lumMod val="100000"/>
                  </a:schemeClr>
                </a:gs>
                <a:gs pos="100000">
                  <a:schemeClr val="accent1">
                    <a:shade val="72000"/>
                    <a:satMod val="120000"/>
                    <a:lumMod val="100000"/>
                  </a:schemeClr>
                </a:gs>
              </a:gsLst>
              <a:lin ang="5400000" scaled="0"/>
            </a:gradFill>
            <a:ln>
              <a:noFill/>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invertIfNegative val="0"/>
          <c:dLbls>
            <c:spPr>
              <a:solidFill>
                <a:schemeClr val="accent1">
                  <a:lumMod val="75000"/>
                </a:schemeClr>
              </a:solid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'Reason for Calling'!$A$4:$A$6</c:f>
              <c:strCache>
                <c:ptCount val="3"/>
                <c:pt idx="0">
                  <c:v>Billing Question</c:v>
                </c:pt>
                <c:pt idx="1">
                  <c:v>Payments</c:v>
                </c:pt>
                <c:pt idx="2">
                  <c:v>Service Outage</c:v>
                </c:pt>
              </c:strCache>
            </c:strRef>
          </c:cat>
          <c:val>
            <c:numRef>
              <c:f>'Reason for Calling'!$B$4:$B$6</c:f>
              <c:numCache>
                <c:formatCode>General</c:formatCode>
                <c:ptCount val="3"/>
                <c:pt idx="0">
                  <c:v>23462</c:v>
                </c:pt>
                <c:pt idx="1">
                  <c:v>4749</c:v>
                </c:pt>
                <c:pt idx="2">
                  <c:v>4730</c:v>
                </c:pt>
              </c:numCache>
            </c:numRef>
          </c:val>
          <c:extLst>
            <c:ext xmlns:c16="http://schemas.microsoft.com/office/drawing/2014/chart" uri="{C3380CC4-5D6E-409C-BE32-E72D297353CC}">
              <c16:uniqueId val="{00000000-535B-4A5D-896D-F339C9F21AEA}"/>
            </c:ext>
          </c:extLst>
        </c:ser>
        <c:dLbls>
          <c:dLblPos val="outEnd"/>
          <c:showLegendKey val="0"/>
          <c:showVal val="1"/>
          <c:showCatName val="0"/>
          <c:showSerName val="0"/>
          <c:showPercent val="0"/>
          <c:showBubbleSize val="0"/>
        </c:dLbls>
        <c:gapWidth val="100"/>
        <c:axId val="-332377008"/>
        <c:axId val="-332388976"/>
      </c:barChart>
      <c:catAx>
        <c:axId val="-33237700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200" b="1" i="0" u="none" strike="noStrike" kern="1200" baseline="0">
                <a:solidFill>
                  <a:schemeClr val="lt1">
                    <a:lumMod val="85000"/>
                  </a:schemeClr>
                </a:solidFill>
                <a:latin typeface="+mn-lt"/>
                <a:ea typeface="+mn-ea"/>
                <a:cs typeface="+mn-cs"/>
              </a:defRPr>
            </a:pPr>
            <a:endParaRPr lang="en-US"/>
          </a:p>
        </c:txPr>
        <c:crossAx val="-332388976"/>
        <c:crosses val="autoZero"/>
        <c:auto val="1"/>
        <c:lblAlgn val="ctr"/>
        <c:lblOffset val="100"/>
        <c:noMultiLvlLbl val="0"/>
      </c:catAx>
      <c:valAx>
        <c:axId val="-33238897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32377008"/>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[Call_Center_data.xlsx]Response Time!PivotTable4</c:name>
    <c:fmtId val="1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Response Time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balanced" dir="t">
              <a:rot lat="0" lon="0" rev="1200000"/>
            </a:lightRig>
          </a:scene3d>
          <a:sp3d prstMaterial="plastic">
            <a:bevelT w="25400" h="25400"/>
          </a:sp3d>
        </c:spPr>
      </c:pivotFmt>
    </c:pivotFmts>
    <c:plotArea>
      <c:layout/>
      <c:pieChart>
        <c:varyColors val="1"/>
        <c:ser>
          <c:idx val="0"/>
          <c:order val="0"/>
          <c:tx>
            <c:strRef>
              <c:f>'Response Time'!$B$2</c:f>
              <c:strCache>
                <c:ptCount val="1"/>
                <c:pt idx="0">
                  <c:v>Total</c:v>
                </c:pt>
              </c:strCache>
            </c:strRef>
          </c:tx>
          <c:dPt>
            <c:idx val="0"/>
            <c:bubble3D val="0"/>
            <c:spPr>
              <a:gradFill rotWithShape="1">
                <a:gsLst>
                  <a:gs pos="0">
                    <a:schemeClr val="accent1">
                      <a:tint val="94000"/>
                      <a:satMod val="100000"/>
                      <a:lumMod val="108000"/>
                    </a:schemeClr>
                  </a:gs>
                  <a:gs pos="50000">
                    <a:schemeClr val="accent1">
                      <a:tint val="98000"/>
                      <a:shade val="100000"/>
                      <a:satMod val="100000"/>
                      <a:lumMod val="100000"/>
                    </a:schemeClr>
                  </a:gs>
                  <a:gs pos="100000">
                    <a:schemeClr val="accent1">
                      <a:shade val="72000"/>
                      <a:satMod val="120000"/>
                      <a:lumMod val="100000"/>
                    </a:schemeClr>
                  </a:gs>
                </a:gsLst>
                <a:lin ang="5400000" scaled="0"/>
              </a:gradFill>
              <a:ln>
                <a:noFill/>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extLst>
              <c:ext xmlns:c16="http://schemas.microsoft.com/office/drawing/2014/chart" uri="{C3380CC4-5D6E-409C-BE32-E72D297353CC}">
                <c16:uniqueId val="{00000001-1297-4BE1-A49F-C4BD29150DC3}"/>
              </c:ext>
            </c:extLst>
          </c:dPt>
          <c:dPt>
            <c:idx val="1"/>
            <c:bubble3D val="0"/>
            <c:spPr>
              <a:gradFill rotWithShape="1">
                <a:gsLst>
                  <a:gs pos="0">
                    <a:schemeClr val="accent2">
                      <a:tint val="94000"/>
                      <a:satMod val="100000"/>
                      <a:lumMod val="108000"/>
                    </a:schemeClr>
                  </a:gs>
                  <a:gs pos="50000">
                    <a:schemeClr val="accent2">
                      <a:tint val="98000"/>
                      <a:shade val="100000"/>
                      <a:satMod val="100000"/>
                      <a:lumMod val="100000"/>
                    </a:schemeClr>
                  </a:gs>
                  <a:gs pos="100000">
                    <a:schemeClr val="accent2">
                      <a:shade val="72000"/>
                      <a:satMod val="120000"/>
                      <a:lumMod val="100000"/>
                    </a:schemeClr>
                  </a:gs>
                </a:gsLst>
                <a:lin ang="5400000" scaled="0"/>
              </a:gradFill>
              <a:ln>
                <a:noFill/>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extLst>
              <c:ext xmlns:c16="http://schemas.microsoft.com/office/drawing/2014/chart" uri="{C3380CC4-5D6E-409C-BE32-E72D297353CC}">
                <c16:uniqueId val="{00000003-1297-4BE1-A49F-C4BD29150DC3}"/>
              </c:ext>
            </c:extLst>
          </c:dPt>
          <c:dPt>
            <c:idx val="2"/>
            <c:bubble3D val="0"/>
            <c:spPr>
              <a:gradFill rotWithShape="1">
                <a:gsLst>
                  <a:gs pos="0">
                    <a:schemeClr val="accent3">
                      <a:tint val="94000"/>
                      <a:satMod val="100000"/>
                      <a:lumMod val="108000"/>
                    </a:schemeClr>
                  </a:gs>
                  <a:gs pos="50000">
                    <a:schemeClr val="accent3">
                      <a:tint val="98000"/>
                      <a:shade val="100000"/>
                      <a:satMod val="100000"/>
                      <a:lumMod val="100000"/>
                    </a:schemeClr>
                  </a:gs>
                  <a:gs pos="100000">
                    <a:schemeClr val="accent3">
                      <a:shade val="72000"/>
                      <a:satMod val="120000"/>
                      <a:lumMod val="100000"/>
                    </a:schemeClr>
                  </a:gs>
                </a:gsLst>
                <a:lin ang="5400000" scaled="0"/>
              </a:gradFill>
              <a:ln>
                <a:noFill/>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extLst>
              <c:ext xmlns:c16="http://schemas.microsoft.com/office/drawing/2014/chart" uri="{C3380CC4-5D6E-409C-BE32-E72D297353CC}">
                <c16:uniqueId val="{00000005-1297-4BE1-A49F-C4BD29150DC3}"/>
              </c:ext>
            </c:extLst>
          </c:dPt>
          <c:dLbls>
            <c:spPr>
              <a:solidFill>
                <a:schemeClr val="tx1"/>
              </a:solid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'Response Time'!$A$3:$A$5</c:f>
              <c:strCache>
                <c:ptCount val="3"/>
                <c:pt idx="0">
                  <c:v>Above SLA</c:v>
                </c:pt>
                <c:pt idx="1">
                  <c:v>Below SLA</c:v>
                </c:pt>
                <c:pt idx="2">
                  <c:v>Within SLA</c:v>
                </c:pt>
              </c:strCache>
            </c:strRef>
          </c:cat>
          <c:val>
            <c:numRef>
              <c:f>'Response Time'!$B$3:$B$5</c:f>
              <c:numCache>
                <c:formatCode>General</c:formatCode>
                <c:ptCount val="3"/>
                <c:pt idx="0">
                  <c:v>4168</c:v>
                </c:pt>
                <c:pt idx="1">
                  <c:v>8148</c:v>
                </c:pt>
                <c:pt idx="2">
                  <c:v>20625</c:v>
                </c:pt>
              </c:numCache>
            </c:numRef>
          </c:val>
          <c:extLst>
            <c:ext xmlns:c16="http://schemas.microsoft.com/office/drawing/2014/chart" uri="{C3380CC4-5D6E-409C-BE32-E72D297353CC}">
              <c16:uniqueId val="{00000006-1297-4BE1-A49F-C4BD29150DC3}"/>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1100" b="1"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[Call_Center_data.xlsx]Channel!PivotTable4</c:name>
    <c:fmtId val="10"/>
  </c:pivotSource>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Channel</a:t>
            </a:r>
          </a:p>
        </c:rich>
      </c:tx>
      <c:layout>
        <c:manualLayout>
          <c:xMode val="edge"/>
          <c:yMode val="edge"/>
          <c:x val="0.41950416825320247"/>
          <c:y val="4.5454545454545456E-2"/>
        </c:manualLayout>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5"/>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7"/>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0"/>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2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s>
    <c:plotArea>
      <c:layout>
        <c:manualLayout>
          <c:layoutTarget val="inner"/>
          <c:xMode val="edge"/>
          <c:yMode val="edge"/>
          <c:x val="0.14609711798153169"/>
          <c:y val="0.21395364924654614"/>
          <c:w val="0.51893093026084214"/>
          <c:h val="0.72886213926120025"/>
        </c:manualLayout>
      </c:layout>
      <c:doughnutChart>
        <c:varyColors val="1"/>
        <c:ser>
          <c:idx val="0"/>
          <c:order val="0"/>
          <c:tx>
            <c:strRef>
              <c:f>Channel!$B$1</c:f>
              <c:strCache>
                <c:ptCount val="1"/>
                <c:pt idx="0">
                  <c:v>Total</c:v>
                </c:pt>
              </c:strCache>
            </c:strRef>
          </c:tx>
          <c:dPt>
            <c:idx val="0"/>
            <c:bubble3D val="0"/>
            <c:spPr>
              <a:gradFill rotWithShape="1">
                <a:gsLst>
                  <a:gs pos="0">
                    <a:schemeClr val="accent1">
                      <a:tint val="94000"/>
                      <a:satMod val="100000"/>
                      <a:lumMod val="108000"/>
                    </a:schemeClr>
                  </a:gs>
                  <a:gs pos="50000">
                    <a:schemeClr val="accent1">
                      <a:tint val="98000"/>
                      <a:shade val="100000"/>
                      <a:satMod val="100000"/>
                      <a:lumMod val="100000"/>
                    </a:schemeClr>
                  </a:gs>
                  <a:gs pos="100000">
                    <a:schemeClr val="accent1">
                      <a:shade val="72000"/>
                      <a:satMod val="120000"/>
                      <a:lumMod val="100000"/>
                    </a:schemeClr>
                  </a:gs>
                </a:gsLst>
                <a:lin ang="5400000" scaled="0"/>
              </a:gradFill>
              <a:ln>
                <a:noFill/>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extLst>
              <c:ext xmlns:c16="http://schemas.microsoft.com/office/drawing/2014/chart" uri="{C3380CC4-5D6E-409C-BE32-E72D297353CC}">
                <c16:uniqueId val="{00000001-83FE-444E-9C9A-5A9F6342BC0B}"/>
              </c:ext>
            </c:extLst>
          </c:dPt>
          <c:dPt>
            <c:idx val="1"/>
            <c:bubble3D val="0"/>
            <c:spPr>
              <a:gradFill rotWithShape="1">
                <a:gsLst>
                  <a:gs pos="0">
                    <a:schemeClr val="accent2">
                      <a:tint val="94000"/>
                      <a:satMod val="100000"/>
                      <a:lumMod val="108000"/>
                    </a:schemeClr>
                  </a:gs>
                  <a:gs pos="50000">
                    <a:schemeClr val="accent2">
                      <a:tint val="98000"/>
                      <a:shade val="100000"/>
                      <a:satMod val="100000"/>
                      <a:lumMod val="100000"/>
                    </a:schemeClr>
                  </a:gs>
                  <a:gs pos="100000">
                    <a:schemeClr val="accent2">
                      <a:shade val="72000"/>
                      <a:satMod val="120000"/>
                      <a:lumMod val="100000"/>
                    </a:schemeClr>
                  </a:gs>
                </a:gsLst>
                <a:lin ang="5400000" scaled="0"/>
              </a:gradFill>
              <a:ln>
                <a:noFill/>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extLst>
              <c:ext xmlns:c16="http://schemas.microsoft.com/office/drawing/2014/chart" uri="{C3380CC4-5D6E-409C-BE32-E72D297353CC}">
                <c16:uniqueId val="{00000003-83FE-444E-9C9A-5A9F6342BC0B}"/>
              </c:ext>
            </c:extLst>
          </c:dPt>
          <c:dPt>
            <c:idx val="2"/>
            <c:bubble3D val="0"/>
            <c:spPr>
              <a:gradFill rotWithShape="1">
                <a:gsLst>
                  <a:gs pos="0">
                    <a:schemeClr val="accent3">
                      <a:tint val="94000"/>
                      <a:satMod val="100000"/>
                      <a:lumMod val="108000"/>
                    </a:schemeClr>
                  </a:gs>
                  <a:gs pos="50000">
                    <a:schemeClr val="accent3">
                      <a:tint val="98000"/>
                      <a:shade val="100000"/>
                      <a:satMod val="100000"/>
                      <a:lumMod val="100000"/>
                    </a:schemeClr>
                  </a:gs>
                  <a:gs pos="100000">
                    <a:schemeClr val="accent3">
                      <a:shade val="72000"/>
                      <a:satMod val="120000"/>
                      <a:lumMod val="100000"/>
                    </a:schemeClr>
                  </a:gs>
                </a:gsLst>
                <a:lin ang="5400000" scaled="0"/>
              </a:gradFill>
              <a:ln>
                <a:noFill/>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extLst>
              <c:ext xmlns:c16="http://schemas.microsoft.com/office/drawing/2014/chart" uri="{C3380CC4-5D6E-409C-BE32-E72D297353CC}">
                <c16:uniqueId val="{00000005-83FE-444E-9C9A-5A9F6342BC0B}"/>
              </c:ext>
            </c:extLst>
          </c:dPt>
          <c:dPt>
            <c:idx val="3"/>
            <c:bubble3D val="0"/>
            <c:spPr>
              <a:gradFill rotWithShape="1">
                <a:gsLst>
                  <a:gs pos="0">
                    <a:schemeClr val="accent4">
                      <a:tint val="94000"/>
                      <a:satMod val="100000"/>
                      <a:lumMod val="108000"/>
                    </a:schemeClr>
                  </a:gs>
                  <a:gs pos="50000">
                    <a:schemeClr val="accent4">
                      <a:tint val="98000"/>
                      <a:shade val="100000"/>
                      <a:satMod val="100000"/>
                      <a:lumMod val="100000"/>
                    </a:schemeClr>
                  </a:gs>
                  <a:gs pos="100000">
                    <a:schemeClr val="accent4">
                      <a:shade val="72000"/>
                      <a:satMod val="120000"/>
                      <a:lumMod val="100000"/>
                    </a:schemeClr>
                  </a:gs>
                </a:gsLst>
                <a:lin ang="5400000" scaled="0"/>
              </a:gradFill>
              <a:ln>
                <a:noFill/>
              </a:ln>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c:spPr>
            <c:extLst>
              <c:ext xmlns:c16="http://schemas.microsoft.com/office/drawing/2014/chart" uri="{C3380CC4-5D6E-409C-BE32-E72D297353CC}">
                <c16:uniqueId val="{00000007-83FE-444E-9C9A-5A9F6342BC0B}"/>
              </c:ext>
            </c:extLst>
          </c:dPt>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solidFill>
                    <a:latin typeface="+mn-lt"/>
                    <a:ea typeface="+mn-ea"/>
                    <a:cs typeface="+mn-cs"/>
                  </a:defRPr>
                </a:pPr>
                <a:endParaRPr lang="en-US"/>
              </a:p>
            </c:txPr>
            <c:showLegendKey val="0"/>
            <c:showVal val="0"/>
            <c:showCatName val="0"/>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Channel!$A$2:$A$6</c:f>
              <c:strCache>
                <c:ptCount val="4"/>
                <c:pt idx="0">
                  <c:v>Call-Center</c:v>
                </c:pt>
                <c:pt idx="1">
                  <c:v>Chatbot</c:v>
                </c:pt>
                <c:pt idx="2">
                  <c:v>Email</c:v>
                </c:pt>
                <c:pt idx="3">
                  <c:v>Web</c:v>
                </c:pt>
              </c:strCache>
            </c:strRef>
          </c:cat>
          <c:val>
            <c:numRef>
              <c:f>Channel!$B$2:$B$6</c:f>
              <c:numCache>
                <c:formatCode>General</c:formatCode>
                <c:ptCount val="4"/>
                <c:pt idx="0">
                  <c:v>10639</c:v>
                </c:pt>
                <c:pt idx="1">
                  <c:v>8256</c:v>
                </c:pt>
                <c:pt idx="2">
                  <c:v>7470</c:v>
                </c:pt>
                <c:pt idx="3">
                  <c:v>6576</c:v>
                </c:pt>
              </c:numCache>
            </c:numRef>
          </c:val>
          <c:extLst>
            <c:ext xmlns:c16="http://schemas.microsoft.com/office/drawing/2014/chart" uri="{C3380CC4-5D6E-409C-BE32-E72D297353CC}">
              <c16:uniqueId val="{00000008-83FE-444E-9C9A-5A9F6342BC0B}"/>
            </c:ext>
          </c:extLst>
        </c:ser>
        <c:dLbls>
          <c:showLegendKey val="0"/>
          <c:showVal val="0"/>
          <c:showCatName val="0"/>
          <c:showSerName val="0"/>
          <c:showPercent val="1"/>
          <c:showBubbleSize val="0"/>
          <c:showLeaderLines val="1"/>
        </c:dLbls>
        <c:firstSliceAng val="0"/>
        <c:holeSize val="75"/>
      </c:doughnutChart>
      <c:spPr>
        <a:noFill/>
        <a:ln>
          <a:noFill/>
        </a:ln>
        <a:effectLst/>
      </c:spPr>
    </c:plotArea>
    <c:legend>
      <c:legendPos val="r"/>
      <c:overlay val="0"/>
      <c:spPr>
        <a:noFill/>
        <a:ln>
          <a:noFill/>
        </a:ln>
        <a:effectLst/>
      </c:spPr>
      <c:txPr>
        <a:bodyPr rot="0" spcFirstLastPara="1" vertOverflow="ellipsis" vert="horz" wrap="square" anchor="ctr" anchorCtr="1"/>
        <a:lstStyle/>
        <a:p>
          <a:pPr>
            <a:defRPr sz="1197" b="1"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'State wise calls'!$A$2:$A$52</cx:f>
        <cx:nf>'State wise calls'!$A$1</cx:nf>
        <cx:lvl ptCount="51" name="State">
          <cx:pt idx="0">California</cx:pt>
          <cx:pt idx="1">Texas</cx:pt>
          <cx:pt idx="2">Florida</cx:pt>
          <cx:pt idx="3">New York</cx:pt>
          <cx:pt idx="4">Virginia</cx:pt>
          <cx:pt idx="5">Ohio</cx:pt>
          <cx:pt idx="6">District of Columbia</cx:pt>
          <cx:pt idx="7">Pennsylvania</cx:pt>
          <cx:pt idx="8">Georgia</cx:pt>
          <cx:pt idx="9">Illinois</cx:pt>
          <cx:pt idx="10">North Carolina</cx:pt>
          <cx:pt idx="11">Colorado</cx:pt>
          <cx:pt idx="12">Alabama</cx:pt>
          <cx:pt idx="13">Arizona</cx:pt>
          <cx:pt idx="14">Indiana</cx:pt>
          <cx:pt idx="15">Minnesota</cx:pt>
          <cx:pt idx="16">Missouri</cx:pt>
          <cx:pt idx="17">Tennessee</cx:pt>
          <cx:pt idx="18">Washington</cx:pt>
          <cx:pt idx="19">Louisiana</cx:pt>
          <cx:pt idx="20">Michigan</cx:pt>
          <cx:pt idx="21">Oklahoma</cx:pt>
          <cx:pt idx="22">Massachusetts</cx:pt>
          <cx:pt idx="23">Kansas</cx:pt>
          <cx:pt idx="24">Nevada</cx:pt>
          <cx:pt idx="25">Maryland</cx:pt>
          <cx:pt idx="26">Kentucky</cx:pt>
          <cx:pt idx="27">Connecticut</cx:pt>
          <cx:pt idx="28">Iowa</cx:pt>
          <cx:pt idx="29">Wisconsin</cx:pt>
          <cx:pt idx="30">New Jersey</cx:pt>
          <cx:pt idx="31">South Carolina</cx:pt>
          <cx:pt idx="32">West Virginia</cx:pt>
          <cx:pt idx="33">Utah</cx:pt>
          <cx:pt idx="34">Oregon</cx:pt>
          <cx:pt idx="35">Nebraska</cx:pt>
          <cx:pt idx="36">New Mexico</cx:pt>
          <cx:pt idx="37">Arkansas</cx:pt>
          <cx:pt idx="38">Mississippi</cx:pt>
          <cx:pt idx="39">Idaho</cx:pt>
          <cx:pt idx="40">Hawaii</cx:pt>
          <cx:pt idx="41">Alaska</cx:pt>
          <cx:pt idx="42">Delaware</cx:pt>
          <cx:pt idx="43">Montana</cx:pt>
          <cx:pt idx="44">South Dakota</cx:pt>
          <cx:pt idx="45">North Dakota</cx:pt>
          <cx:pt idx="46">New Hampshire</cx:pt>
          <cx:pt idx="47">Rhode Island</cx:pt>
          <cx:pt idx="48">Maine</cx:pt>
          <cx:pt idx="49">Vermont</cx:pt>
          <cx:pt idx="50">Wyoming</cx:pt>
        </cx:lvl>
      </cx:strDim>
      <cx:numDim type="colorVal">
        <cx:f>'State wise calls'!$B$2:$B$52</cx:f>
        <cx:nf>'State wise calls'!$B$1</cx:nf>
        <cx:lvl ptCount="51" formatCode="General" name="No. of Calls">
          <cx:pt idx="0">3631</cx:pt>
          <cx:pt idx="1">3572</cx:pt>
          <cx:pt idx="2">2834</cx:pt>
          <cx:pt idx="3">1786</cx:pt>
          <cx:pt idx="4">1164</cx:pt>
          <cx:pt idx="5">1160</cx:pt>
          <cx:pt idx="6">1110</cx:pt>
          <cx:pt idx="7">1017</cx:pt>
          <cx:pt idx="8">926</cx:pt>
          <cx:pt idx="9">848</cx:pt>
          <cx:pt idx="10">765</cx:pt>
          <cx:pt idx="11">742</cx:pt>
          <cx:pt idx="12">738</cx:pt>
          <cx:pt idx="13">737</cx:pt>
          <cx:pt idx="14">736</cx:pt>
          <cx:pt idx="15">712</cx:pt>
          <cx:pt idx="16">682</cx:pt>
          <cx:pt idx="17">664</cx:pt>
          <cx:pt idx="18">663</cx:pt>
          <cx:pt idx="19">627</cx:pt>
          <cx:pt idx="20">612</cx:pt>
          <cx:pt idx="21">538</cx:pt>
          <cx:pt idx="22">493</cx:pt>
          <cx:pt idx="23">467</cx:pt>
          <cx:pt idx="24">459</cx:pt>
          <cx:pt idx="25">415</cx:pt>
          <cx:pt idx="26">411</cx:pt>
          <cx:pt idx="27">408</cx:pt>
          <cx:pt idx="28">366</cx:pt>
          <cx:pt idx="29">342</cx:pt>
          <cx:pt idx="30">317</cx:pt>
          <cx:pt idx="31">315</cx:pt>
          <cx:pt idx="32">301</cx:pt>
          <cx:pt idx="33">298</cx:pt>
          <cx:pt idx="34">261</cx:pt>
          <cx:pt idx="35">243</cx:pt>
          <cx:pt idx="36">212</cx:pt>
          <cx:pt idx="37">204</cx:pt>
          <cx:pt idx="38">178</cx:pt>
          <cx:pt idx="39">174</cx:pt>
          <cx:pt idx="40">149</cx:pt>
          <cx:pt idx="41">146</cx:pt>
          <cx:pt idx="42">128</cx:pt>
          <cx:pt idx="43">94</cx:pt>
          <cx:pt idx="44">93</cx:pt>
          <cx:pt idx="45">76</cx:pt>
          <cx:pt idx="46">51</cx:pt>
          <cx:pt idx="47">35</cx:pt>
          <cx:pt idx="48">16</cx:pt>
          <cx:pt idx="49">14</cx:pt>
          <cx:pt idx="50">11</cx:pt>
        </cx:lvl>
      </cx:numDim>
    </cx:data>
  </cx:chartData>
  <cx:chart>
    <cx:title pos="t" align="ctr" overlay="0">
      <cx:tx>
        <cx:txData>
          <cx:v>State wise Calls</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 lastClr="FFFFFF">
                  <a:lumMod val="95000"/>
                </a:sysClr>
              </a:solidFill>
              <a:latin typeface="Calibri" panose="020F0502020204030204"/>
            </a:rPr>
            <a:t>State wise Calls</a:t>
          </a:r>
        </a:p>
      </cx:txPr>
    </cx:title>
    <cx:plotArea>
      <cx:plotAreaRegion>
        <cx:series layoutId="regionMap" uniqueId="{7F5A10ED-5385-4391-96F6-C2C86AB2F248}">
          <cx:tx>
            <cx:txData>
              <cx:f>'State wise calls'!$B$1</cx:f>
              <cx:v>No. of Calls</cx:v>
            </cx:txData>
          </cx:tx>
          <cx:dataLabels>
            <cx:visibility seriesName="0" categoryName="1" value="0"/>
            <cx:separator>, </cx:separator>
          </cx:dataLabels>
          <cx:dataId val="0"/>
          <cx:layoutPr>
            <cx:geography cultureLanguage="en-US" cultureRegion="US" attribution="Powered by Bing">
              <cx:geoCache provider="{E9337A44-BEBE-4D9F-B70C-5C5E7DAFC167}">
                <cx:binary>1H3rc5y4Eu+/ksrnixchoceps6dqgXnaYzt2HGfzhZrYDm8E4s1ffxvGztjs7Manzty6NZOEgEQz
DT/6oe6W5t8P7b8e4qet+tAmcVr866H9/aNfltm/fvutePCfkm1xlgQPShbyR3n2IJPf5I8fwcPT
b49q2wSp95uhI/Lbg79V5VP78T//hqt5T/JCPmzLQKafqifV3TwVVVwW/9B3sOvD9jEJUicoShU8
lOj3j5ugKGSlgo8fntIyKLvPXfb0+8c3Z3388Nv0Wn/53g8xsFZWj0CL+RmmzOQ6Qfr4MT5+iGXq
PXdrwjgjjGGKTS7GD3357sttAvTv4WjkZ/v4qJ6KAm5p/P815Rv+oePq44cHWaXl8Nw8eIS/f7xL
g/Lp8cNtuS2fio8fgkLauxNsOdzE3e1417+9ffL/+fekAZ7DpOUVONOH9quuv2Bjb+Pgh1RpsH15
QkdAh50ZJqFUILFDB71FByFxRhEzGCJoB8/Ld+/QeR9Ph/F5TTtByP7jJBF6EaQP8scHW8ZV8v2o
WPEzoYOsMNPYQcHeYsXYmY6owTkzd/3mW6z+W+4Oo3b4KhP8HPsk8bvfFj7o21KmL0/uf5cwws4I
QthknB1EDRn6mWlS8lNBggTudO9Owt7H02GsXtNOELo/TQn7/NRuQT8fzTihM0IxJxw9G6eJ+hPi
DGNsCMaeRY6/fPcOnF+ycxiXZ7IJJJ+/nqTQfAmUFxzbKJnIEDoXZGeU8ETR8TMKkHBCjF3/RNG9
h6PDwOwpJ9h8OU1x+SPeFtH25Z3935UZJWeIEBOBgdk9+Ykzh0zjzGCCY10AZq/V2K85OYzIC90E
jz/OT1JWNtui2D74VfFUlkdUY8Q4Ax8NM8LwQS+OoTOqmzrGHFyG16i8m5/D4EzIJxhtTlNmLqUq
/Q/2Vsk4SI8oO9g8M7HAzAThGD9T902cIW4SxBD/KVuvsXo/X4fBmtJP0Lq0T1Ki5rFUweMRYTL4
mSlMsD9YvLU6HAaqnGFigHYbPxMN9w5ODgPzk3CCyPziJBFZyeaIcIBq0xmhJiOHfQGBz0xAgyL9
uX8SPvgVN4ch2VFN8Fidpj77/JSmEBd5enpR/f+7GwCqjBPwiHW+V1WvYzqcnmGCIbCg792E16rs
XSwdRuYV6QSez5cnKS6XT82HP6WKjocOiIzAwiAwcPmpqF6jw8wzCj0mRWRniCYi8x6ODoOzp5xg
c/nnSWJz5QfyiLjoEAkwTUwEO4gLGBgGfrPJjedQGxig11LzK24OY7KjmuBxtTxJPO47CeFq7+Wx
/O+KbBAVIahBhxHN8IHx/WtRQTqD4Mww5NGfnbaX734OzvyaocOo/LyTCTD3pykot7L6f+MzYwh5
YkGMl/gM+Fyv8eH62RAkgPDNs8hMVNn7+ToM05R+gtbtafrMtgSP4KEMHqry5XU+giihM5NBZADj
wR+DD3oLFQPthrnBkTGJ1ryTm8MAvSGeoGN/Pkkldw3+WtHF9faoMTUySArkeZ4dtr/Cw8445hzC
as+KbhLpfC9Xh2F6Sz3B6fo0/eovTyqR6TEliMBQxzTgz0TLgehQsFGCcryzUhMJegcnh2H5SThB
5MtpSs7iSUIo+oiDTwwPnoDO4i/h/0nIhuMzQgjE3fRnsZqEBN7B0GFgfhJOgFmcpqhstqqLt+nj
8awNVBUI02DYnARpGAUfGnIH4DPsRGWCyHs4OQzJnnKCycY5STNzIaugCLZHjXDqZ4JDIo1PFZhA
YHwQNwz+bFzIy5uwc6PfxcthWF6RTnC5OE1ZWcUQdpZB8fKEjuCZ6WfIIIiY5t60v3GiIfBM+FCA
8zwImow738PRYXD2lBNsVqcZ2txsg/SIYTRiQpiMUmKCGhs/E/NCxZmBIEoDAdBd/0RsfsnOYVSe
ySaQbGYnqcYun+rtMcP/GDL+UI1BBDqcSkOInlEI4gwpgpdhzusgza/5OQzKC90ElcsvJ4kKFD9J
tX08YvBsMPiCgwp7yfmjt8NLpEN6jTAOhYQvmnNnW97DymFI9pQTUOzTrB/cJQCdbSTLI/rIQ30T
1NBADOZ5cDLxyEBKoMZGYONvoprv5eowRm+pJzhdnqZndqWevKNWoEEQDXMKFp7uzMgUobECDWJo
GGTqtS77NSOHQXmhm8BxdXOSumwTDPmz48rMkB8TiOCXcMxEmQkosxmKaEBo3iLyLl4Og/KKdILL
5jQTZ1AZ9H2bHFGTwWifgTdm0JesJViSN34yhawnFNEY+nMx4MRPfgdDh6H5STgB5o/T9JL/UEEv
jzquJGcwoofR40vCcuInQ/QfAmTEFNSkh3yydzD0N8C83MkUmG8nqcn+UNE2LY5aP0tgYA9KDP9N
/myY3IEFJD1h/sf4mUQu38PR30Hzci9TbE7TyqzSxyMHY8QZTOoQTDwP+sXE6kONBggU16l4ztdM
BpfvYOgwMj8JJ8CsTtPMbIIHP/C2x5wRAEIDpZqC8eek5STpzE3IlOmA3IDf8JkkNd/D0WFo9pQT
bDark1RoQ73J5qkNHo450CRnkG7GMOFpZ0v0iReAdHqGdMjEwIjnrXP2Pm4OI/OadoLN5eYksbmK
4q0vj+qfwQifYxhsPiusaYZZQK0GAKPr7HmmzcQ/ew9Hh9HZU06wuTrNMvTzY7sBHEpjCSTJIHv8
4oC99pwFzAHlOhibV4HO1wPNX/NzGJcXugkq57cnKTE3Psw1/bAqjpspI+AbG9wQL9NrpyVOMDfA
RFDHOfjP42cSP3svV4cReks9wenmNK3OOby61UPUvWj//z1Dg0FzQTLTIPSvroDBQahA6e3AmThp
72HlMDB7ygko53+epPAst802CI4HyTjvWedMx+B9vdZlMJgZwBrC0LuK84kX8GtGDgPyQjeBY3ma
MnIfFA8yLYLjus0UQswmhvjM7vMWGC7AbQY9Z4rD8zPexdJhbF6RTuC5P014Bndz/aSKp+54EgMV
ZpAC0AGg57m0k7mBjJxRxk1Yy+IZvokuex9PhwF6TTtB6HJ9kvpsWPZi+JtlR1RqQ4TTAKX2M9Ev
/iJCEEIzIMf2PHPgLyPPdzF1GKM3dzQBaXOaHtv9U1F+2M8Z3rm0R3AHYH4zMWDFAChkGj+TeCdU
PVMYoYKwPUvaxGV7N1uHgZqQT6C6P82M9F259Y+n64YqAZhvC0HNw5UbY0SaQcGTQSci9Cs+DkOy
o5ogcff5JDXb5dN3ddxZ6TDEAY8MJII9h2wmlgdWcYCytKGG83AU+j0cHcZlTznB5vI0q2mcpxj8
aHXEGieQFCgIZNR4GfpPTA5MRoNRDyUYPS//NMkQvIejw9jsKSfYOKeJzeoR4mnHU2GEQExGgFS8
LOw0GXoiBP4a+NIw+JwkoX/JyGE8nskmYKyck1RiG6j8P2rtLJTRQGrZRAKKyccP2PQ3w04dFuKC
lTcMiid+8ztYOQzIT8IJJJvTtCu7uVpHL2+CdACGGkzzJag88cWG8iYD61DNQSe4vJefw+C8pZ4g
dHsaQvPwj2vsvfaW35z53y4wKCDsD+trwYTmtyIDZh9izhjWHdw7aa+jzpM1//6en8MITcjf3MJp
LCg4jJqX2ySDRc+OafIJPqMcZpfDVOaDqmyIOIOrBgs8HV4d4N1sHcZlQj4Rncvl/x978/frQv5c
PNPZltvZuOrmq6Uh/7l3fAKwFuiE9LmK7+BIdPearx5//2jAUB+szM/VPIeLvKn/uz4wE/EV4dO2
KH//qA1xHWFQIjiBmmkILYAebGBgDF0wUAWLBnNzjWH6GgSGwJNIh+V1fv8IM6/HGW26bmB4U8aJ
PMUwixhWDIVAHiwkRWEhHAgowQQs8nPN02sZd1Ab+fOhPB9/SKvkWgZpWfz+EdbTAxWd7U4cuDVh
1RaYpAUZXd0gDOq34XofsoftDcwkH87/P3GCiz7J9G7ZxtltEzb9zE3CW9J10nZ9OyuomHsaukpj
vZ8bOm0sbpBinnDdLtLYXIqcxTeZYSVFmFp92ZCF6Es1owHxZgn1Kou1emDRuG4vJCs+NcIoZolW
Zk7rt8rhPrH9i6Sm3FJuklhJBf+w58083N60TSvnAt2nrhc6btBrliTdcK3In3OsXRqxX67JZR6b
7rX8Hqo6WKlI1pZZEKtvhL8MfI/OSEx9O0pJ6BR5lDkkqviiYyS1i8i7FzhGVqyZ1boScWCphobn
VVHehf5NEKps0Yl64ZdhvfQM9qfvVmqBysLuCu9HU9BFgZE787vcjrtMXBCJQisyWs3S4ngd935n
M9oEi6SOdTunuJgXbdBbeurmFqwZZ9hxSHTLrVDn9H5EbV1roxUz1HfcBT98l+eOxNodZXU+60O9
tqouEFYd81VS+8QJqLFhbuxaIuThKiDFJsKbpi2ZFRFvlfp1YONUNLZL+9apoDZ81UaGbzNR5ave
0JuZElFw2fmda4VCrCWtN4FHynNEvxd+EV3gmmywhtmGsjix27CoZirLooWKm8jWaW44dcuiOS6M
GaFubbMuL+0ui3VLlHVo1zrhFklNbYHD4B7iOcLy2660pRfmVpD5hSP7pLF7VnymfXZeq6Zfiowv
/dqKuBlZulY+uEhuVWsGVtvTq0qw5MokRgYPtWOOple1XRblpo9jbRVL78qUki1Z4BuXwsBWK8mf
DCXlletlF20msnOtThyoCEJLTcex0/R8gaXWfXYrP7OKNrTDqBHnXW8yq4nUKvY4s93KvWtFk9hU
MjYriJ/Muhhb87RMdUuL/MYyaF/b3MsLJ6KkXibcaJdVLKXNWWMucv9RxdJRgZtZSVLUC8SSuZlq
T3lECjtqe8NSHnR5Hr4p+dxvNLYK+9pRRlhdpIVXWG7TZnOdxugCSHJblPCeuDE8OKaVlUOJd13V
Xj9rWqNa9VmtnLBm30rfj5Z6m3VWnFFvVuSlZ/el/rUVQWbXUElokzbf6Cx/bFIXSNriVlDJHa9w
vyVac5Ho6W3vI3jj0mBDuEesJmFWGkV0pkNo1EE1/ipUfFv0euEYXtc7VaFWytXgVuOsWMiObuQ2
6Gln1W2bWp1x2wV6svTS5pPQ+FxH+bKihuEUXeIt4sD97DXaEw9EakVtk1vY7FYoNBYsj2476uez
pNQLO0Ppj0RFVl+w0vZ7F8P74uqWzuYceerC5GVqcYWwnRagt7q0OAdm8Sd4yt+DsFnLNEB2Cgpp
Fhvse87kQiYiv4KcymeF1EWhCHZgpebQoSIpz8voTkTqonH1Bcl6ZpW0Tz5F31BbP0ZNB0y0Vel0
lNt+oGtWk5X5DPR3a4VV2Ft934df3RyZtmdyW9p+2mfzKuWtVRuulVBy7vJaWknZIquNosbpcvId
07hfo9yfp22dLxpWw+vnlvEclrv9nFI9thALzHkaITbXSdDMWmlVUQ6ylCPdqQKvsvu4nuvS/KSw
V19mrZ8sDROUESJs0fTBssh9y+sWrWWI9C42CrGSSb7IxHlU5QtftZamg34wxQLm/BpLZfRO4IbJ
LOH5V5M3hdPEOF+A9bFyHd/LOENW2VXBvKo7f9ngPrJg+QO1rNroSx3UrtMUgWvRNGxmdbHq8pTZ
bWkWX3oCiq4pP5cm7eyw4d4S9aAu+sQ/r3Pk2hQnV51BPrHamDey6ezMy5glw+4ui3FjBazkN1/7
GHMrcqt+1vNVV5eRlTDTbvXIYW0U2B3WI5vraxzG+kUqLJPgddNE4WXfla5VVZ7cRDSgTmk+5IO6
FhV2RJdEjkjYgybMpZEm7kIzEnh/lW7MipK4Vh5pqU2btUZdp2fmI0nQjW6y3KrcUJsphhxK+87K
ZfC9L3FqVUF6X87KwLC0kKWO7qHQwUg5pUv5yl2ySv+u10E+K7G/0HpSOFmGlp7kxBJutdJ8V1lm
2IOGKR3s4R85Tb9EJiiMTglkYRXYPSrDOeIusipTLyxfxBu3j24M2cGrUBrCdhW+xUawMYmbWF2e
V0stBTkGR2RRQ8GDBR6AkxU4dPqqm5udrXc4cWReZlaWRLaUHZ6F5WVZu59y5c5JYuQ2FvASZXQh
Bfoz92M1a4vOn3t+FVqaUa9KvenWvoHKmUmp1cT8VpeotBNm9HOz1Fqr1etVz7kxxxkDUxyTynYd
Dvt2kMIz9qhc5BE4HtT1PinUr1LDnxE/+9TG/UqG8Mp1aRXbvht8q3XT3HiaPgurCG7FrFJbxSy2
8jaxPIEvE5EutSLqbQwzO6xeMIC55I0lmuaB13loK74wQnfrdexOdIJbOFczz0zatd5LK8q7h0jj
nlNiLwB4mgUSxCm96KERbFXRhNq5eR90/MH0E+RU6kvBtUUTldeINPde3XdOmBdXWggTdFvXRkyc
lzS8coHBMg01m1QbjRBlaRRvci+iqyAGI8vqcpaCLrAr17fAtnWz0s0zC7yNRZy5q6BemSoXlqc1
1OJd8b21eBL4YIiovzYUv0BZDu4I8eaVEXoXSYmvZF1/ibqktoKWb7wSXq4S4410fW8Rtimx9dBY
eVLeq4pFlgLtZjPJFgEq7oRQroW76NFocz5vNXyVpfVdHypphShCtjBLp2mZce6V3QJe7hn3Pc3K
swxwr8BfyWMni+ObNPDv0jx/1Go6j5K0dYRLF56olBXzz0SYoQUyt3D1bkb9JrSwD28fidQ8aK0M
fKsMK2UlZgriRMPYcsN6rfP0zuN6g5dg2b2ZbFCyHjdNaSZWFSdyFkUlGNxGoyCbebxyvaZdqyx9
vRnbaOs2uw54AcDlpHUECjzO1/HPDTd5tlY6iKzmzbuilOvQjOQ6YKYfAzBwDMIZr+oysJI8Kdau
pqt1X9N4VmW+b7mB7FZhdptEFbHrQGlWarTluvCy501U0Oe9scPMGuqMN6KVBo8sFyXpWsg6Xfuh
m6y7Ml0VBBWLsZ0PnePeuBnPKKr8wQzBxd43jXvjNXbX3F8OZS5YyayLslWYf+9DiteyvvUCXawo
M6JFpkWXvpea2E7cgKzHE1jf6YuAuytmEhFZ2sAb71PY3X3FcOxWYWW3YLPsiON0rWpPrlXCXHjF
ht2xcb+ZtI1XnLS5QeEkBVbLSfv+kLtBaodhX4DeAkXu+1pvZSTL12rYeJGfrzPasN4ejwkzv8RZ
J2bNgOAe1tAz5DrWJWA7why3SvXg7cNJtG2+JFHsztKxTWeeXBZEOHvicW9yQRX5MF5hfjDDaZqt
9xud1dnaGDZjW1CYiaNY3FkjC+OlovEdGy+42/Vcem9Eks7ark/XlZan63Ev6jt4tHGZDMakeqyh
7mQtYh85fdOAtNKUdXZnmsmaynjloSI0LRbiwNrB5nk5UO/2x2cfUtDm0ixdR09beBLlgFlmtHI9
7tEgg6cxbJpyE2WJvjJ6EsWW3iq4o3HXyyk8Ru4tzFyL4LbK+1GMxg1jIaCQDRKVmmXn8AAGNSgT
pt0LEB2cghB1nQAhGg7HPX04JHWY6/Z4LOowgpFoOXNTRpc4k39qglfnMqg9q4WWLirUNTTbhZap
zyZapwpUiVF234rcXURd396g4oJ0KrrhgbkwlftVuSpeM60JZjm40vOozNU8Y244C8p1k5Lscyqx
OY948inFmWebXhoufNmBuaxwNOhLGMzRoJvJfvA8DC2yiBnHll+Bg5bzOFwWPX2AZbzCZV1RB0dR
YqGe4bUZ6pd5FSNHBJjbhRLhCrXgRXiRtuJFFdgFLaLzpsK+hWo3uTQMCRaS9uC7MBhaZ5hGa5d1
Vmt62ZVutg5UBxvnVVv/WRtpMCdZXDq+p4pZGBvYyb0uWtMm/QES/pmAoV8pAeMyTQv8ZaXr8Typ
qs6JG8eHWMJ1WeigwCj1Vp3WkY3grg3peGX5Xh1cGhg8QqRUYDU+lckyMsrc6kMYambD65cMWrkZ
3rmuVmBaxt194+ScsVcEoOD258mC/qkUz2yFxWbsi3NKQcsMp/U1r+ayNa5dCW9az4NsjYbNeLjb
wLDEFnEEdr4i2TqE4Uxvx31OV76+oFkbgZNQCSenIIFaLa5bva/n44WKBt7jcU9FeraOVN+uaHu9
73PTNHdqLWqssS0fhvh6R89Hwmqg3l9if5gWZmcZXZA4RWCAKYtcP152XjGLYp6uszjxoG3Y3W9i
HhaLhjarMM4lvFApdtpBFOBlBxmJ03wYgqJd275j3Bs3VIkmtlTqZYsqZaArgHbceFG3NYpQB0Xy
0pQVGbER+HlWNjyv8bmEGQsWoUvOs0AHDAklF7GG+JwNEIw4UB5Ax4irl0jR2eOuMdgliEnfI4xb
W+maARYUNl0l8drwfc+uVc/tWjDXqRK4NWV6xroJM2PJwXEyB90Cfrlcj3siA4gnbTBFgdtGY4jY
kcR1PAS3kQ7mVzTjLUfqPGc0CGdu/wnWTAxWWk+tLAAnsuk2xqCJjRructyrk6RbxFqz9LCRrwnN
uoVZG0sYuHozBaJhwSAniK2Rg35UiHLgbWRQNcSwZKr7zvjtLe3MuczwJVZavg5jrVjx+lsXNtW6
qbpFlunGwh0MpEEDNSecf8LDvRajfQwjrzwfj9u4lb1duCKcha0XxIVtJpnFvL5bk1i1Kx49lYPy
HzdhKUiyrAaLoCeaKs69sJMLocfrZmgbN0UZhZZi8LjR8IaNdGNHZYagquLRfoTjtopU5/gJvFuv
zhoutP/G8btG8r9t44UPNmV/hXFvpNu37Q/3l9mzt28LcxBW14OYWcHCL+7+yuPJLGnA9djxvqfx
Y+4ve2TM9k27UzSDQdTELEurynC97ruqXme1R+eZiq6MGORddiyYVWB6YYgPoqwNbx8Er3y5JBA9
WY+Nsm/vmrL05yQM6bJvPJv1rlxLTwYOURhZ+vjKjG/u+J7sNy3jl8oNjLnqw0yfNZ9CHKo1Z3G9
DjiY/6Zn0unTJI2tVGqhVQ52OAsZGBM08DMyoav6tjFoOue8m3kBTpZUY8WapRlzOM8SGBagYA23
AMHmco2TPFj5RIXM1ho3XCWDBxp06BrFpQhsMNlWiaJyPV4DrHgfAxdmuVAoBr3k14ugTH5A1Dq3
Xv8K1JtY9IPMOhV4/vNPcP08/M9nmcDf8Weh9o3DL3jtj2BW1u6nv/7xLFgSbFjQopieNCQWfl5r
/wNUQzD/569RTdIDux8L+5vcwT92vkksvMl4vRQmjPkBAhH2v08rTBJnrxISA91zVoHSM1gmF8Ms
OCJA1zEoC9klFeCHDs6IgOlzEKoyhCEoFJQ85xQgsYRhDRBYAuR5mcnnhAKCtUNgNWqoO0VQJiTg
16z+m4QCRkO+YJ9PgHIVKMzTBZTgGQwWtoD14Sb5BBSqFDWR+ZRjuTFTHd+1eWw4md+LBaqpcdcQ
CB4nvRKLsVfnGtr1GirFu944jp57D9GOlxpPPkSLxDbwpO94dZafjxsexzCM3h+LtsvP2bCZtIVe
n72cqBUXNC3bpUd6dbHfxJl4fRiQRDuXEWRBBL73wIxfwDITnq0Nh3mXgoQ3PlsYNCf3Bisfo7Rs
rry2t5DvzyRT4Tzqm+6bmeV2WiJxX3vt3BRhCWEqnfXEid3ePe+63D0f92gm3HPIhlAYPg8943Hk
Iryua0g9dLo3I8ztrFLh0HN406PzNkYsn8MKV+h8PPZpdaVJV/+eRUG47EKSXoBzJC8gXSEvfLdl
NmhBYk86xsNxA5ZLXkRZpBXWuJsthddEF2Nf3LbazPPbcOZ5XT1vcc8vw0LVcy9z+aU/7PVt21rg
dUonQwtZ4OKL0HPtuoxltIg0X1ptVsvLeti4WgQblneWmaWNVZaNV0FwIKGJk+WeWOCyvERe2V96
mUZuESwaNjNq15urVpm3vpc1Gy8r7vIkgYGMr5v1TRSFxbqFFAg1i5tKj8sbuI96mQZBsGsbOwZZ
AS8z9FbjIe0N7+afiMYLxWa9xErKVdNimYOzUHXnDY9eb8a2zGDtq46xDTyRu2fMOb7sINdEUBNf
KRz4t66rmYuCUATjVurfQrQNWXVTtE5oNCWEykp8jpBRrTPW1EuO8uDSbEM6S3kvb4yWY9sEF/E+
illqNa2oz7M01x3wX2IIvRbhl3Ev/rlXNFqwa9vvwaQCYxnGPp2hGIKOiKXmQkAizLfH4yatzYWX
CG9Zo65y6h7MhFY0/i0EYtNlr+p86bU6v8mKWlm1loSPftvMytxPvpVuhxyfaBCgLA33wsMRcdyy
c+eyIqaVZK4HcU4oMbXgpZfzLDbkpd/58lJnSl52wyaHHIvVCpXNxw7FOx9s79Cj+aVp8Tx7YFW7
yd34mxEmDSQzRa6th8M0rWvflqzX1riS30A84YZ+HqqUqE9Fv0K4T87BFOIcYlIEnYdpHEFIEFYQ
muGmV7vGXX9YoO80S/wlS8xgJn2N2lWthXxhag9ambSbiLkQlGyFzcGY91/qGFxzPQ88DkkLrwTr
bkK6xjOj7lr0ZrvbpMQBiuB1i9dyS+aqX7gETgVP0W6JAf4r84JP0pUGDDFU8hA03rINq/beLNQl
S/NFNGiLcQNazz03Bz0yHiajMtkfA4BXbp8GFlMovChrlGx8RdiQGem/eq5+QQuDPvpBf0t6M7hP
uGhmuulCnLNXySaA/Nru1DrtL0KSyPtXpvBQuhpBCv6NdYGyCAPigpBQH36WEYrx31oXSOkFlU99
/gQR/HgViAjGUsbgmY2eWhkNY6txd3o8PfXV8V92p7RF10e2VrZkRnCv31W5d5ObXXsFQ4vwTkKO
NSkS25WdO4sHmMcNoj0BHZZEF2lc7toTQ/rYGnv5QNFqyp2N5+3JflLs202j9zD4dO/6jjxVmzxt
0tuOQ66sqGXzKTCUunCpHzomLbOtF9Vrr8Xel0RowYpwN5l7MNDe1udl4EXbIpHFHH5ZlS8hz158
0bRklYQwgu/L29br02uNluZN4lcbiJxXXyGuBJ42LD8yQ6ysvqZ1Dvl7VfhXiVl4S+UxZCOFEkuo
zv9WuwUMEXW9vahT3kFQNL9mQ3vBW3+mJ727ygMzve8r3R7bKxGyeVdCJtBNIv8bKq+armVf3S7V
II6iCBQqQLNXk1UZZsGdJzgk7kgfOW7jBd+wETq/ePs4VGS8ffvgt1iHmYgYZrjDj6qIof9VrUQf
Yl5QnQaPEAPHkGkC0xXqUf+N6D21m84AnyFz8U3VczDlsvumx4LamlcWF33R4RsIkd93ILBz1MjQ
6WI3ulCQq7pIYPix2xvbNJ5cR2nvLSft47ltRdvCGs/bd4c0v1ZYwRM/cLmxTS/CReZXnyBsK2dt
VTUXepmYF5Hi4SyRvfd1yE+wQbhN17zOKdHvx1MNnzyfWvfGq1Mli9mj1PB1mCXonrqdnKEM+Y7y
S49AToJofZZe86pZgUjOm5CEHtRGhHM9JpFneZX/vPe2d3qe1gbzNpJA8fY8yQsEKQ8IqvNU6Bda
17/eiAytQkzVatK+PzdyM/1iPKSmvCjbxF0GUddV1v6UPe3YZsr0ymjidjmSjp1j+5QsEfqNFhmN
08po7vZx9xmMZ2hDMY/6SjtIEwSQhfoO8f9NH3m+Z4X/l7Lvao4bZ7r+RahiAsMtJ2dpZNmSblgO
awIMAMEI8te/hxivxtZuPft9Nyh0AEiNSKDRfbqZtzHnpEP8gFc47kX11eZlvSBUPNuZzi4Os5zn
d2qKUveZc/Xs9GV2sWdqlhnKwU511/x/GjfNV3if5X69FFcw1Lvsfr1Zdqfe74yKItjlFe8QH+Ls
FFapt9DUkcsy8NKT4ZnevcmNIC28hW/rX3r/psx0kgC39n6k+pd9ZAY//v4i4+yEEmPIyXfgD0Ut
seDDi1x1owzw9IY/SFrYlCB2rZyVOVJIe1N0DvlkiDzfDrQinyruyyc+fu3L4JA0WXry/Rr2xDsJ
IALsiWxIbtKIB/VjlI7woJMtnZRzdL0i3TZwAB3p3HNnnukZ3l0qq4Rs7nqmN/DhaouJH4cggvXq
OXoN/3Rzyaf0V2MEsos0jhN/84zKhOV5YQQVLTSN63kccnh/TWO0jWKUj9HtfH/7yPO//MbBn8Ay
b/6NXVTOjWaAMIq1fPyNNePEYbVLfvDMemqnOnwMgyw7NTnQQmbVhNn1vRNu+Ajzkp/UOz8Ev3nn
9xMfFlI542ymfdcBj37TN3w3Db4XyVdeR9eoLaYuxgJqH5P3leHWm3nW1KhVxhH8jlhjQXFeOIzY
NOaNNj2jCAvEi4E4x4yGeZs8tBOxUBOzlkTi4KGKvIpFH4mDmg8epXStDbNcvjSkJcLisUXo31By
1nARt0Q8tpQHTt+mtliEyUgPhWqby+AM1aLlefld4V+UJb5+K3EUWd01fPojofAYhv4ucF342Gwf
D96drtz/sLj8f/4XAxwOgfmIPHx7B2f6P7e8lPacWJq5P6gAjKjh3D7Cu/Wr8RuOX9HQbevBOkRE
1m15s7+zFDBgccF7dzVx6p0Jz71z3iDA5rLm5I2dd3bmxvB55hWraLS9xQeBkeoIwaja4au2i0i7
kxMPirMl+2zJnfJFaW7vqKTNpdFdc3Hn3syXnj9ub7p55uUXr8sPvdc7z5Mjo4cg4Id6qNxnNx/D
h1mmrPA3WTNTnjd8krJAeMchatcMVXYwvWwYf/WK995deu+lQ5AdcqepN/97FQv/sYoBB+qh7Gs4
56XiwwgfVrHW51Y25iJBOQaxtO3AByZoUjizWDi4+HZYHgypKEAitM4mYO7gz4yN+INiFrIgWNzU
jRIiIr8muqubKQ1ppgwrekFcqVzzrB3P3HMBA22TojtXB8OZBnc854YdVFmyTgdLw9vcKCe+y+HH
AkY0KPLNZPPxfBP/msXGuTqu65KuZLqq6rBrcYbs6qOdSVUiBoOuaRpSJIcyXRnCGrz6+JvyXW2c
JQwf1j2QYoXcYkxnWLdu0nEsrIGbrJOmkKdGiHFdwYqJA3gjToZnGoqzlo5NNxyCI5Cz9c5nLfvF
uyuyqP01g+FFFY2Qjf2/tjF7LrfwYR9DvrKPoj+oHT9/Csj68+1kAUuKbLTqH3krpsZbBVW0rtlI
TkWoHiqi+52hbqzATqa4FojxpUh+WhQ3etY28izn434I6t0oQnJyS0Z74F/lb9MYgdEF+hR4GDm0
cVLVwE7KibxSR1xlVdtpDA/ZiAAlwI3ug3aEehsSRE0LoCafLDbpFVzbyUlVVrZzuFC70GfuKYfV
tLKHrH5yS5Eh6M7St3lGlgfWPKOXpIjXuqzeeKRy43ZQ5XckC22UHsYX3pfJaiLBsLcLP3kwGkXt
D+ciy+BEN+vVvD5pr7OOgVm0BjVWwEKlxbp7l9wVpdMVwF31YiEGt3mMgLYrlGZPnorYkzN0zpJH
YbM2vHeNVqt8aevkqmYHAp2YWDtJwpfNTBoeLwAAVRGM/8C4HNJ3WuCo/mgUDY9EGXBZdtY8GsF9
rtJ4LoTjxXZDgH5WbKXaUJy7VMMhMvcCp5Tnigp6sFW6+sA3GkY4jzSq90F0HlnPI9+nNRqGb9Qc
rm/TGtaH4X9O20TyP4w2VID9+LTTyMKXE+fzPx5QFE3682lPoymjUdWSb3mTr1r4LtyY1MBJ20BZ
Lc0ecd9Lwj7S5/DNMLiooGr2lLF01TKfEKg2+oZnehOf9Ln/jgdpnnXepW5z/Tn/7aI8C34GWPJy
XTaP5dz0wZVZnnq4WX6z+Ycj+J2ThmX+UGVHr3MWGqvQY94W9CkifbpsPOlt0iSiT2IC+BzAahUb
qbY1fZoHeAkeA8OCxxUDhikumkZsjIVKorxbYoeQW0OmpeqWTmHLrTU70xGG+yU1nve71HjejdSa
lT+MtXNLPMtyKIEp1j+T0SkfmMXErSFp/2OqchuRdLCMsAuLfpc59c/SbsRDYQE7qgHCxl+CbwR1
68xNl/1s1WR9ky9GZ6QXNVrdIWhotaJNkr41AVnUCXNfpgnh3FTJTaI7tsTawp565bInO9erKG3J
xbA01xJGVsWWA82wxHWDs4raTqwZ4f2C2jK6KGRkXIK5V9E0jeFNKXZ3gc4j76TItDBqd76ZpGtF
/5sAvsIpdi0CY4Mn3gSouoJ3I4dNnlXywSL+93YM9MvYS7FG5sYIeEE1viSdvPhdOFxzxv7jPQgQ
w/lj0QdiETWPLOQ74pNiMK8/+MC6IQlrS036m67h6bdioYmIfU/TE+y0R0nLBCD51vvp9iw6zKkD
T3DbNtscwdKFIU3TV598MamrIRyO58ZDiHhtSGYLoCsz+mioLhH9U8+Tn3mhuoPTk+oM36p383ON
IwEIbyAH48O6+aqKMGJr1hfAwrzrucaLFXXJSkV0SYq9McLKCOedHFkDS2N3yT9JADNLIF2qNcJe
9OQW8sk4901T5eVD2tfV2VAJ/gWrwg381S0akNX+XV/ao7voYaDuvUy7S9MrfR1+UiMg3rOfxvC9
Mff2UZuEn9qw+sh3Bwu7YcbrxWBbafIflpxN56gYTEak68wxQZN5gw/5uig4GnquB//mn0tbqBzg
PRtffmvGIVyKJKl3bdmdMz3mgPcIpk+prPXJ9GQump1fN2ecNRq6N8ozWSK8O8aRey2sIjhFkpfb
KooYYvdDeQqyyV8FotRPsKOiuOa8/BqUGujvqsH+WoRx0OfOj2Acs1hY9AxAaXWCE1/Aw4Uws4ej
21JNVhgi/2YUDwLAjyiYNl2ZODHrnZz/BcRRuxQjKxfTbGjdG5/x5hjOzZ3Xiyq2bJ3GgRPZqwi7
e3uVvb9DQsIWEWr3i5sxuRwrj+5oQdwvrR8eEyeqrl0xDtesTQ5YAvPPVXAJgik/4lbyo+mZJpzq
sYmzvj3IprC3hldHPSJETgr8jznSIfD0CdkKAHq/HwLNufFOmkOfORO+6xqW0fBJtUpo3+6aKh0P
92bqq/FQFuW2LFtn67ppBeTCu8qNDhgCVn4y7Wg2eJfJH5adKNXJnSnDarHrHKxWnwyFNeYXv5cW
X4+ZNSBZ6G+eUUEM583uRuCF4OOtv2WuJVZDq/2dK3wcv6oxfS1d4SJxh48HANfEF7vObnyZJHI3
sixbwTPHXl3ZwBeF/MWLVwr/0fbaZ3/mUxze13mkk40gwLNLZ2RApydK2+Oh14P/JFzJn1u5No4n
r7ENYfxHHgvZLDFEMaul/W9qKV+rLGKoS/C/bGPXQhD8wyuFtTFAplzozOmvc/W435212h1EFYnJ
/VYyvC/zZ8qOpiHhlK3VWLTxneexduxjB47wm44okDqAN4++jzK6H0ijT61RxMBv9etAtU8Ano77
rI/gGJ2bkVoLfE5Fn+8snzcW4PiO2CpHejc1BiDf2reacGF47pDbS6oitbaiUC8q3ZTABarok/KB
ePfdChHdmawmr97mbchgdYLMRoF4oKxaYEVAdiG1L8jDOhkqZ5P8lNLbQMMp/X6bZFnwkEb8e2aV
4lD6cDp3nk5iEwIbZ/vzA8+aefmfenceAVwlvsXaPozr3HA80MFB6gxJX7u8zD83fU9WtsOwpYxp
cvInq18WNLderSndWXbn//hTNQ+w+3izKlV9v+RaD5uwZsiTkT07h3OjLLhzLYshLadgZ5+qEgl2
s8DQQ6jPsPW9HamB9YkNL+opO9ckbxcuG8Xqt3EKYKFNEQIHoBgrLu7Uvk2oJ/0582GmeSUcN4as
K6Q8BjkTK0M2TgGwbzgkm5tygVwkp+jrgyFTol6ALeouflrbn1neLEKX/tUhrxD4Ppc+jVTxU+Xb
L2YXMyzE5g443vBLIKPgmObe1Rsl4pzGHrfLyQJQHh7Bu6F+t8qN1FFwC34w10liyZ22ebiPpgSr
T9uN2V5xb8e0VcaZEyLkPjYHd25SZEgjYIjeJHOJ1S5a3lmmZ9SMhiFNY7VBc0gSQNURdedANSPp
0kkCdyUl5y8+kktiPo3TKR/S5HM0XljQ8xcroclhAr5yYUgnKr0litqUO0PKVhx6YSfXrM5ek8b/
mtvIA0z9RO8BzyqfW1Yc6qIf3wyfz3zHs/6VH8CnvufEnWITDtV+lK8MaWKiJhpqBPew6Z3XTe22
mqwdaSz3lFhMrrH5IRtwJu9N9E4mFtISqPKQRjLzUhx9x5t2rZzsNPFdUin3lEWZWqXaEyt3csOT
xiksTodBveLcOC0485NDD//yc9UBxae5evVy4m0yp2jXSMOrXpXjnTh29qfQY9Ft+DSrfRhedmRp
+DCVvBXl2ZGrkPwGf3BllcVZCWyygT/AErAvzWTj/wDQxCiQekcnWIlhl+aXoHvmOgnCGD4oHA4Q
bFxqTupVnyGAZXjIg0cEAxk2nfxDTdCXfMDJJ2YViR698TrBuScXdiTIMndcvqZux56sSCWzUM3Y
h6T38eGh/7VDIGv6ww6BL1vjs6+Rb9n4qhXFqfLPHSIoiVC96Ku3KvH6RQn764CcLFHHLrfR3vp+
QumhDypr4TDfW1AjuikY0a2pabXJBgBFEfxUmx4Avls4AeUF1CbEs7kyRy6Ak6uNJE2xMgcyv5e/
pFlfyscIr6rBLxg8g+l1TfdcBx3f3fl3KMTwt9DoG0zEXS2yhmckRFylg7xskfPnPNOroC+nF8cu
8E7xksDDUY8v0TDpOIKP95xHw02NTEF/KjVxFsbggXVhrRNqI2dgdqob3t0S+uBtvyt/MKc+kPeZ
sU/xm4f9Pqmj+2PrZuEl0u3ZxCVLPjzagF1/8WqqVl5WtMeI5NGRpCNbEZKVL8gQOeOrjuPXzjiI
Rdqm1wR7aWwjP/PiIbkLsElrj117fHGRcbFtxhpRn5k0ag6gTMfK7kUskxGJfXDSP9yf5XQsn/tK
W/vbw+wCRb51kRQXGxXTtPODDzz8czdIa3/n33XNnLeXhlB5my+TI4D+E6sXOKTmV3iiAepuaLRC
VkR2NY1T8rep9MaDoZLBDh+S/MUQZgwLEmfntlEDsAzG/Ns8WuTWf5hY+PbuP14g1BRFARGAjPAN
pX+cWnKdN2XCZIWUY6fcwwvNToUXpSeNzN5FjsPHkjZUNEvD/DexEbQVfW0arzqYg2YbXTo/7a+G
yOsaKcZJyDaGJLqzT1air7dDbp5bfykZpMe+Dul2tClfJFrTYZlFXbp0VSWXQz36W5V1XziOPiuJ
igDLdpoiZJIPdgBvufslRGmAveH5s7sgGwniRInaGGoavW7G2gHbNPQVVkApUVxAJJH3GLJpZW6q
dOB5sJCEZ9L0nxLZsUcEspE0ng5PRqP2CoThRCF3hgQ2PdwPs6PHkLZbeEgv5cOm8CZxrDyNtMNw
PAOKPp4npGk4gAsiYT/tCBKfw074SyNqiPWGlHlvO0bptEjTlG3lKPplqrV9ZUHTLyc4d65A+/dL
PfeymSeT0DkRY7YHuR1hj+QIpRfsgTIHYZO5aRSihIaPQ9+DoSZurRDHjg6hnwcPE+lfzdLRyHRa
9xUpN3Y9pIeuzZBgIZLHttDNyUDWWkfkOzYnE/rzkm4aUiaPeR40J0PdNQzkzYx6n8No8FSPsYs3
Pr6vi2axc+yGndrkxwe2IZFAzE5wVRnivmSa9dHIku7HfbE0PeWd+ias/fO8WVVhhiIIiLjucW4E
GCajw8myJcAyYaHh72McPyrNPnfM65HKreRXVbYPUeElP/32Wy+QuB4Tu1pJIAh/NK39JvxIvCLX
M0UWOnP3lYMDtTMXWBidLDhlQRucOG3kTtj5Y5gLd1qymWcEInzyGWzA3iLzAVyn2UL0Trq5u+a0
KNYy6k94Ch7DlHnf3ztFmt042d+dWdTawYWwPj8gTS88EdZ0UzzUcC12lNQ4ioAZ2UBwLhVyKddi
CPgjzyjdV5bmyGtqkdzXeDRFHYY8WhvjAKtP/ZiNl4KEGwUQ2/G+/gX4Ndaw98rFbenrm2vLQrIK
bMAsB54Xn6D/Yide963jfhn3Nnz9yC9s9oFVuStVI4QQlE1sNGRn82Vb1/kJ6UrB2U+8apGrwNmR
UGLTDSN6qHByPdRzY8h7UytrM7gF291ZnZ8PGxfw9emzXTfdBuGdFZxv7OwgGvmgEWV9CEnm40g1
BZs+8EgSyzDr10z51sKIvVmRa5bh5JEikKmyTciLKHZ7N9pkRY20/lKIY5G39rqzazw8+Gz2oqFJ
8EUF9LueqPiryt04iADji6d03BJV6285AZbC6ZpkOcIpHqNiQP0kCYsjx/EfiyZUTzLr+Mrq8nxt
hC5vg0tCorURGlZqC4LaBVWFRBQMJ1YxHGiKiholcpUr+GmK5yJzi9OkKrGsKPC4a9VY5YqXCP6x
AqFEC59ohZk2dw3TNPksvvUsh8q4Egg13nUMieXW34SeJnukOjlBrL2a7xnPXrTU0SVRZXTp555y
OFlYeTWiogHIIZd6m9TIJcbpJVjkCceyEurxxXEQONHBlwo1FA6prpqFgItHlV42fZ6EZeHBdbKr
aVLyjMTf5IHA6XxtqdAHe6zf7nK39sLVUGlnaXiO1XwNpc5gKAQAmG0K1JgZh7T6ioRifxn5jjzy
wQrOtj0OCzwp5fd/0ahSy14Plffi4nh2TeH/dHHIeDZURtPfqFkGSwMh51lT2mR1p2bZiDS3v0o4
cQ+F7LKHDpi52/umCjj9kXJNb+a6AR6Lpj8kKMeDl7Q8j61NPtOwWSBrtf+UkKa/WrbAZ4gl+YxS
LPqo5mo3w6yVVUOwyRSrVkZaZCjIwpoK6GKkxcZmakcWxYPddr8dDvqhl5s6yX7dQZa65QZJ8Vnc
IJ33iHIm164MpgL/GV6seh+RPnsIm6tpEC4760pS5LQ3F2o8cHWDeDDjLZz3s1l5YxYjlZveQSQN
VX+whfkEZzMnFw9I2BGAwpLhkrGd4dzZd1Vm0/LBCIrS1rOqFZBo01fIjdhyiWoO8JE3MdClxV8N
wGW2TP4KypAjQtC2z7SIANm3uwklY2z7EJBYdwsYiQR1EQBAcQu+j1Dx5dlKg3rfp+FvfE+72UlO
8luZlu4Vm8/CKtzok/G0yDl3kg/V1VBZErwgmzO5+WUcOEEXfafk3gj7tI2WCDsXG0Ny1283GQ+c
pZnNH+txHzgEVRzCpFn3tszg0owQKkxqerQ8RFZQiQIp+EnLvuHde+ztPH32XGxglVO6a4tLdRrn
CBdO05umJvxHULhljCW4e0qmlGw6No5bIGT6azGFXWxUshzeFqBA3oqB4D/SM4DXnLL/Dx+49y/G
ZICv08xF6bBhuPaH05gLXGdqR1Xxxnke+73qHmyXNNe8dfJ91eTIpEW842p4VdDYWPSLbmNII5jc
4OMoTeztKKOWPFG/j8W0CHVUIpOxu3cQWi8fXSt1VvBGISIcuG1zME1SUrWW1Po6EdIcRBroKnYC
B2Vl5saoGNITLcaZ7n3wb2PMPHqsX//j9Gpi+/K3kIGDwl0Wsn+Ag54/Ifvx92pqq2FD6Q6vTi/K
dYkCI7Ep2GTPRoXpVazAts6t9lrzINsZHiqoBKdBUQgQB2g2AXGzuaxKcOpyHp5KFHY+5j1KriQy
xWHUty8fer1TODeefu/9/+sNTr1uaTptTJySAhAcMw+ONXMsNmTqZfnBBCYNmXs6+4000rvyfWwr
e9SG+VP5TqZNjQsVJFlY2g6OoZTyEo75tpyD+6aBvx71DlCTbQMHLHsqpkhc/MBdeI6lvtX5SFBs
RLSPyNNwtlWOQyQLvRznAteNM937P/IE1aTG+oefdyQuC53tKxtLso8M2zjUhXhJRyz5hGl7Y0ih
g09EBuJROAjGATl2diO3fOGFbLaMdEg1MGQ2TbE/JONpyPrxsyv+yspJvAyFEAfXC+cnG1Mj04Av
ZWg1eyMdPbKImKgBGLU0jhO4AzOZVfJ0be7gRnrRJxn24rGLhLo2PT2XKaMrSjO+6wCPXNY6oAhp
VMkDz2aMbK74N7wcrzyUqDBjZe7O5zZbNzSr38LgG2kD9u3DQFQ5+/Ifz7/ruX+uGBTYzTBA3Wp8
c9QFSA0f8f3Tf2NZSkhU/GqA2ETortOlgwxkTvbWQNMXXkbAniOQHQZI7vQ82K2Gn2YdSij13F4T
LthLZMkCmevUPwM6Mj6XdYH6RBguJBWHlEX6RmIh6JZNNlg7JD1ni1a3SAa1hm+y7LKfZXWOqFen
sQDgJeiS8LUsm2rhIBh/9RK46EpLqWNb9MHebtSwaWtvepDKTpfOaDtf5nn6NuE/p+nXPA6BRenH
JK0q5DgxH/uyzPpz4k6nMEX9EZQtBk+FXge4R9qdJvJcD113NlqGbcixU9PW662vhm9YRmiasVdw
JbbUX9yuYJjNPGWDQjBxJ0S6MbzfLhYG7Qa+4ubwG6/E6nNsLbWkgwp+3ZS5FBWdtXGKurzd6I1n
dAit5bKnBSqd/ctd10MPjzEATxuUQFO71Goe3EIHYp15Nl8MYYHoUw6785hVTn9QuY1iL6oj/cHQ
MpTpok1tvgrdcVXAUSyB1szHxRCFfBv4bfkUdCw4TV5y8VHR7cmwugIQuaa16I5HtHyydOodiFf+
vGsM1PqpRBaskJ6E7Wke6fhlsGuRKRObOaJ57gI+o87v6MloeIXKtwpGJYwoCA0PeU6rRhD2cLtS
GY3rckQNtdscXO2SbAIUv97wJtdXw3WaUKxQSjJY3WaQiXp0geW6TxrYE9587lUbM6s3VcmZF+k+
pIiILNqgzRaoljZuEWg3g9o08Y66Lb8YdcPSE37HNuxnzy/uNcG6tic2Nj1DmkalSHIsfOdoRqVh
SrZ1hf+JuSvDcx2xF4EVno0+93i9AfiQwYrGlKNO3ubw4jFEAsKlVnMQ0EM8Y27cScMzjYqXq9an
TCA3BtY4D8pHo9KgWAZ2qtkTjhIYKyfz2k3Ur0eKz4Uhk6pY68lDLgtxqs/FlGxtZCd89eqkWfqt
dA7u0Osr6ftvNkqdfE0FErYLpFuewzRC1neC2gBGIHz9s1cBeeSJzJGw0RZLc4GelgegiV5G2Y/n
oCDdLsDesTIXKZJPsorcV93qAkWahmjTAHz2AhTcAqi8ZO0UTbaGH8y7kvYwZGpSi05nsJAlRakP
QNueyIifrBpQULDS3FLIJYLT1U7Fo5HaPu+XPifpxpCMRN6xkcXbbaoaz7AChOwcRp315FgjXyfO
JFeGRCaQdck43d5027mWi7InCXij+93MFlQB2UTeQBfYhO0nh2jvWiKCON/WjYMo/6JULL/dakha
sYdn3ordWcUtJiwTEc63LqwxzZu/77nyumWWTGxj7qOTlgf8u/h1z4MfXtquELd7nh8HZO9RZI/M
UxZUTZcpCLaGMlcx9+05w3C7r/91z2aQbsg/7jnNawu5FZJdWqHXA8nppqujXZUDTL4iXeXvCQF8
JzbdsUBq0aJrkbKMMk9bgLQgCQlqOhaiQOGrm2aL4EVGUTWqm1IMn+cYrFasEx5+yV1W/ZrMEk3L
jkZ84+L4asWIgiYCpXHgQ3JGN3/KGgXXQK30sray4gnAyOJJlV9CPE+PRqELHHdlhbJeGbKycueK
wUbRDCmLMVwObBBrw2sAqYT/eoGMkHEn+2LxaxjmbVibL/1OlRvu9MWTldL2Mtr+5q5RKlSQi0gn
t2YuBLwi+PLgcFqgvBditbhhM7ROdYCigbrZGZ7Q1nAcvex1UlO3C11UALOtMNt4raZ7KxflKdV1
s0j1MhHwR+Syfp4sUcYFq8a/2LQuRND8HIvp+2CVzudQDsEyqxNxRjpYuAO2NdjYTps+6gR1VeH8
Kt9gGh/EPAhukA1WBOdrRl1gUdupvJor61HSfZYBBYF07E0V+vUmd6bg0GbsL3dw1IpRYm17P6Qn
mDLp2qtQx4yIhC7HXEULKwnDZ9KslOc1QLAP9tcwtc6yrFrUGbIeWKjxI2darRl35A/Spd+V1fsv
PuoQLrxhTJ6aNCXwNufWJXSnX9dOhVPtP1yXd2n4mNApWgSMDZ87DseGYycfrjcoHqCkQ1Oto7Gy
1yjL6q7rFs5uFIFFtYjeDpZ07O2vpLPjpHea16gRwZrVo95auZSfI8/fq3KeFRUEF8gQ7k6u7lHY
l+c0vo2ccWtMjU9JZFf7wMv7lRlQig1yv8I3z2HF2m6HZjdD0D5Nkf9g5MAtovqerYYzg3vwHBA4
+m4Do/RxQv3JT3jt2p22WL5WTp28JfX6NtAN+5XTTTj7Wt30NLD65XYj5URjgoDFJR+H/uQEyl7I
+db5QPaSd+LzFLJx64RwK5Zt173CfRQbBeLWIfIy7HJOb1XXKETamblUQ5s2bmA1PKTp0B393iqW
RkBos46wan7pcC7dhFU9bliuyRfp4T8/X7NSUqFAb1gc03TKHn3SI8F7/qFh8sNRBLPv6hPUn0rs
GiWW5hF1VuKFa9hrO/npRk9VvfWHcPw8SWdnRualS2GpliVADyS6iDxz4glb0jMtxbMaBxHzUJVb
mebtLZvBpDSgbImIE+aX23uag50GT0SHzm7eTWuS0Ws1N2EB2065KExptk8OlMO1Cr8zpA7eNtSq
5NMGoV53YQYZrb5gTyPMyZOhfN1Fex3OTjEpnQ3MXHuPMiVxUFTsufAIeczT6mAnffpFBxI/Tl76
MXd4+qWubb3pLIRbjNRHaaMl8cYeThtI+8H7WVShdTbUPKMzhOmzmGfsJ5RkmJWownWnsqaIkQDJ
ka+8sA+PiESFx472sE57pZ3tEHQXZxbUSUjU8jcx0dUWi74P/GoGXI+dl0CPUefv7sjgu20n/SO1
3wYvzbZJ15cLKiM3B/SAtUjJadyNAgoTab9psXF6ZOY3VJbXqbYYoPEWqg0bZUEArtBdubzRjnBR
X1Wpdge0BiZrxFPqW9ljwaPiiuJW6YGy6K/OLyBzurBEVbIGj5m5EMLh37uqteEOBMiHdxyYReln
X4qU+KiYHcErNpNqSCiegrw6GlK7zpYjf+fqyWSGECPgMIr8S8rgH3crq58N6XyuvxZuaiv5Jc0K
nSM3LUFtwlnaW8FXT7L6YoaSdDW5lv5co2jGA4Aj/0fZeS1Jimxr+okwQ4tbQsuM1Jl1g3V1V6GV
o3n68+FRu7NOT9uemRsMVxCZEeDua/3iVd4nL8z6KD9UvlwfKs+/fyjZmgvt/qEUJR1ZLKQ1mYqF
abVwsGSsTxaLIZ6QOLTB/8m08tLFjRZelitpXLI2VAKYFUsn587E+vtC907ymvHSycrzJV0RblB4
W3W5lzyj5zm/AgPbEOzunmRJHUqWaLH1KEtIrB9gdKf3EjC5sxGWw022BSQis6l0H2QJ3OAzcNHy
XgoM470bHe0q24ow/65FVnx1UP59VQPwxk1moj+x3N5VBcpeuR2cZauWh8IvvKk932/SlaMfI2V0
kq0F8zyBb1Oc7q22FfBMZc4RvIWKFLiXwZ++tLZID3DCypfZdhJ0M1RtLYthprYXFz07B5wfv+Ia
mbMpUJ9ko9pyq9JovGPRKOXLmPbltkD7eWGXlS9DYORnOMow/+XYdu2kbvYiu5K9SH2C1Czcl65R
N/QbA77nVrZ6DbFLcLGZGJprZpjROkvRRIVK3FytukSxoltOk8jtfQC0wfZeWUcQvfy60W5JDoNb
D4sJvZPlGmod+jkhEBiWB5Iu865Ig+JZQ4f7WsfRVVU0pUTsdWbDhuvVQbZacdOegok4boCi2LOs
I4D9zSI5e5ZVsTcEe7kRIsHLBSat2Td62fD25eqjVtnbIJq7tSzKETq6EmmvPskaLWKtN1kZpN7l
BtGUDjekj+/dZY9hdPjZVVa6l0U3avtLUvZPszN+K4K+PcvqlpCOzw+0P8pi2NTmMWCGQV6bjyEP
g9BfjDbLLvJO3pw1exKD7eqrh2qtxyFf80PJboM5qhtD7Xr0S9UaafLSWcuBPamFp+HH/a9tyMit
JxBPKEhzH4jsOrbeyU4H9PYsu1vFXKx0ddZ/fXw3NNkDWe/wC0IyRbO9hSW+krkumfVKwcIBwHCP
X1XyLB3h7OsoXsjSvWroUd+txnEX1d2vnFqTxgbIpalfjSEJ4mp0NpmJpKGEDX1lDoPGfVLjIvgF
usgbiA5Iiv/qZ3jdsO0cp9t4URWvhzTULpqVtRcrjfJ1OmbRn8FBMoW+2lWz/6/tcjxTc87mLyu3
eQ/IrI5Lk+S2OfsS3PpVlHTsr6IEuJZL59ZW6bwQsr9a5dimc1FJB21zcMfKe8BB4GcdGdOH7UbR
VhHC3lkVyzBWbZdJZN5TyypU9goS53UaNFBhSJ5tgTIyRtde+y5uH1GJqh8zI3uLsnT6qJIQkb4K
JljH1PkR8c8icuhHjloCGCOTUi+ZlEwR+Tli25KmMWmgry7xkkFJx6jGoaEfN9NQgoN1PKgeip4c
LPJ6l3tdXbjDxR5bABqeiLpDNQp1o4OQ2fW26vJPSyCgzKa6c4veRfe6N15la+ogg1K5up+B/tuO
qMesKmUoA1/TS/USpd5GE+10M5bDlMfTDUTh90kX6VGWZL3b6b+Gyjp5UG1lBDEeO6SX0kXyGE7u
BOThxUq7ZtGcabbDUjQVzTnYSYhQ+FIszYQspDChvlGSVRXwUnx0tUdZCqqo99EHL09JE/5+NTJ+
cSjsR5l+UNJLpyNwLxMSA/JWBy9o1d9yFnaIgDhcZgJCf+cxvPTSik4nVZ5fvwba06j6sigPXwON
wiLvzqBhuVMczM2TvJMckORFsC91182uBeuEYiCBpZihs1eUQkc1arD/jzNW+FArgrdZbYkeEUkj
SmGqTzYs5aHurbMsdaNinSLN+EOW5MExNcTb1cLYGSg+PvW9Gz71xFOXwfIyQdwqy9Mdr2H8zPgn
cMU2sqwzRJHoyY62lpIVZzLIb7r8k5JJt9dmZLsbdUn5yEMixCkzDOUiS7Ai8vM4aG+yJNA7OovS
nXcZBJgz0nPa/QBS/deZFXvdrk3rT9kj0+pf9bI4ZdnKMqvkAuu59aUG1wyg3vcyxbkOdeY9qEtD
vohzoTBp+q5KAjgqB5LWo/ZrRJJ4P2dEK/vAkgrQ7ZOhzeajme6CWW+e8qJrnxxe7fD+CaMgEd3e
64axhmFmVr8GNbDIHx1vWzgX2xpXdqrHZ6stzKs8DN4IOXpOwm0vJj700hC5KToy09Ji9tpmNAip
yX6yVRmal74I+LatdLwUno2skO2eBhspJE9DYciXDbK8tCpB+Kdrhf1jFEG5wjJEf/46C5UpWldL
nRLSaqbe761f/cbSOpNo+x4tkFWCs6M/8PVfPS3Wn+rKe5T1AsI8YbOm2gMiqT8jtkn5WNlvfceC
hzwdW+6l/mt4gTYj9GwnvbU6eZsZbt47GwmXJRJnYqmTZ7JOtsp+Qy+if7YiVPRrbInY78obIn2n
zEZ4AZsJaA3/g+MEBkFWfdXLs9Juw0vnms3Os9L5xcyCi1LV41/LSQp8Wp5E9a8aR+BN4CVhrzwH
fBNIYUdHRWi3LGAPEctvTp423lwDMpoGAiR8p/ZykA3GrIM5+s8Il7/0auc45qBH5om964DJ0cux
3Q1urb3wVaI7n4XFWhazxmrPFmEbXxabMWWbxkohFLHerQwFT4UhSR5lo6eUwq958k5Ka2gv8sIi
qQmsLsXI5sJeQaw9IML7os/Q4y3oelWkj1fJcpTkRxUIUG9ieFOh3WUa7yoa3KcmzSuwvJn5rtgF
0VpQtnuU7I13UTWfk2Vkt5D458u/DFK0SV0XpW5fim6tAOpMWStBCETxmSdmHcuTAWcKJq69bdjW
Nlf0YjflQU58HEyFLBqNyc5qmXxlsW29eoXBRP04TZkJ1s1TVhL0qapdSerdylE0mPp3TbsUpjl9
yF5RRfJMVN744bkYErRLL6NXZC85+N96GUqtrQsNvyGhpf27CbF6uULVdr9uK4v/uC29mmwot7Uy
aOtJ18Fx/H1IjF1JTAWI2H+qc4153IfzBsjDqs6yAZpEcW26sjurVY8IU86zzDzzGreZvc+nGuVq
U7U+eqCUWSPi74kDggoJGvecOI7+MPam46PTF39fRgYiSV9Ro/g1UiN9LUfKDlDGf42s9dy4jyw1
N/peZ6REy3aPZUj9xwJTsYLoJ1A+oi9Vb79ajddsyn6ILwJJ8JNQENkGjl0+E2kht+X0CIGgsiFH
peX02UVz/N4SjF8X1gB7wwxQeLaI3wUOyLBkMXgJ86z+HsOVI3Yf/0wDkAFK1XzMsVevEwsFqrJz
+oMryk8W/fm6Hk1iURAZVxgWuN9YcO5jlH1/apZ2ThOhfxa5tjBJrBjMS4ASsZva+xJ/pwc7JhZo
6cP4adrlxfOYWzUl+OyYEDrN8q5BrZUvPaLIK5T0s73mleWLSqpqz2yB0jn2FS/DNKgPLWA7Htny
RfawRnePom92k1W28JpV4rrRQfafQ1T16lzL1rKVID5Sh6PzKG8lq9xoXCOb1z3KUhsZnp/GaniU
144xGtjaZWKtZdEOEeLsw+qb7DuWubjmsaX6LpQHsFVx/kLo6tpnRfnNiIGbYTCAaL/r1m/aXGyb
Riu/TQHaZvyK+VFUhfpRqd9ldwXV7d3osrCXRVfbOmU7fJZGV+8RlASgslx06rN1ayb5eyFy/VDq
GPrIi/aKdSx5GKGhtt4mMcxDJcr0KS1NZxWbBQsIp+8xIukDpsKauZpo8lPVltlDNPUbovIYUcGj
6fZuPygkSJfy/+Pg+6WWu/3rBbSwb/2kLQ8EPAiJtsMq0XvvNdGK5tJpleXL+gJI4LoKB+PeTRTj
b91aN/u9m81i6YAUkbhMscF6wyeJ+Fecth6qxlp37trZfAeBT2Sgid9U1YsebBurlXl5ibI+6Hde
UqBwsBTt2rL8lEDBWRYD4xUB4/YtAtV2HfMQ0bflYr2Nyj/k77RKet/Op+7PphFrVS8ITrD8PyXo
wX4zDSdZdArVp8p2EOxMW+UUeLCsBDG5LWLUCoBOTYA/S5NvVt+hP7+Mn1PX74ZY/FUVgP9Gpx1e
R0PEmyrwkB+oJuxr4hgUUdC0D/mkdOsqjYI3EkQ/8qSPfobq3tLxeCMbpb+6mTt+OMuzp1SlcUuS
WtsZpt0d22iOLk1fWJsYMdMXdXlRkMYcvyt2s1VqYmJm6PX71FCD/aTAi28b3VjEdd19VROEkMXJ
4A2IskRyLyo6rlG616T34hDylOaFkq3VMjFfM3UkW44fA/MrxdZKRop2ee/skK7e13ZS31ttEbZ7
xEn5ny6do9JhnYcf3b21ssmeINbZ3ccawZjvAxPwlLxybrXpvnNVcN7LZ/a8Kt6HmjLdW7OFAx32
uDrJ1jlLgh0pdhBgy42EQyIkrg3j3go/HAcDvbTuxShWjZ3a2vgDLFdmbtN2c9e497HFOMw73Qq8
e6vW6yPanbXpZ1NzaNyq3QPBetXaEY3Wus+bizzw9f46SwwU4ubx/M8eslsUIW5GIi/byWJTNeqq
iCwU2sfAe8hNHUDx3K6yvgoeYFwA1opIbm7rMEKYf6mU/eQhLJPvmF1pB1mSjbYSEPrNh23yv7sm
GbEo0ItsX5bbfB1aXX3Ri2w4fl27mWPl5EbIJ8HjB+C0DAiSAhcAEaCoulxYy3n5APApr7kVNqev
mwVlG59qpbylrfr7Rx1SJlVQ+0i1L+O/boZ/ygEoZnX+qu9CBQ+OQHmTd/66dlzgyEZgTLtfw3kO
HK0ipp1294MSm9058iJUdrFD+Ls6yyKrxTWRbnqlfp1apNJKJl4ENJR8rQKwON9PZde2yhQ/ahvv
3vJfLtdmMZS9kNTCcotpuQ7uaeyKZNmcFHcVFh6aLYnL2iyd4RFp3qEO+ZXLom2lDvumqLxAIAnf
BGRHWa+hS3uohcoyFhX5D61pEdlq3O4SVZ35mhMNkPVp7o2HOYKvf7842tXkSOLBJwbCghaG/Vke
qjbxzmI5yGLbgtpTA2R7ZN1Q1ySpyfHDNkdMlMjUf7D2adasO8+YT0zCJrGxpcEOnH5D4It5RQLw
JfZetmhQ22XvL0z+16W8QPs1TA64jxWhdUTaY8xYGzW7adKV86K175o52jwcJjMuLsNykGeyLiZh
tA4dFZGB/90QMSX/NixR0CJQsQ74R728iBxKmjzYCpbL9zv+283kWE144ETVJTJH6DcDYLZVF/K+
1EX6Uk66yylltoszUKhuhJRi+uozGKG6Uj1l2OmI9PsWRJxnRRfhwanybDdEYfYWB+mjAYXqz7kJ
En4W7e89vKj9v/QIlBq/vblF89PT87PXtQSv2rA466qDKGtiHr6qnCyxQfj+3eVrhNDTbo9A88Vd
LiLr752dSXXWfY7DjNV17W2qmKEBXxJrJHaCgdwknH2JDJRfT1Z7u1dWBWx7HQqnrCuXhkZA/mWP
ra7lZe4NmgMuFe7y5ktHa1QmdZVlAUZti8qWVN26C3DJ8j9Vuv6p7PVbu+zfNCim/uNy/7yQLP93
TS/5MaTEF08dE7sc4hb1uOq3SEMB4iHjgi9XOCEMMWk5mZ2yVk91gli5EVGULV3Q6N06bAXkeb7l
ray0hY1PTjBhNpfiGVPhHvNUg0v1kXNzDq6XEi4ZRPqoux+yTdbUXpAg3eAVq68624oX47psAc9Y
4ikCK/BUPsnu8gDkmmW76jr3e8g6M1KTVepEzV4v3WGv5SoYmDyH9RAP2aUh9rGPuum9Dkpt4Lfr
cpQtsg8s83bVaL2x1pbessGBgrIte2MiKZ3px9JK++YF09x8Y9UqjAE3fEYFevzU8pRtmpW35KEx
FBoz6IX4Uk7HqU5xQeOpuSGYKRAyM7W3lK0zPpvm9JeRIN/iWUPoZ8inOqPhgVkyNexh4u5FCUji
9YbIroOjZgcVi5uDsqy71LIuN8Y4jS94+ql+jOvUd81ND/croSFJcCVo/+qxK0StoLgGM+5FRlud
DEsnj+tMWUV26D9leSYPTdzgfdEYV7MOw4v994HQWniBQ6Gc89jVd6rbfMrGr/p/9J3HOlqwbf96
ja+hUer2xzbXN/LaX/Xy7Kturtz4HLvPXzVfXb/q5IdJ54uuuBDrlg8re0H5i3c1xlgkH6zm4kZe
6StOaGxHN282COXhwZE/ek5rPStl675UhX6rnCl9wODZfWk6DY9Pp81O/ZB7L3PQNWviLg7/A1rN
ZrC3Bst/qEgUPSyrDvDlspW8UtIL7eJF0R+y0YJF9hTwuLDmPovUqg75hAciSv7LMYhzWDVpD5ZB
luVpzo8IvxDRnqxx9F7zALvXbBzQfaekd9pzXqjDw70UmQS23PF2L9nOPp9L9VGWvJQIiZ2ZT4Xh
vKt6OW/yoZ0f5AF6MBLygaECUaCuqM1fDQJEJZLHrrtpVauz/Uy2aAJfUbQH919XqNME6FkY7QqE
H89f9d1QeZvCAH3pDXWxBn9oblo0cW4toJubWTo4EiDaimx1BbRkORhERS55TqIqYDfCqpS6zgh3
hpgRdl9Ksm8SY8Qj7DjdY17W3zpMXhJlPKvxNKxzIlvf8Y+ucTYWHa65apojyKpUznXqSavJhhrj
19Ro1M9+sAwSyO0PL4fHJo3Y8qDHyOG302SxACSt28wradeGCGe1YYMSHBbJiBYuxc22RPWCAlJJ
xqxAymfxEMtZ4OwEhn840NCaO6N1EUP+RjA6a1cd3Du3ixuk8snODnE0+5YzoFYUevmu7FHc9Yuu
UI8NIn73Q1oMvxe/Y3KUrwpNCU9EhcKTPAvmMvqtKBv+UZctIyq3SEpfDtHmdsO7xdoL8lBjFJHx
mHK04iJVnPowTh41S/R+VDf196a3X7xRNV7SbjTRlzKDbVb1wTuq54QFKvG9nvMOsNbUXtEXMS4j
2c4V3LbiYYwjtdnBWZ02BSivmz0MwUHDkds3Gz246cuBXVN9HQxzXSeE+zdgYFmkN8NVNspuTNE/
CF8nR3kNeUBJFhB4uCVNBS4tMuc3Mdfb0DRg71TVsOlIpB9Gp0t2cQ8iPFjkP/Dgia9ljTEVYmQ2
kQiKXw3RUsxNrHg1YwJ68fcIBX2RiwJw06kLhDyKxvkwwmBg1yMcrDmq6n3ovttLNYqv9gHDPm1N
EqD2QTCHew27prPbDsq5QqLn3IC83gwheiWyQdbJVktjmwvDjj7AYbGARrlEgRr34LUgxF3HjL+r
U/bU1DUyxUC7sJpDYDyrC+UD5VV8qOmA2ky67nCQPsuRQQFUJ+yYIBS1eMo1lfzuHWvjtRa8TrTN
HxLb0h+ISA7bMFfy3+pkq0iierWEM7aTN/XpJmVn1E+jyw+TsfJgiQwn7vJFFoySF4SfA/o7jKXz
lyOmLsVKG7VXs3WxRPt7VL2chUbV+80UODvZID9KAPbBJwMd+1IOajFoUromepuqNn3oK0QnSegT
cBbzhG9042xkNzcgRYCXAPPu0vr/PQrx2/q16xpfMfT+hhNMf4ON0N+Q4Dl4ZJLOX/X4/ZIonmeX
7SDdZEOaqchNQk2Vg2Q9f++0n9phCXE5xgPCGUTYB9d+Vy31I89K82fi7ZAkc34oYRMBDXGrN6dR
7HXvga8zwqg9NIXb70FmGQ9W1fwazX/0A/TwTyPsfnC58IKSXTL47nLq1Hl0iSzhruIgS7GFoe6r
oe3HB3wt1EU1EDBw416k7I/U9IHjsgtVWEGyJOuXKtnLm6Ngd0/86kUJ4G8R6agmPXhU8idAwtGz
PECfUfDCRcddFoGLEhEI6mlXJ3AUYbOfG62dHqw57186su74NnfzQTbGWPRs5whlHdmqOtl4ygtj
SVowVORd9DSB45KNsgqmBVBbc3qQJSsgxhA054DtTYHh0JAfpdpAD6B0jS4/sYhFquBLlQC1Pv5l
sjwufZoavv0cmIWvOu54EChdPbsuypG6ortblrwzhFpku1xvfJ2WkqxSdf2tqMvsIvs3/GR3iPQw
6yw9XGBEj31kEsDnYh5kCqGvQYrpq2jU46uNVM6Qj7x9quxxUm1Wj2Z8IS+lrvlAw+Ns4fCB+Cnv
zcdR9BXgSh1BRQzsglHpP4Bbf4RIyN9weeRl8+igKJRNE9nWDJNd9AHRbcE5amuWGSCBSgGkbyur
iPTknnTsQXFE/OgFvNyxJxi+uQS6zRZnXg0/hHXJVvYqzxQLuFFd6dpWt/laE8TlMGmEP5yR1if+
xCxNKJbIGVPyoAblamgCc+2WOlHcdEGS753xcfKWFZGHCFzI/f0CqO7R0DFbfdXj4OQmSXbk+Ycd
KtI/F4Gyp0o1wgMymp9eH/4RJaG3C2LNQ41fIbbFdphZMuZXNL9a8ZTt7AXw4DbjIREVf6tnr934
Crzd8qe8im5QvLxt1N106MUQubWXztC+4Tbi+iqIsLXZBUQ7IVkKzGGwxQb4g/fQqh94eogSFNF6
bhscr6tOvXke1uwqeUJfn5HzB13TbgA9O8qxQrZrTaYDC6iOeVnNktMIbNGPyvbSEY7H0yD+K7UK
DcCg0W7CUqu3aJvm/mACMEUzaqVXMUCn+FOzu/mPtu52gRUfmtl6MCqhnjx06H0mp37jxaLwEU/+
GXR/iCKPV+x9fySjxv+i+cStcpd4xXufAybRq25rwDrWQav5g6hKX1fewyJdYSzNtFK3F1FG5h9Q
yewq3Rr8ZwpPkJdxmh8qy4S1Zb7BBqiPQI7ZnYhY9U3oaFtVUQaM5IoMgJX1TY/1GcA3a0ovLpEx
76dPtK02VcEEixd1c6ir9BrbIKvnkLydlTZbMZZQOYP+D2Uoipcu+Fl7KYFE0bwqREdZJ8wY2hNA
griGht2YMXnMzlrV9Ct4TP6SuU72aPlOQCSHH1kSiqs2GcO6z166vtdeDefYg6BcKUH0osELWZdI
ayFRai8RT/NQiuJqzuOxRNH0aU7z64D+9EaDIrOZU74MEr244IEnPcbhwavbjaNX5iEohQHzZXhE
j0Cw+GzrXWxHld/33Q3oB06A0wAK2Txqpav4KnqLIO26Z2cuSVhO5bxG/EPg6zwcRAc2V8VqALHi
VaJ06n4Y4JiVZgHwFVxXUHpk+2PnNSyhvSdt5x7z3up4ndtX15nrJ8fcYDVr79oOfnIRqwjJjKuo
cDEnnOExmOiyoJ1QaEe25e5qgJgIPhjVahhrZo1/N4DWY4Ii/pFVRKxv6qlGwT21R4FOK6c1vLfM
/61t1lUqitLud6A1D2VFoAt0JF3lVTTZfL9AWAiE7HU/HzFRh+yBJaXA+LxtUTkZkaw+Rh5uiFan
Pqh6VR8Bks88YbErHjL2x+sGSbtdp08/mMRsaDKz99hgMLZSWBn4zH7h0cauVynCVVA5eJBn7l9P
xdh9Ji4buMmpYwy3vyMR+Ixlla+T0zuEBqIJTtL/WTV8PZE33yrTjo9qhcg/GXhUWlbAZr0HkeHv
0rpb0K/RSxHP9SbrACKL7kfupIQwENBAM6yqNrMSuw+9CA757C45fz8KpvikGd1rYSF6mFTVZ1tk
iF0EDV9eroF5CPqLauOsOBAI3GhN+dzE/bdQmO02s2J7l9okVKqh2wa9KFZ83vSU5+MOj+BwnVe5
5+u51V/qkn+WlkUv+UBeX6/ZugTRLk3y7UxAeW9HzTnPS7HFRu11QL1K+oPPLsm1LPQqMprpti2D
s6jE84Sd20bV+lsVaB+x7hCqacRJZb+x6ua+38BctI6KjvhEpKXmIYvUYS3a+meklRjTIp2nip86
Rj2IPCTjqm4ybN7Dx7YwtH2SH0XYWWtR+6XTPKtZ9FabaoxK6cjW182vsWPj2WYMCFqHYFOFlx+g
xGfr1E0/WuEhSJK608ppzhUuWa492X7kFbrv5JW7LUn3XDsgiyJs2msBp/k059U2GFlDwbtRfU9B
IYuYfoJEqfVhlCGMLEJOD5Hq7Yds1RKhP5bK9AOzRR0Ttk9ryJ9SyxgO6CoAwo9IFzM5j6vJAs5X
4iSyIgyNB0zBz99ZGOlZXp+SoeUd7I7m1g5s3e+UcVgjtPCWZdUIdhXp8sn11knVY6yZQk6NhuQk
D31kJSeyo6csF/YRCFQOjLd/dlMIFkSWUOFU/K4VPxPDerOG6U+ht+TAYvMMGPtUwUJErBV5SRsF
bCMQ7w1Swyi8Zi9u3FlXdJAC7BIysa/CJr/l2La7KIo8RhC/zS7PNjmLurUOMWuNZBS2XdoAljbH
t0xr8k2tLxI1pZvuRe6G5yQiy9YMRnyavdw6BKzU0PJItWMyGDA042I+lUk67IsxmfA1sY0dBofT
pY/zkMUstFbgMfW2HwYdSHWjbaoEFaG8DeNNiF1VB63HjGySqVNnPXkVS+KiNop9DCoc9YXMW7Wp
St7cBBJvRZH1YhvesBrwmnttmn2v2PGqKBL3tSVpvxKO1b2JJFZ8VBWjd2PqLT8BUf8+1+yctLov
P5SanKiXtuOhskxrDeW18Vtelx+jBdMnhtfyAa24BZwM9gGcKnqaHdrUTGCd30LV+hjtrkMzIVI/
ytjq0GIAwBlaOfjmch4+iKezYUvr/kPzArSBQEl9eFZDbHF2xUdY8ooYg6z+gEI2YuttiluoGDiy
skJSrd4jIIFTrywm0axfCwUW0Rh/zG26CN1gSRJOYbutzZFJ1jSPsc2eOAjN/tq28XBt+FtPoyu2
AM7YKzMBrSsvh2qZOdaFtTYRJe+mzEJ5aVP+ZYO56m0+ZRUk6apLx8GvFC3ddKGxREE7QJqRAPYb
NvxCRlNb2UDGt6qqNFtcrf5w+4wUc4Owbq0izqzO07ZPwhZB8spe1YRIkfIxsofaGhx/ilJjkxIC
9g2MBfQy9R7RzBm2c3Xt03rad00SXGf+FtR2zmAWX7M4iG4EUhHgYhPBckNRH7SwEzz28802Jybs
UiCOoiIq3kfLojpgJ6v2SbeCzNBuDddahR1eAqZqpA/20JUHb9bcoxbPxnqo5m9lV25bUc67uhlY
UVTeG+DgdSeGBOILz38wg/idajfiT7HBhrgDpBHQ2qhMB2kc+kFGoBVXy4lXPmSsJIEyFAVQVvBv
vKFbctWXV3eYEbiy804sIr9rpRIWE3cE8YGAwKroAmvVebnjq3lJIpLpocX35WmoPILqVr5tOqPy
h5KgRumF7jotQ9tvyCxvmriy15i89Ue0De1LEiH/UKUzuIWGcJlm8kItWEIjG5qcC6MGpGucJ6W1
Nr2FawncjhqfIcfikz0o/VjvtSm9RkoTnFoeVdymqz9NZ+5WFlnGfa8a5zhOCCFPjrbBnbTclWGU
rczktbG1+hZOo+4TUfvG25sM8xBNR+Qr+6nH6KYJlQekB7rraI+KX5CuvyBbgSgqrpudp3rHuIXP
VxLmSVtxI9oNuKED+FMKz9wXVhXsHE1DhwFhDL+C/q5q6RV645afxHhtG7KNKajEYxi4xSrP3Uum
sgoMlczvXRXNvybYGPY0+VqrHFuvfI0i2zkXrfJDjHxRo6UZF7Oqi00zpX81BvgdgevCOu1uZSeS
c9YPo68kE/JF3vDQMu87UM8RS7TzY66awWbCh3Ed9TCluyA4FkOVo9ql/DBHczih22/sxipexd1o
rZqI30lXIZOH7BYUUIPA6DSWB3fqB0g6ZX1Gke6qCrZUBlARA4koXUnQ8oNduIly+yRGbzziQSh8
TfTNDpLtJh7RAHXraN7nVtYAraxe2qZ8VBDOXLkdaUenaT61KNNXhtBMnrCMh89DcbobYcmhsuuG
9dVeYqIdUkmbYcEvQZ2fEJvpV5UXR0c4SirZq/lb0xhg5VgWrHkosOeYeCvP4xit7c77zIICE2mn
J9bRbocxE6exsdF0bcfrCMiw4AW7zdzwzUEmeTN6erVKEMScx9BmM9zzD8KNc2tjL7mJnOytzMdx
XRMy22QCRHkWgyYslfA653p1LsZ43jQBU1Ruo4rlBF62VZLeWbV5gjpeEO+IwWXHdC4OtqrbJ9b4
mNNa7R6v7puhacqu4kHyg+mWAeAY8iR6bNjPhhaJZgwnmPPhlbR1w45VRRzS0dnZVUY47vLK1tYJ
ABs/cleOlTxgdGuxvGkQDgUhubac9DH2opNtuWLTei3SaGaubjEBtfazo3owfmssU7Cc9fU+zbdI
T23mzi63MZlnP1T4zwWTumkcV/jQlbMtlhC8SYIo3LRJ+6kt+oJ11wzPWk5YCH1RqJR65KueF6xa
wyb2FCTjOtPFM1+Vu8j8/UH4M8MSoVqHk7F2MjAyIUE50PqO2AyZSNajjvmjgXTZW0x8Bp7rSgEb
CKi9FaueJcW2tlA0rVGCAB1etk91BoXLIBHokfMXeNOvstGcfJWVtNlp2fL++Y7MwnCK/oeu81py
HMfa7RMxgt7ciqJsOkmZWV11wyjX9N7j6f9FqGdU0efMDYIATSppYPb+TJpflLAR/qhq4XPcGV9t
kzy8GOtTOmTxEZV4c2MqwLkqshm1c3ZYZUI9PY+GutUE4fCm0VT6vRDqXAhOKetOPTqmKIblG6D7
zSa0LXWvolt3GhurvReWAAVhVsW4RUPgEnqZ2MHRnH2MeAsmsgor9blIAQJ4zVFLp+E0T/F4kluP
IrLN4YTjJRGbgS9zdgi3g2/fL2Xu7nm49cnI8Ym3iXfteoET7ZyJU9wwMKQFizYPXpIvr+b2JAOG
fN43JBhN1zsTvXA3hPpfYs1rT1lTfrZuQQClNKf2IBJcjhiov+luvpwQG1lOkzGUwYhbzaaytQIR
YavccBPM46hgF1/X+3kR5YlRpGQRNIeBNVSfdgIqoMd7kusTauks9JvNylcSrOm7xQ1PsmD6yjw0
yV4swu67UFHbkxgw1skna9/SHZ5aVP3QWmBaumna6h2Twp9dXw73eyW35G1KhKUxUwmFuyHwGO9D
hO5Y0YbFSW65a3VmxcHz3rZ1OfOjKew5nE529AGpqaajC7ShMlhdkJX1nBRpm6jU/E5tsmPfCxLu
Youb+EVTvDQoZ/4xkm+WVq9KEMzguy4MfTqp9Qc0CMp1L5lCdxGn7M+WEGUrNUSKO28OU9esarah
u0HWZurhJSpM1oDBzsZJ/gLEPMgLO+KDtF19YmBYVXXWTaTsa5a/oYF3IyBKpEKgf79XpcfSajKJ
13SudgLooJ9iOOZ+7cBja364Iv9B3MXlzoYzb65uuayOqZf6uMEbL0Y0h2dV63N1atdCVmVhIubB
a/6/doe1/efRmP91uwXLZRcktFZPfjPaX1mcDAg05rod2IqJwEiZHfBm9UjqcEBU9yeBiuEGF9tN
67XgM2OnAXJHMYL42y2/4hC9KAQONaV/wtIrOeZKkWzs16FGlX5IxksZ1k8Z/cCpLIzcz+vi+1Jg
56CgNbZBmFE5Cf21KzxcRYTiBk7Wouhnx6QTolRckf8r6btFgRNqdHHIioXFLXHGj1Z1jf24hglU
yypOc+Rt5rbVz4smtlD4vcm5DS3fsDe64CWL6t2TNEiHEGIEkXKcjkplZ3w66KfGS4IojaN0zJqI
M3qINzRjfkKzWz1gJcO0CjLWmVtzRAtGsTaCrPNGmQFpuYa+ybzIvM3Wpqzr7ORV4hcP2/EXQKtH
c0KtytXTfpuQItOn3nuZYmHsCSrXsMb8lCXE1mq76lUtIDWOLKP8OEdXe8ij6tVKyThXFX6BQ7mH
aC/Q0ASENlZJuDHmWPPVjtSxyP4C9d+ewxIl2RBtjW2niOYpQzjD0NDzq+lmd87cuse8h7vhKayU
hSX6n3MW7x3R70fAMjfHias9n0B5CImjf1Yl9vFlqnwfVtFM09VGEKNx/qKorHs6bwzqPIm/R3jp
EknyK2c2v45ohdph4vwuYuJpjAt6qdivecj0pYzSZtOqy6ExO/sHkXmXWAB9lKP2w4FgyZXUIByX
oYFoRbRkW0VddtQVcppOYYrDEHpiL0gdbEFpGluh9F3A9HFb1VO6V5s13oEAaFcSae3jwX4B6I8w
ZjxecXW4GGmVfA3xaYYJTjJBv2W1Wq3kFQQxDVtcu0n92nfaX+XUN+dwhDBJtp88TFVAeU49dICm
chtlMH/jNCsgt2YLnVTQL0V+booalcw1ercA9Z2Mtjl4Y6t8qEsaxJ5BSBXG3jYc8gAd1ugDpOCP
uHfFs9liG2qo2B0uI3K97lCAbLSqZJe3s/u1JX7dei7Y+i5czgQ+I1SRkVMaI706GAsR6pIFVedN
hu9kjvbKCsA4tnXS7Tu4Z7fE7GG9kwn/3aoH0/LSX+3CC0OIxbh4VV6jmFKYBw/Ln4uBw7nfK3H5
M69/IyuQkCNN6o1obe8G2hgfvsSBMNyIkgl1Jl4JMfxa9P4olri/TV3vXgaELZISPPMyMizkSUt3
JPPfOT/2JHPeGbm0fPOo33fLI2WjrMtCHv44+9H2/72E3G2LUPbzoV4oR9wpHNgfCaPKfbOaNCbR
a11uyfFmTFQOkvU/Nh/7H4fLNln8q01eR7YtWl9uDbWeN6zt8nwDJLhmUF03VYcpDOHU/7Qao8mE
YN2fK0B2A33dL+v3U+9lvJAGVCxlF2Vxc5JFvQ6zk4mt5EbWzW75T12JPWaRI57qix5dLU3lc3AL
wwdEFF1lW13Y9O6pOe1lmyxUuOlqMoVP96bCzt4iurHHSf3keUdTB+bzOKnsREt+hwX/H22pgtKu
NqrHRxsrTmy1bOO1MnMtSNw62lt1hKa10lgvam2qLyFGpQx9c/+9dbXPAiDyTVeV+STCuAjsMrYv
1SJYPkXLBhOX6msC4mKfGnV2IDECaxl24oTUnKZ743Zsc2IpYflsV2P3hO7z3mWMPbf2zBRJZPkR
5tg+Y8l/Llun2yPu8lG2ubN6e6iBwrKLbiWyn6d+Tpnhq8/Z3J8QQynO3sTcs2FxcwBFJVDWQypz
UQr04yrxPXaMyOdGezcC+s9l36pf0Vsrt/Fkl4EqNJRY44El5lD7dpXNWKE25d5sKzI9KoJMmg5R
jqn3NhtH9aNxJgCjfbayKYgk5YUFHt6MjL/S+pfRDR0rZQCNQ2R9ismstwXcuWueIFJQz9UPYvlY
CK1NbaQPLx5q/bImC4jC0a6D+r2Vx8u2ftA/PGtsn2RtTCpBhml+7vvFA6fWx9uqyKZrGYclNNhk
ChScJa6yLamY7AKOepE1b2iac9IUv5Gh+ecAMVsOchgjGJT1GrIo9L+TyYov8jJeLZKjioXt5nHA
ONTr9L7Nj7Kt4bt96pXwxcP3tVpwiYC9+6aJAqtsFBV3jhut4Qm6bdmGPvGlKMmgyiarGgXawtVP
2a/LpmQSi6/Wmr6X1XTpqiuqtf9cocx2ig5QSWJeJcgVOOhbWqfOIe3oX5Fs+Q/o9n5Ih+mNqYVf
Hu3/Po4QPx4KqqHv5PUeB45acpvJxrGywVsNBafqGclA82jMq35Og0+obJPFWKnVc78WUapg1Kov
YtV8gprz3x2Pg7VMOEi2qm+PJrmF73v1/Ghz0+K36rXMftrE27hthwStTso4npN/th5tttIDImi9
kzxCIcN0P6yMmvyg6IBhej1EOr82w1W9pf+ICAQFIXOGnaxqMeLnrEngXTtWh7VguIJ81ljhenAy
xcUhjZERltUpHurjnIAzQaqJtVdsfxheDr4NO9571SSpftA7kPv9NNgfc9lOB+z7mq08GP347NC3
9bKNTLjyY287p7BlUmJnROdURYsRScvtd2csWYJ58aesWYWW3dY8gawlbmi/47WGSlJfXGRTNUTM
JopaPMkqiCnTz2bra4POw1afMU2yEkyJlCFRAsvz3HeNqdFBLZnUyWqF1Av6a0xy5MEG3cUbDIaz
3BmC6Hj/ovNaj/60GHxXdf2mrhfNeqa7veeVT/LABkFXP1wGjw/LzjeybWLkCWL09Hce63svqUdI
NAxxsxzY5Njk6k5IuHNdXvUjdBHfsHVxcPJuhz9ODvYzSvYlaiHv0XSp67bYeUqT7fJp1b2c7BtB
AovkrzYEFaisDyUbiU7l6hecXBjdl7L4sLR5YZ5PL+c5ds5c3HDOIoHu7KzVUcGJY/DCT2R38w8g
wviVDOZe1pp6at8d40jvmAS2aPYOqCCEinUP+lamHeYyjD+6mUhW3pCSgkajHzQkdf2YnMAa5XP8
EaRLkOTmsCOMtcbGXKbzaAYORon2ahEdPH1rryxUWx3biyz0/GCYyqtRtl8GXUlQ5m+WV340MhzV
TLw6Z+2iGNAiU5LHfmTXUA11NARRzaq+9+X4FoaN+p5GKE2CuNm0phfeCuJaWcNcXVUa7s+igS5a
C7kVr3MMuzKfozLK703aHCYnxRivaZf/rG3XOHSGAVXcQh9uYYp7LpriL+be3U/XjF/GudB+t+g3
ZF5nsVh67RaxYUJeksPue+ASFq56OupT0Yq/Rrp1E7ma9WGm3TEByPtTKxCGU95yz7Kuul2dW00t
d5VGnLZU0jIAwFKT9E6+MOnDhAZhWj/uvXgTwux6M1GAJxBgJz/b+LsaCXvvddqKzi9dFOaJEZY4
7mFY6xK0VUHG4luA/eNUvk9DurIL8/gkq3hAPpN60Z5g3ttv4bCQhxqmBq6GMb8lrbnyy9JuByo4
PXQNGiGWUh6MMSv9NLfbA0G/NjBXWjkrc+PK1J8/L8hBkqDYAoIKUoVEP0ktLML1PiF4Y29M/TIp
/TUS9EAGXe0uCvUKJdwS1BceCx+603evbVFeLFZrH6NwtUvf6Tu5D+lT7zxgp7uZ7V8DnfOHGTve
DVerjW3r1sdoGctNoOov980IwRFrVn1ZU9FbvDYjkfv1PNw0xbXUy0DW0IGvr52X7eKwtnC3a5QL
8f293Dd4lnpxcDK812qzufSTOJpqpiJroR+yJhcvxVr06oRDZ68TrqFWD924G13FRstIt19mXXNY
8y7FhogOmgGyEcsZ+yW1GGOWpTgXOnYV6qSxN1x6EZgJBqj3utwlCxKYZleNL7Jyv1TRdIi4dxVh
1GKKD9OILDadcYXPgNXGEIZQDpPVav0DJAFszl5hz2QtgBNRnXudo4WriiOa4e/3qtyjtfV4Sqzs
pcjHv8wqrY4FEa+XcWz+KVDAdII6sxv/Xzsm1ZufdX7K49jecDQDRWWt2QAgR1pkvUrSEwya9RTB
AIwjX43MnXfxCJlSy9XolS8JkoA9iuUpAV4l2+Rx7lJHr7LqNuYbjDuiDOv5j3bRdMgXtbaCLmPU
MpULtW28hDGMU4oy7UsAxlAsp7wmiby2JSa9J0JAEXAOu38vrPKjDpv4RdY8bwlXaGXJYpedU58q
e2WyUxbS5fCu2qX+bNfOFxAjPaAXjsA6ApCniWsMlbglx1S0mXiSVa0HygEZL8cKh731UqbHcPJA
Dq9VZDyLVzEl9z8sm2xr8ZM2j3DS4QCrmAixTmiiyGoy4QZlm2sgWv4t26pPcDFsLGk4ONcd662F
gitr8vf1kX7I7aJ9k7+9WHFes5UqONpwfLMCixYduxNZrWNV8GqWq8HN+tvsAhmkFCGotSavloTj
W14T4iWxTGrN0krVV5quPdkkCwgkLw19tYkEtmqTGYpsLf9wZvroNIqc7wCIzy1bMQyTN4ycxN/E
LT4XIqFfazSsfZLy8a1E122DpWq1GVmvvIDgyA91ZYen3hAx1nRKciAPWR4qRDxf9SL9zJFn+4WV
L/568fzpuPWvsqjsTWVm80mrE/vVTUHfEPtJfh1JxHdE8FkYaJGbvuRzmYLEiaIzKdJ9Oot3W5TG
BjlO4Bt1bj/3YqjEpmg0Xm++1DEvXmWhYEPwSjTUAFD13UHh0R8zGOju1JBPi5oRwBXQczh0Khqb
AywWr5/PgOXFse2aH3WXK5gaF8u7NTS8dvObFrb6py3in6Vw8UDMnselDnexHf9uhiJ7TXASCLTc
UXbQ9NXP2ko1Jq39TnN1+yO296TE8i+GENPOUJI0cJX8HCneT6br6gn7jt9mUv0Y5tgkvdM4Bw3E
KFk2N0hrhMbmNs1RYIL84MVG9m0iSYSVgwsUqSFZ6fBhZ83sbfWY9FIDEOBaVXsi8ikpPzwv+jK9
5T3qxGQJtC+NiLyD5ZH5BPieB02MPKbpAFaawMJ33Rg+Wd9cWN8vU6ldDeTOIaI32DSVKNZXRMQs
5C4JvMzEe1Xm5q1jvM7zN71nknSpets9LMWA/OEMQLn1iTMqB00hrwanqdnBndeRBwmN00+gHupL
TgRsi76SvS3tcmOgVnlkeERi046+NoXb3oTOoE2T/uqQuAfc7cRETCkUc46fZi/9uZRK8jxPaOcK
Uf8toMHUve59i4ao8y3cFC4kbzXk5q34FFklUfmkdrdRqRqfID9/YHFd/22igkku6HcyDNiDOzHB
+qpGHGLqh42KSB2+udF0VSsteWtAqciaLBoL1xmI8wTH1iNkEdY6SJfZW51DpisyKhqwv/QANiJI
7YkJj2aqt4XUauDp5Lpl1UJI8aVIvWdZG0EX3iYDMvZsj0+yyYB9sHcSu9l2bqbdvNHoQXkCIFpr
sgkTPgTf+jw7yRPW0edoMDIzd0kOlRauap/1cFtCIK1mUl9krSq0KMjdsNzJ6szKhnx1j9cYh3q6
NtwSJQch4IzLvU1fPO04eqUNkpdDZMGkZMenUbzJEyJXWYKswQ5N7mRWjcuKTvZhvZqyFvNE4E+B
NHCURxDqnk5hhQrU45K4QJ0QX83uvxlvuspPvOW2pIQ7FkvTb13ooC3Xxqe8iBnpqj792+5tdKWZ
O12d2L7m06/aE8Y7MU1/Maz5yjhhvNdz/TPOEJqQ+wjRqj7ilN4BxKj5bms9eK7RmwJ5bGno0anB
UdOXeyeVTI/aJdY+NN8Y72vAMO1SnLyYGQRUtOQqC8RRqqDJwirI/tumL0mxiRoP8W5bT65LNIPy
Cj20v819HifGza0G45YJhU4fTMtRVlPFG46aAB4iD9Em27gxgC1OkdyPLzvSyDMqrQd7Pb2J2h1w
9xBBdLhtjTI4V1lkaUdv103z0YlS59qjjf4ypwo0c4zVQEFGsKMLQZxnPYOIYHxBS441TdiXPqjf
LuAGzQHA5n+u1w5/V4USBjD7AUbpi3KFS6fvFK0b7lXZ1pvtttUYz2RNjbpqLxoAdveqHnKWKPYh
wI1X2YQXFum8IVV9fO2jm2xbRHjSSj4MWWt7ZTz0VltxBH9UFqO9vNaAQ57vTbAgjxPz/43hlMmb
4/KZ92hn2Ytubsjtkik2pugqC0+N92pliBdZm0Psc5LW3Vd6nmS+6NYocNs4G7m3Shjlc0sndNZl
6e7RZnjZb09VGfTGurtoCayy386ws+ZOvcqC9wgFj5Fs9aMtNKePFseIJxR91OsYhelTq9l/PQ7I
WKegvNF1+0ebuyXsP98v2o0TghXICPnWbC9PGGm99RivvDAGFjiaF6cREsRJ1mzspbBuWnd4eXzV
erM//tEmT7O66kfbh9FWq5sCkE/pXGThtkQJHQgBMNRpq1UFkC65mHbaZnBUb20a1rcwqwmveWmy
l21FUhKrTIGYx2VV+0sT4sWcFOFRHmwa7reoQqXYMIH/1KrdBzndLM57SXtrRX3tCRQ+o/eKE1eG
yK0Zr0Yi0EHxepjOzmCO3AB2xsCntiRSQUppdntTlzZ97VL3KHfKJkxwNIL3nXfUlql+Wcz5bLcx
titiMj46c6pP3twOoIKWqHhuozoo60BRp3rbdU671TBOAXiEA5C5er2Mq3FLOobZU2GqgWU3Xzoj
rODDj09hPT5bY4Rie0xOCl7Cj3BId1aM4EFmsdKpmAF4tdYc5gS7ZbcEwdYe1TGCOaHEYLrVUd/2
zEH8jtlH6X3rUr3YCFDCPk6vEElDRnOZ7QMfA7veBIOuKtMJxMSH1jrJPmJAIMCtAkkHpDyO+lkV
aM1hQWWQXICd5Cr7fNY/WXfR2YBe2NaG+lIM+XFRHOWpGWrosePkHosRApxhfKTdlLL8c1kng/Ys
xti9icLSTgsZbeIdPcFEo9oU5dLDmdqoszGgSUO0HjpRt/XqMdv0gjGSxfCzOl60uPPeVhG+BRKD
vTQmvMfIeDI7/E6VCbngKvlE0/WdjNA26bV6V9m9ex4LXMAIBLD5KJYJBXjbaM6Iln0BYTEfQ7Uf
d7UThxuQGuHLWP7iMvEJuRVjg+7z5DsYM+2WStGeCuaqhTWrFyPnylNTCGza1Bs2LHpQKCKoMh1O
Hj41nTa1p3YI20A13WnbOZhf5m4rtmqvf4lm/ANATA1BhGNvo4r6YgH/uDS6+aGkSXMoUGt8QiYR
XAljSpB3Tv9UVxVREn2CvyVCP2qW8QkgwWFoEWTs28wv23rvFbN3LI2lwZ8bQJQ9mjEWuXAj2nE4
WM2KCIwGLTAnXMwBCP9Aquk7vVxxMMmS+9yt0QcON/iosxHB472xOwW4Xtb3Z40SnQTgWmhJsGIf
DEZ7w4Zto/5oMn2BV2e25wmgwVFZAx5Gd5Ezam2dVjNF4TUayIPgTdmgxYpkRDL16odefB9t5SXP
4fkijuLn6QX08t/CNZoT+TeVkTBr0VxTT0vVaFcThofJa0+6126nDPyN0/hGGSdPQ9lEp2hmhlFo
fL9LXPnQO2vk9qb17a2xymPqgSaFk3ws+AMERkYM1W7adh/byw93tY+fXdzFCQX2MaHQO9ihg+DW
jrZzjMYYR4gIMo2GLqdWtWuk5AtEgNKf0uRXV9QnwsjmgbF8zECsIG/V7rihf7c5FjEzYXiyD5hy
9I31RmBE36Sgy7Zh2t3wW4Nj5nYGH7FRHeOWfjBVTDz/xs6vB2ICbfmGpqn6NCaJ9tSvhWMuFql6
qB3lJtajMDAHkHqxprNCUZyBvtfqgijLXB9Q1i6pol8KmQeUGBIUhQhl/Bytqf7skTVn0D4MZYjv
iQunSY/Igagz9FSP6fFz1AHkERdWJL1P3rOpzZd2zouNSgwyT9WYP+9YK4R6u0Aufp09AuytPixk
haMrwioMn30DQilEKbpGWeppBnmJlTTYLIKxAMZVODxmT/Ba5NHO9lb12Wb8FblhgUCZAbzR1XNA
DGYJ8DDcx8JBbx/C/GbQoDL1vydIgwmw36DzgPO1tkPU2dng86X6CE1XgVoNIJQHBQMWTVWQj0Qv
JopCEgu1e1ua5TrHdvdEqLHwxbAgilb0r7CXr0Sau42FnvzRW3DxS/TQOq5WsEo4eiclC92TteJ0
cKv93rneU53QzZqdQjeWN81BoLDUa/G3CSDqvhmGb3gfGHCC7ShQ6mx5nvAqenIIHlcrgTjK9Vvu
uGfwDwuz7DnkDk7fZlbtRDci4EspznHGgFlVBYmiSBsCFX1kknWrrUPjNtXGyrCeA7peAYrzLEA3
DAY7yMwnpyQppVdobiEde6utwSXKU2nbLE339dKb+7FtvL9y7x0u06D24U9ht1s474yl3gqRUX4m
xuiXVhGd9Dmafb1Ruy0rde8wAjzbW+BAwZ2QklJCFm8DhHsHS8AhVM0tM8BnD4Pft3xCo8ihhphM
FvRm9F4Win1+FM1UOfeqzcz/aLdQxFphvVghc0dvssAxugVAz8bzdmEUen7sob6m0fX5LJk3uhrx
KYamcRZtStqU2cevvNSDEjfdkyqQb0Io6oJ96W9rdYiCqvOEBbp8GVmdMRCvxSqeY5YzdsJm21+m
sV9e+nTtual5ddRf2oSpbtPm+zpy1NjPHR4jmLCj0rP+GMacmYeVfGa5js6hWb1Zxmzv5jJh/b0W
ofssvAEeWq+lQTdccqfLTjHLg1MeOsnWqCAAwMZOzpZtXvTIgL3hzbxRWLhPIK6I76XBpLQXoYcE
14jB8P4jcKYVB4kBs9eMNFRhYImmtXpdgcD8b6EM5IswLz9UHnYZRoykVliD1JgLryfMgl+Dg+z5
mghQBBbb4UlpMNyCIzEEmQfHOhpBYy3RtLDiDDmX0MgTgtJHXtTq3JnLmxqLGWpHaG9nVGn8Za0i
U7D4o8nDMnMXoJkT5/BKBqQnhQa6yDOrM4iMw7TASAGu9DKYw0Xp8X/C4Tnb6kODA6DEzMUrgd8C
fxY401LCKRDuy5xrGlPBoXj1SM2d0q75FMCNPvDaAG1YfY8xd/9QS7xgvP6XW4W83DJK4Kyhglbo
rHRyXijHc7VnWSwMYQCsPGUbyqPRAI+YVMpSAewZghRY2tI8yctUQntP2qg8FmlNlz0Pzra1UuAh
pBQAwVXCr1BMS5wKd2LF9vG3M58nDUpvC1BAGQBWZR1/D8mR8DklwHrIRPwZIwWH+OhuicJ66zgY
Ta7IuS0A7W2m8XTR/80V1Lfav1nX9Od+Kvbt3DJMggrMnCzcq3jLEnaEKtgenfhrVdbGFyTkUeSc
r3oWWYd8Uq6CIMBKb1X3jbkaD6Tf1ME4pN4ck63feqnwMJu3XlJSaX6uI1/aqyXCfwaIcfvsmvry
pOXp+6yySo2bCBnFGMrwatLUhOjaZB1/DyjQ510BIiraYWeT8AbLVdt34Yh8+XuYHO0GbNdFGltZ
WAiY9NPaiqsv87HbVrntvcECcF7V5V2A4HszACPYZYTfbZp9qZkYIF+ZAK2sSabKqsj1gjlfXQDQ
VJR9Nrgx8ycjB/5ibctoMHzsxccD7IjqfTDb7jDDFvFlVcfbGrxxa23iTukw1234f/rB3up19Gux
lWVfpbk4I/zxNgrA3iam2q8RUi6vUae1ZIaRwnRGJw+s1m72NTRwI4KdoWRIzBX8vJWp4U5IBTsx
ScYq2jhiLgJW0a8GcQ568W1RvA4xYLHvpf2OaVl/LFbMTL3i6mIQFkfTeU1W3GhrLOoRYES8Ikll
sejJp6IYYZD+t0m2y8OL9bNrT3XEffV66HSbosopJdCz00FOa20TbcPdohpMDOP3tAMpEN7mLsp3
EXReuzfgFk3zDaFy1A3xvLvrakiMkMQNFSYLBjd1UPLu+n+wRkOYQ5KcfyxuF53AZVkiYLLKL5Gb
8ou2GrhkB7mZCSJIsLD496a2Au3r9joKQrWyX1ZIIXNZgEMjcOuow+sh3GSKtsYRaI3AYgVkVb46
SrnN8Hi9LL/McQLFvN64br2i3HrgE20tU0UgoYqycRbFUhzkkVhqcmeQRcSbXe7r14vILdzcl43t
FPlW/soMrWkSsAifra5++6hT91JhxPF8SO7TEQznz2F9frOZOIcSNWqZA5ZFJu+/3ExZIpPSwvhO
Voui2ce1ouM/s/6mEtxnhOvGQf5J+TO86DVOmglxkrEJvLr+Jc/L5wiO+foY709YNkq8FK73KatL
SKOPtrnWhz1SK3gyAfq4Y3/l2wDtlgz1vORzoOrtd4kHlsUEjHpo4dcRT0VypGgmGzOixsnp490u
kEnvO84rVqNvI8zFwOtinqiNhOiuz7qbfPZ25r5OxH12ojXo1i1cxI+E49ZMWXXKHZZ/Pc7CgCb/
89DADutAqLtoKx+XfBpyC3tO0rpyU74FVqyH5JWHjVeN5QlfRw/0mdxcC4gIvBvKvtFYRaEvmAmA
CMCcc1Y0IvhjU57t4EgBEtk1ytN9U+QjaCg7Oci/N3cdMepum/bZFzHrJ3nn7ncJaummsvJlK++1
vCtZX7H+7zXEV1YMgHwm8gy5Jdvur4Osy8LIcQzphhiIJqKP03CVD/7+aspb83gb5J6WyOemAcO+
lbdC/kh9bLk/fVTpPhF0ZrlW86NfbUOQu7zfX7N0RgHwytgVzAZ4625aU/YwbeNdKSA69/py1deu
Qw7bRWo7exEJkMDY8W1U6Jwo4XboCVlZWf0/f/iP3yA3sb2C7K7H+v3I+9NDTaYEaWLoW9kFyPF9
QG78YAPImq85XN77zb3DKf74av4AVfz7Dhqk8aoE1qTosO8uNRGkbvxNGQo1eNxhOsGT7rhQuh+d
izq+FZhY7uRvGcPmNbeFukOjcRR+V8RP/aQrwDzWfmj9rOWZcut/tnlDLRAOiLOtfBPGNN8xhWHp
sr4I+oy0kwnH+vH6rAfYjeAAU/cnJNgO8g2eB2s6LKXFsqQJSmfC+MhdwZX/8+/aVX4MY7DCXmkA
V1gBKY93T6TPrr4CGI3Kbld5G7q3tVuWb5KsPtoqoj9rj2TpwglCp5nArORvTqTQR8rjZfH4Wv94
Re+bcr9ovOngdaYv34T7KdgK7JXPviNBIPtCFuzdHoXu4+MLf7zLsk1Wo/UtVMdx1wHS28dOspP7
TPmyyyMe5//7FZR1+dTk1v0cWb9v/mu/rP6r7f7a1g1e7/euB1s5Evy5eYzgym1y4DFVDshttEE4
rwOH7kE0jXQWqou+w4eCPD3zAvnEJ1vHGNR5LUV/cZgbsD580olYCLXa9FAnSkApUzucrRWrKub6
Uk7usDNNwVSi09WtGlXEbkYEZjYkeHeSd7CUq12kKaZ2GyX1q1M0fzx4+Vfle3D/nB512fh4TR7v
ijykmvL+MGI/KF9GWbRrdy239Az6kpnCeZJ3X16kAs+4gFnhtRtDaPW+/EpgtdMqN/9onVzjr9JC
REmuWxZcgwNIdV9tyaWIuWFDquRH4uBQQ9IV3zBn+kcyAndHxiSQ91gW8rGn6/QEoVzWyEv+o1z0
k5caxU4V8zkzawTKvOEgOxmNXruHs1ujnruNq+g+Ahj9L0j5xVFeUD55uUVP369sGDuZfonJe8Ms
zr1jlsPMvoV4nu1K+UY8OgNVU50j5z1+n97P2nZcIN4/7mJdOPSk2TrMFG5hbUMLupAklcAL+Atc
ssFM3EN+VB5Cbg3KiYEuyqxZwV3HTE62wOs2+8V1jgvAHPK5e+iRaBQntl/gGHafXd1XUYkWVeTc
dO3eCcOlfmmNzNjJ68vfFdrJfOz1V2GU/U41jYt8qo9HK7fKYfiZGkuymasKpX8o5P8s0B4dhyLH
flm/T+xYntY40rB8AOMfaIVdws7vy+kZQXbzADStOUnWzv8xdl7LkeNKt34iRtCb2/JepZbXDUOj
7qb3nk9/PqJ6htqKmRP/DQKOYBUNCGTmWqsLmuLAs/A795Pkdn/FnZjnmPnG8IH+FQPP1AenXBkA
pKHFQPI7lDNeApsZfAVD4Drnkok7Ix5rT8b2aBAe7GbohvwzmYsO84w+38nbAz3N9/NFmFtFTnT5
/w/FWq0HvXQW75NYKYgfI4q3tfhcFrlb5Rgg+8GCFmIGsdCVGnMno7EouojT3pZcIovCJq/aLYtf
+09Y/e1DKX7nl1XG7dg8tZeEBZxwCCKPwYderF9xjmC6Fq/JmEEHs/QG/R2uFezJfhvtssr35bXo
fsu60xc0IBgE7fDbOk48qWJFNydz3TAmuBwUmCIVwsSmRZj4O3Nyi5IU5S9r2duvz8ceJM65z+B1
a8lXhKdvTLxU4xK+3gwn1F+2+CF6eVBtVd6Liy0WdSI3X/u5DkcQnNceAJC5szj7XJyPFbn5Ns4N
83jfjg3SpwaiDuYw5kwxcULhRmyRKIs3jysesY2f2m8/fsyVbBFInfxlGSlu4e3JGz88gPZ78bgG
qmwRND3dA79poNwQT8q/Z8XRt6mKoJxqZ+fx6jsUxAMpMm/hvmFCBMBDtM4N8x5QNIhk7ieKnfvZ
KWW6v/366Um+gT3md+a2nrk9zKLWUdMG/8k/753I3XqJ7PeyOOg26pde30/w/ShJwbFRm4/KCNWs
mFfm1YM49t/q5i6i9bbOFtk5EfdjLoqcOO4/R/2ynRG9Rcdvp/q3um+jfjuTN034CM2VjQ+ib3rF
0XDGV1GMt72qeOFFgikFcCYwIjbvk5ltTua6MUETFPgdfYpaI3vrJKZbMfjc9UuLyLq6R4QQLvjb
Ey1elvmN//ZSzS/Q/KKJuvkwccR/1n077N+Gv72uYzqB+7OQaL9+ZaPQxrJ2WguLD9ec3Hayc/mL
reLfun+ru+0npmFvZxDjfOtzO0MXOSdF6n7LjeMvxdQg9qAiN3+jxRwyF0VuXpDNnb/VfSuKfm4L
YUD7qZRQIkSZCZCPlxPfO8tb8QjfsqJWlEdM2WyrkyLZqE72ME/vBFMBG5/L0jjByEVZzPyshTws
SkZi2DfTkesZ9bgU0wPWfyhZK5iB/8DVbpOGKWNDELNLlo+AMCF/W4k7KZJ5uhVF8ShYYtM/95kf
g7nu2yM0D9N7VYzJwgbp1cmjvmosNR6XYv8bEWCAuSjqH726Cza3N15clDm5TatzWVyu/yyKhvnV
FUUPQ8qf6VuUv40g6sYkInZCiXiN5sn+trC+tYv7Mx9ZoVXC5i3ZGxhGtMlC8mXnOHcTx4pELAzm
osh96ycm0bnuyx8XLd8O6ZxCWo/amajAawmUAtUA0QNLuaYQyTF9uHIU8eoHMXW5SZQkO3Fl8qhN
k90oW4sqsYyduMPzHb29+1+MmV+WCnNXkRM3P8haLHq3TjcjV2pBeqKFATQpKlzZ3ejkuGNgc1GG
i3hFb3ZK8QT0oxpWr+JF/mPVKmVvjXQ2rpMK52CaJvsIimBQ4oDWRFJWeCsXc9k1PAn+M99Y5BPv
sDUaCJAxIc+WD0NVvK2uukeB2TZwAAQy3DXiqor7UiZAmdQie8xDcCYCT65ON3isId2pb/bMb5df
XNQvt+i2db1ddbFnEdnbax7gnBwdfViLqyxOOyfiB8xFcWG/1d12daLlO5hz7ima57+k+r66NJHW
WyBjiFScl7rPTRb2Ww0iwLUKYpYi0DMISLM9OpO0Giq+M82CpmdqdRzCPNUoQrup9B4CJdkq0xhy
VCbn3Cvrheg1Nkm/k8ZcX8ltQpBe12WLKuBVF4mT2PrSdAjwVIgpOsWRvZED30jXUAYhuMzOfo1V
kqjhwdpXqlfdgcnC1wxpLMDzxEK9KJRPsds/ThHtPzxAKT/A35QrWON6WDkoiroEwqMkwj1R9rBA
hGYR/wgdC2ZBvTkPIVwIFmELGxXf/tYx3PEaF9UneMddqyv5c5/qqGrF7nuasyQv0YE/uJ5MpHhS
PbbOaHw4WOvx7LoeDgelhh2n6xZeVZYv5UhML1vy/EmVY3MJow7hVQG0XXI2yQLomJLH1Cjgb5Jl
qIxCnExVThw3QozFpZ9aMCUhJtChKOBHyrbKzPwyDlFxETmRJFlmwXuWphALY4Q3stBb5QX0Q+7Q
vek4z7a1PFH5JXKhIUcCE8dqMgAvbJedW5iFsF7LAD41FyFRGQbDVZ1kxAQ5dcd+uMrsA5EauNcc
jO01rF9DOwTXbkoAugRXV47eodWU9qIqTxDphncRVq4M4jPNwFtjedcKNuyrjCf0GkuKshz63mMH
QUNoOoRWxSbXMkVSFA3ZxdB1zUWJGudunJIyIWzP5NkCXU2PucFXk3ip5BaqaB3eGX1AbK7vVXhh
3F9DFIyXW4loDph/LZ65+fgiMJw7WGaCZeHXC3hPtbWlGPpqGKoUjjeC6TNN0Q+mRagzYa3KSjXV
qF4gBQ8NBgrguePnpwKo3amakrnI87mNMmyoHdRGJti0XD2kox5rS0XXlINIssH7uzJrC2k5OKDc
HT/G2AypwWPrEjBqm337FnXpq4Yrnbhw4P68Wzp4ZiITiVbIClhi2vEX7s4XP43Ut6GKiFaAEOfR
6xPCruHBuhsVfMnGEBnHwk7bg9qG9S6Ow+zCLVCA/Nfyj6qXeLiSWD/LWvtYwhp0toPorjOLCuir
VP4IWxxHFmSPa1EUDbhCn6BfT9dlv2gR7lgMU/dQiRHlC4nlmo7Dg02VJQG7Zc5YfTnYSN+teNSP
Yqiy0pWL5fg7wGEodSbQom344BSr+RfUXvTb98foNm6pjfVd1dTrVIbWZukisdx6yQNChSNG+6xi
r2zqR4AW1Q+w5+0F0/FelBDarX8gWgcYKukha5p6iDpLy78fFNmPsg0fF6qBBGoD+8FiMWUlEHQn
+NPaU9lhVs5j2E5EgwWTxR4azIhoNi6Fqkv1FrJNZSmK4vIksTx9qixiwqbrY/Y9gS7FtNALt2b/
+/Z34ih1t2ZWgjmbrh+E00TkJYODPj3PTN/pMKeIrEgKbwThPpfF09bXUEh+qRTNoqUB3LHq7gic
IQLPg+caW/0H/KFMSmr5Wpaev2vNzoPj3S/e83wj2sPOLzexCmtTMUoWBmvJRi0ce+C+8gLv1ExJ
F8F7Ymvu9ktD28bIyTx7rhmugTCEx7xP0DCcEpETdTq7bCQbTBjVQiWo0Bv8j47ikFvv+eimRxzw
/3JIbHfEV8jK9vswdZNBcnvfX3IZa+Dy268TvcVJhixXq1NcTzgK3I66UYOAhZHyHExJCsHEWRQH
14WxMHA7wOtyiHF9as5lmMsXcyeRQ0HvyIevwY/MwaGNVcXPCwdNjEGSDtazQSg+zFKi9duhoihO
XMM6urMgAr8dKs725YhE1ddNToDG94bpVw15CNjxfszM1xh5UiKXRjs+1kMRH+0+IOBEgXmzSfAz
yngr1lHmKw9y7ncnWy3/Sn1FfujMTH5Q/fLSMMFe8E2DdIF0kK9fq8H/ZZW1ejQJLXm2E4bCmZOf
Y9gMnoNCegGP7N2JRj33zm4WmlfRRqTwOgZQ9yOdevblc9Qp+qPiBtmTEu1FF745yYNcVcAvL34Z
D6fWU+JzPyWQ+6ndQo9KsmY1LpizicabiqIPQFMcOa79S4461EttbJcgl+LnxCnh0Va0eimKWlt1
Ow3V1FWuGzDiL0yjaX8gegV1kdGr6wBA5XPVIosgg9fbTvjKZ0LB8pWZuPquRzLzmpv9IyE0zZuR
f4x2Zb8Ykl0fkjyAOslUm7dqJJBCtoz0CokOXLp++9uzzPqNkC11NYaoiJuV+6gQfAaHbd0R70ku
9Ov1iDQseOG/q4BF/mn8VqcaFlGxyXjKO6dco9eWwzBnZY+JZJiHKm4GOLfb7FEFMf0D6feFaJQI
Y3skAuMFJK98FlWmW+FfsLt8K4o9bBJ7xRmipSiWoa1fR7x0oiRGbDr5LMP1poKIPnrDSFxCZvja
sYQrBlh06cLCZqZnjO5hsyIWD1pPqGXXhdtZB9HS1q6z1pXO4LlD7WR0mXkgjAmeW7lol2B8goMo
WoFsEqYQtEdRNBEiQgdSdU+iOErDh803/yJKQ5tcma/TqxYS3+P23s4POuk+Tmr5HLjAiH0Xuaou
La4E+qyhnWjvc6d+isJaPhKs0N2ras2rEsIqX0T2SXQQ9fAibnKpTC6iSiQ6LEeBCYChbFQEVzPU
YxPTuxfdQ+Bo11S/r6psYzd2gWBhuYbGPD+ag5Udgwaw3EQWnB8lmaRqChuaWXlYhQ4qWqoZVHe+
YiEFPhiPMITFb7JROGt4M/OdKILRIaRezZ5zvYeSUmuJJZi6Ke3gLuD0I6om7VFXlmsCxYv4jSjq
ZAsc39qo+D7eTEM7prZkPOh+Yp3zyCDAYupWD/KvgWjJPZ825cyyTkGNiJw9JaMSu0sseBXxu3/X
zV1EzpDqX0WrKtt/O16tCYBpzPCu7Mfq0ksF4dKZDfUdUV06X6Jfqew+6X1nPldWDz9QqmanxNdM
mI2LmIi4bnxpC/tedO21+FQGmvNaVqm8ssvQOMe5gwBLWcKWAi/sE3CkTwnyq3WYLW3Chk5yzktl
9+FHoxAgZmh2defojXeQTCvaBrEvP8CqUi7E8Nb4KudO9dngNyKMSA/hYRy0HTbbHNbd3Lh3TDjH
ed0tiC2VdBElZQYzLhxVp5w59WTm/qp11fBQQk7+p+HWRzTncy04EoKfofFfyaMnhyvR7hP3eBKj
hZZNpVkAJywsfX8rimbVUaJ+w6sd3Hp6inpv6JGxlc0O7PY8hGHpR5Pw8oPlG9I6VjIVWarO2hnE
++7RuqlOiqZbGzNKhuuAjsuqreXqibdRJvTHtt5ZO9/DzSP9rpxHu4tYkvaZsbl/MOtM/wSTCFmk
zjzP08dLm0QWIBVvXJdFUV5CtS53ulZ0h8CuDdR93RxZgsaCH4tgVSY+kJlqDi2W27pvodc/RYEu
/ZKItLydKEkVqOIy4+cQdx++JFmvilklsB0r44Nvwg3OEsW7A0Jtb5OJVFyW3PjYxqGxxRwQ39lA
gYhxrgzsZ0xkpjv6b0zA74APpZ+qhw4y0UmssFmER56t/0pgRlab9tFDmqOqf7QNMcvwFFePTs2e
sGkL5Y64jYbwHBSWwF1ZK4xrrrtTVQ0Nqt6aKA3kODmOSpMcRc6ySlyAUCCcmwhaF/RrfihW5zym
sfOqDKF01lvH4RpA31v6cXkQxUaDeS61wmavhi3EVArrsn2TE+qWVbbz5AFIXxSdL5/bInefgnJ8
Uw1PvYjSOEWAW6pxJ7o6inUMFMO9ipLfets6zuMfeqa6T+6ILzEzqodcs6wnd9u7ifUW8qnc1r1c
b626894zdVt2pfmeE5GFZE5R7jqvy16RuVu2RmD/YB95QuQhu5SuBHm+B3ijaX1lcaubGoIMjzPK
uhOSpd9CdjTwEkG8pgXaLyF3aECm5lte8zR3qLRSWxVmY2w6JAUvzZTwYAyrCm3klSiKBhy22aUa
UdtCsvpIsBNn9pqC6AYERxfY7rKLNiUmVLxHW9LOqVWMP7ACvDZ5MLwPwRToUYPngAcKyr1YfQ3H
bnjvy8BY9lN9MNX/b38byqW5v2u7jEN42rLybAjf/h5/rv+v8f+3vzivWnQgtx19radGuOzYsN/n
3VDeq5aubs2pDrqM8l40pGx+b3WiC0SR1X0+1X07li8ndFaSsw1VvokiMSa0pVNU8oYnI/lTJyMf
7aT6Zu4mGvvQcRZlCd7Ay++kpDYATIL56pWy89YW7/qqhcdmlfRKdieSXud+Ze2zulCqYq36kXzy
CoB4TFKiAEO7fKqnRBRNTQJ0fysnxapluwbX49+ton4uiiNEHdx2xzQgoG2uuo00l2MmvbG373Iu
10eL/AeMZM5bBJ6JhypP944LllTtrR+D2TofGgR0WAud7s6wbQRHI/hWslgO8L6CJgZ4vK9yaaOp
zvgCI0O3bRhVEJ4+A8vai3P4CeF8bVEbZ5SwnYvbKDi6prERr7hTuWpPxI0YqA5o2kat6v6glj6c
3f8o7NzEdQw/A5zL5ks0iKSFq3ttE2QFEr219nqs55Dr1O59YkXSPQTRzUrdOciIReMIp4sGdwwk
5Ja+YAkCLibsy61UJO2WzR+0+NrvQq/foRjpXoIQJfioqdu7oGqVnRzWyd7tY/3ieyqaGFI+Psd+
/Jugw+Q3B/vIwR8kXYcdC+nfe/RktlrfeJciq6r7bEo0meWhn0GXOHXQ1AmKVBGyYdT5RYnBxUOZ
LK87J2suor/ohsDTGtHIAQE0yGmiSZOdkHm0ZNvo3oOsY40uZXyFdAiBCANhNK2R+w06aOXF8Jpo
WwCtOUcJoAqt18eTZRNZDDrePFpJF+wzqIyPjh4Ye8we2cEZxu6QFH2/l+QgPyZahrCP2wanqHKh
eOos+xTlA1qvJUaSoIncTVjXMgoMcrmxnawH6ArpMgRQ7RX/RL6OQ6u5d2F7gjeY2EFmHKKBirZ9
GBukfhB37h8DA3rkRl+0jY9Rysvkpwof9NLvZe25t224vOE9fUF7pl0UwdCfXXSooKBO41Ux+AFM
WPDH8W0C8OHG419RZa9d9Mhe8V5X8NoEE9Z+DB6IJf0dmPL4lxRpf2H4BV5ueBjKPVvdJDUfZ7fT
t+00gh2i30EcWI7EQ8+Gyhwg6STE5K+MuES10T8cYg3YAibdEW7U/lpGljqx8Y+QrpVnxxgaqJB5
A9gZ5bukUiCSgbyvv4SwtbAo73epLgWPruRYF0sBTSuE4H29BXJnuN2ujbvhVTfZOymK92hnvCnK
kGbQBsj9a0AA4NrLu3YnjlLDaF9qnXJILaVbYUvMDiCCQraqU2Sw4SDI4daLW5U+QIgouojcl0pz
ahGV31vm7n0i+Ak5wTyOqCsKGxwaDrxlgmLgxchrpBxrqXluELA89K6cQF/BJUng28Zu2YH0mIow
2jnroc7QuZyKqj4AWtKNbC+KblwqC9CJ4QKRB0BypsWmYErU1EfvKdeH/Ng7UYGCBTmRzH1ETtSh
NE7vSiVEqUuJxvo/HDdCGJUDUP+fsUXxy6ktdAT2rIQWX+rmQ8T5+yAfD0n8Wg2+/8ic6y6y0DL2
qgu2ok21B9mx3K3W+dJyTLnNlpOFV7PIdqIkDtI156FuEudsGNIO6qLx4jQVkMI6rV/a3ioWWmd5
H7UnPQIocn7qirJJbaYDeMCXnpKqAR0g5W2S8DfGjDvYQcK/iqAM+exU9eskd7+MjCY/Y+c+ypC4
nwEKFOdUKfwNdKbjItLl4jw3iFYWWH/66UjyZLW1lJtnQmRQbp5GEIeIjnOxNXtrYXUlPst/TvJt
aKmPwAup7nNMjCqEmdNJ5gFEMe7kHc6v8LCyO8k6Nb2HABHSoSi+SK0PhES1rjpMjtfYnGZfJSPC
QPftWx1IXySVYntnYSo4WzLCJaEM1f+tONWh1N2dgykRdYRgKmt00fCCTK1zg+gn6opSTjZ6hyqA
KNamlq4DaGFWTThg3i/KvwKAC04ml2+KNwB/a/Ph2crZtJdD5T6kY9quCBVr79UmhA3T6pM7W4NU
JYTE7TwYbbfLiKqFwTEgZh/Zqr0RO3CCTLN4Z8nBJY3lYpOw173KcO1iMcB6HRulhGE9S574df4S
m7f9EpkwoBijrr+jKfrqVrH5mRvuQcaQ6cGEA64pKiOW0k9ZXpvQ92FkwKHR/O4H5+SmafapVeGH
pGOlZrYkgJ6oIcNoUcPSoVowoPRMxqR7csuugtOcDYRo7S0/P/oJUEDRmiLheXLbsVqI1jD2EzQv
4ZQTrUNtxpdS0t+jaSQ8HuldXBYPoi3UbWxOEC2xJg/u8lqWLiFKQuQ9YwzuRE4kcuK9japc7Ocq
kUMN1V+F6PjcjppbZSuxtiGOqIWosyofukm7AncKOehy7jefR+6Sc6Vn5sEdVfqOIapUIJEe+sjJ
cRG5OE+UWDk6dqMcZXBUYNYDZRuPUMWIBpH0NqxBS2nqU0rSUGzmYxRX+szHHGa7f4b50sWwQjBk
YvB5tBaZjmVrDfnqNq5oduOQU3zpOZqStEQOS19ppgMQbBpe6koggiBYvxwoGm6nFD/QT2R34+j6
861OE79gPvngRDyCrtXI+8qvV//6n+bef8ZVfiYevA233zBdBZH78mOnH3f7TaLldtImT+5CiF2B
im+N2paP2dRNdHD1EjOPyIoWkQzi8ousbjdQN3R/OXiEzlLTbVhtIKfWV+cqCopliYCFFwA186r0
w8iqAQ49YhpbeW/67ri1nOYXYbnDKoZYUQ4+WzVCOlI30aNw4Adzumbvx/XPMnGdDWumow2FaVCo
wUoxh4nK1vk0JSSyw2YhlUzkEM3q0OHbDjbGCnUru4ye2WfuAOE96VXrLFpeO3g9hsfSLQgubp4U
r2cwYH4wYkeXVq5OVgj+siDqCYPOOsa6lenqh591Jwmv55AhiThAwZBPDr9MwukQgffdgSNmm+pE
x0BS7ss6kq5yyJY3R8/oWrhHnbUI8nJTVde3wKTi6HyrUxBxWYxZl+znozwseaukhHIJ3VTpKhrA
oH3UI4irom6Bco4PVfFQxXp37VgI1VYJF3rKlrwbCRmBvCzkh3hPUo7ICgo5yB4UjQWzQ90veqCm
ukO8oRFfWqVHAWxKhti9Lztw/El2tLzOIOqfJMNavARj1m/UDK4xUZfCwLAdUVnDYPp3XTOykIDS
VN0WqOhltuHeJVMCHYWTW8W1NqFrimt4cXrWMNdxSoJYy3f2YA0LUWQG0a4hbBQAhqpb1VxfmfpL
YNTaQVTZUqHCS9aPyIVW2VrUiURTXRU3EZyNosuXBhjztKG6nVhUG2qGf3fI0r04sahz/W5hOrW2
qocSj/X0I0VjEMnp0TAhIJyqDMzqF8uSVp3nh/dZvs4ABF9rRQnu8Zn/7oPC3XeKdoaIPD71iFVd
RWKPcP1Da2Vs5rp4aFNE3GDmj2QplIA0uhqa180hMiLjirHfuB3bBOZ6zFzUj/y6WqapzabNjdEY
Go3c3t7KKCQVmzKL9SVxvrT7uaEep8VzWNl3o8PqoB0LfEVFo18dJ5LujODoTQUtCP8kvVG+NVgt
D4MeT9tC8D6o/xGYMffrI1iO4pGpVwxkyZmJdkVwRfCuueTZsLo9UWMeeMQa1wtYkau7rEy8ex0j
2b0aZg+56/VH0U0kLMnUBbJA+U4URV8FlvWVURA5Lo4SdSAqYiAJ0Zk9XL90ZM+5xqnmXOHlHg+a
1rx7bglLyFSvWkmLklS4cEMb5L/oBgPmHs+9fxY9WPld5UDRjsHI85cNQb2TPMe8Aha1riiIFWvF
t9Ey6EfrKhqUGnJPOcc5I4qiAcIU/VLELBhR3pBgjvVrXMmatmwD5t+oNU5zXx/bKWJmlbWN1SLc
2AMRE9BZ+vc5aIgV8izRWrNgRltadeFuNEeDORz+lnuonoN7va7AhmoR9oMee6itxYgKTVomImHt
MqKWhZqnOvasNnIPOTwJsRB3YupzIR7+k5uK8Ou9pDVafmhrOMTfTdIqLuLQB5FDrjnBf32oJ5RQ
M4UwipxIOhEoOSVsagmcFJVQ1zZbR8Xj3YcQvmTDo38LvJrivGWW3eWrrI6YWWp2sRPwYU5YIwN1
EOVEoB5aPXnRJ+BRMyFpyuknoE0E8sgU+COjgNgNNkiMAvDuHkSiFnU/InBUTvwb/2TV2PkMIhUO
jCqF9lE0t+0IQlRkQ2hnoPyPQtwcEOfjtINl73bF7AEJkgiekdA2cSGKq3hrhuzlOFlltnCfIHcA
wgz4gr6WBk0CYtf8Ghr9pwtbRJwV2x75r5WhPHjoOh6ypn21uKzHADmwTa3o7/6gO+t+iqqNGCZz
jsw4yVr83/lqi5y4A/iw/LXuca0kVNKOcqOuysjTdzVCbQdTy/K9ySYhKsJyIcnNttPNp5h/bRg9
CH1AHTJ3mEdAKVmT2xDSj5KxCktAzBMoLZ0irq3pZolcAmnDuoAWhO9uqxwqmC28wsTRpeUw8UVx
f/pyYYAoc91Mp4JC0VKWkpS42PsxuBW+8aknvrTWjFPWlf2h8s3ulmh60B9cdbpyyfCeKGpxAPJb
HJy0gHRcZFPbaZW1yArpVZETSWS5BdFODmwYU+x8Nsmx5FoBQIdFx78+WLljpfsggQhgwohOf1Mk
4g/PxSbRYJZR0M10JwzTOMUoisuRCcypyNYjBq80sYbVfGfEczoXRc5ROuStAPAyeWfwBJJoU9jf
nBiN7m8b3ThGU+y9eA5EEkzFDhfHZgyqk6jKXQNxB89mNSJkDVqhaGBKLfe3zbIfsVKVqI9qKRiw
CTV2y1qN2u0jSL4AyXNNJ36IQkfGQCSiGAawECuB9LtkSdkdEYasF2NltaiiSGF/tOxspSHTVWf9
sPASpHV99KlXsl2wi1Fld4vt56cT949KPhHrsh5BNzZDcA4o/YDrfK0mLbjR6Jxkhb+AowxH6Zj7
J5NYmLPnNkv87dWiG5JLovCJSJ3CWDmwrB7lol4yZeS40LEs5kWzh25g2tqO8j3oe3U3digImTaa
tNZLXdbpRscJQxR706LFUnmboEaIEiVwqU3wjxAmuOKDy6QR3umqYi4HZZDWrlQjC9OqG7j/oacb
nzQ93qd5jv0OSaKg0t+KrkCzcIg30C8FawOgX1Y3J98r5QUfR5DJfpatKgAZfnOC+JV4khCXriTj
evVCjCpgqZaQsgWbrpg0omuNKFxMFDinl2Oudugb29Uqh6KisrE1tv3vyuLC2K2DVArHj61z8oYo
XAYIbLlpKMNrikRpoGCubmWIbzX0zwdEM4v2d+iCyJaJpFr2o2FvXbhupLze1arPRYCHLtBNrrTu
gxWvOp24mO7ZsSfTJUKQrMeqnxaf7mluURS4Yyxzn0ZbTRoAAkvE+zedtGVFMS7xP76zePbX9gB+
P5fMCG4iwnTskbWnDjbHhh6N8E3+uJc6wy6y73sokHZ4POUTwbSoZ9goMMgpNzoHpQtmvvEgDLY9
W0Zrq9HhnAL15Eu/axdtmbI/T0+QGpr1OfbHXwaNy7TiQ1mwyZYs95KpzWeRwI6k8ooula5FrGno
8Df6Foo5cqivMIiesqhCAdcEJwaCexVjTtB0QOFjJMdLs54oReBaXvRq/eLyvVjB8rpAlxl90AQX
js25zMIJ4IQY2yVROQOMXsa5KaRN4lXu/QDj+ljYf+Uxqnqe7H0MrbSpbTaCndKupgVga2r+kVi5
jeH4PyV4WBdZjzax0o+vToHBAgOkIv2ykEiE10gL9pqCJc8J5XsYF+ylNsQr128fB8XeIIRL+IhP
KJaky3hb2SFJ0WdUKM1mLPpmNfhxvpHsZ19K04URJu66jFPsM226MUwpO40+A3Y1lsFAUe68Pqyh
phz2jfzBzt9fOoPVrpvyoYqQai3R68Kevzad/E2pW+hZIEiyNUSP6/aZiFwNsqPQX6LimSxYDSrL
Ef7VhYNg6qIe+mQRWv7O0CV50ULZZYb6M0RihU6QJDRfMeujQl6lIeorNoyhstLsFM0zaBtePKf9
cL2ihNQp+xmOr6MaQb4W+58E5yarSn1CQvGpJV4Srwtsqd3RgTJ18m3UfWOvsLX1Q2NhMiMI2HTV
35hvoDAx38LOuGQ9TvvYOekq3RKlO2syq3/m9HDdojpc59XJHRsEZNNhizyvibps6u+Gv1DOxl79
GKXNu9IgKC/Xw1UPWfk340TXm2EIRBodR5/ODJ1CMtkQMwyxocczsSyzBkKw8KPlIi3KHFFgSZP2
ec8iy9eVYllvufbyKrYw+CMpcNTyTZkY7j3ahvUa10647AvryeyTlZY2TAQSNLRx/IrGfbxSHBze
VVkHi6pKXogXBeRYs4fuowC9JKI3zRIh4Uknlsjofl1J8TNk/vdQp9mL6qU1YaArggjcfbe3A/Vn
JkU/k0D9rAoNscASZn6ZPRQW7m3aNcPGTnAWBAqx7HZMHJE/eK8KVtA+geyvG7IHOSwuxWSoSofJ
EftLqyykFzp+sE+obNXqC3jvynUvmRPcOb9r/XARZCbWkilQt/D6fabwUUiIETIh74PrhVnT9Jah
si+T4M4iEGORx9klibLfiWbti8L8qAI2Xr1+9e04WelyvCNQBXuQW6PX0rng6u3uUKNm5kFVvSqI
QF83WggjT9dGK1NCjV6V6mEhGWm/cjXp04bZyHdbAtEDba0jKqXWlrkd+vIRmTfc0Im+xQqwNUYs
mX76lPbyRkfVe2P7JvHDxKwEBo+ZlL06chYe2qXn2xOH2I9W82Ebj5+HsY5X8M9AFz5+Zr35ombD
fWsu1cQsNqbXn0eoOSMT5rkK/UnFNM8ZNNZ2VsEzmKl41PRqH7kuYdrmtguklR2gdf82BPm748WP
Zt6cepOYRrl79ut4VxGDE/U8E2FdbaBkg5qmPfkQBxLQBjFaGRurKGcHLpUrreT9hFXeiHdFlXUY
cQc44+CHhjQA7QrPeB/q/h1t6mRhxdJTZUNkUwfqW5VEnx10elrRv4Ev+0XYLnGx2nZsg32jJ48D
MPJlLGc/8gby8gAepjYioprr8aAjIrbNcAMQ86dhO6rGLQ5IyNSqvdc092gaoSFoYx/vautXpVdQ
U/CFRWMbqfdUh/IXAuWFpHdIXsoptE3xSa3T+whqnoUydsZad5xtbzr7t6SCoA+2oX3WGzV8+xHB
8gPhET46mqixHxHFyC7ghgnhs6BNV3kjcxfLDlbh2viUk/oUyd1rw49i6/cSEIQB02f87JTSkZnv
geCyfNE0Fpfeuygo02eGuq3Dbtdn7qbaVV26qbgsTBLs/PEd9gt8ewHr/w4qYCu/BFipdjV6anKF
sFjvnKIMrs9Gi/CnpJsu4O3tbPdXHCOhHBGflvbli/n/6Dqv5VaVbQ0/EVWEJt0KRUuynNMNZU/b
5NCkBp7+fGjuvVbVrjo3LgshZEvQjPGPP/TdyfS7u97LA/Ic7usu+rAL+kYkZEQ3qPzdRVOPP2k1
BIxmSHkQRH/OnBtMBLCNLykbGkNR0Ywbz9IhGPc7QZ9x8OmWq+KW6NGGOiDRwaq4XPpXpwNUnnNv
XOHDc8nTsV1JF0dAXUA4soroqXLyn7obm1XR5Wot/Z7ESESHTawfBt1/cC2KyCnGObuMhqPVUmXX
ffjRd1x3c29uHcy83XY4W6B3OKdkayzuHC1nGipDrEThTmG5+4oHIUSnCAjNAjtsBosP2eVjJPJk
ZkE3inVvuj6Cf89bDakq1sVjW+ARNWSavjUtPBvaJnkgAL4L8bbnBkclee9/62PfnwyMyOjG7L0X
dk+amLDd9PsP0eE0PmkJvJf+o2n9bTRgKdomZBT7mb/OgQgaBhw5xPh1qWtcPBRhUqSBjEAEel0v
QKyzfTEP3oGQyVc3wbyHO3g/1N9GR208KS7PCn+dNDkJrSJhTuGhmHK6yOTBYPlZo06C1UR+z5zI
U5RUv4SMxith9IyVrOew9QgqKb8MnOu8uUElYZAIFiYe+ZzluY/k0aFYjLrydvAZGpIvgtXVGQHR
C7X2i8fQIrCjJSvCHP9MNh1A5g3jredzq3Gmdeb1S8Igd3OHAKm0xUdVvmam5OpQgdPM+sUeipFi
PM9WwqMGc3J4G1HyO4Bnd0e7Whyy7BG/t1E925XaGKY9UlgRmpG4eDs4/Z2mxvqQaNmdFVGQk0lb
mna5s0CmpJwVBW087BBpW61TrAGEnp04+sLfCu/UDM5ebEiuAE4a7RfQ7zOpskPoWCPJwB3Tytui
xsYMi3uxymHb7mc7atYtjpi+SoN0ts9N78NN7X9s7Yao5VNCMGsJCI3hI9y7rN4gZbxLByG2einf
MVm46csZx+dqsWj+kILg6tE3EOtX8XMtXCohOFAeIMFK6hF1Z5VgMwkFvfR2kJZsoiFdFaQO4h5n
QhVif6Y9FpCDmshsd8ytsKYnU3dOMuUKjPmEM0GoBFPJH9sNh3Xe4ThcbGLD2SXO+DGPNzBnnnMY
qStyQeSmMPiciBK/RYkBbWSmX3fQKnXTAsHbrxrOfAu3LcA95M1sj5qxdQg8Wvm29igqsR0wuF0W
qWqFDypSqAkC9W5xlyP9I2Nh06wj1oHvQ2x9mY42bUNzwCwZCSmOhrSneY69HRWh7XP2VxraAQoT
YhNj9CvU+F0S45GUWb+W05UrZwTut3FNYt0EQrSxFzT1+8TTTVzl3HVGyulK8zlLXNv8BHD5IUO5
Pg4ZU2uTwf1EVFFmGg8Y9hVrqDIIKC1jrWeVvbxgk4ARr02Twb6X7YSNL60xjnvXGDzqgLQOsJpr
cU/p3lJDYkfdHbWEs61qxKrN6+c0L5EjOTcYY67nivpZdT6pvoAUKyePd4rEcVw751sHCnstvifD
/1MXc7qGyFZzmvb3bqne3Vb9wUl0P09T4JjGRzUmNm7JCotexBfh2Nj4k6gyYA6i1+JxyNz7vvWQ
ZaTFefB6BihSZ5Dtv6d2R6J9YT2F3UMvdKy68RAlQYzEHd0N12NcnnNbnIThcOlGHXlOzDEa3b3U
dB1DVap1nOh3BI48mwOpmH5fbqN4eohDe4AL6N4zUCHAJQ3xbJ7fPP/BczRIIubixVd0Y9B1KQU2
BSb2ddE6Nav1hIstMeeroemZN8Q7rS7PZf6MbZ7PsDPcc04GTR1bmzE16MQGg13NpNxopmMF3k0b
YdgJ6Ad3gWxwv4dzUrobJfU3Lc8ZtfTmLhzx3BtDwvBybNCk2wfR0P2JJdR72zpQX7RlToGh3JVN
VUn3pS56dqCStnEdzkmpSvzAqAaHtyEPIfe1IISbW0rLCDwv/Z7c+C1mTjlNfRFoA96AqW9OB3d6
rUSSb0JzlwsG0iU6VDSo0cYhB6YS/VtWRgtCTecfpnxrvtME3BCYlTQGSCt5ddouRUQ6OdnzOHL3
tkn13taKkmNwOsaELePhmJBo3/XxUP6uQzIysri+7aJ4axEksvWn8Vhn5leuIdiNU5zfF78h2f2B
kfTMQLzaanBUVpIrfuNrLr2hz6WkVHtbTlsfF+BpAm6HzyXXYRbhzlYhC5QoEXKmWmmL9i8PwUKS
5LsK85PuapiapzXJQqHN6Clp9zEGGytIS+6qqcxvZWE7lT8bjluSuGV8uIa2d+cR/MSHzWPV31WF
1Sl+3d/4zXxSUautNOPbGcthnH2zLCANFheC+dLERLjejdxNuRQRHJafUGKgfg+/5Fvehj4Rywlr
lEHQeTG4L74xHqcGMxJ85siSt5rL0IjPki8LS5T7JPPNnbZELsf1dMptHdf3pOy3SUKfplP717V6
4RqFBgKpflkOnU0TTTtexxS8jzC+jQ/ECj1nhqmtScDavSAkDVdKhrCHvv3xVXrWK9j2k1v0VJsQ
U+0ZxhnR1Ugnjnnm06ayRIUWBS/XJiRbsF7ZQK951x3zQxpwqQo4EwC2DxUf3qpU1r2WZ0CGwnob
mFsakRrWpP8sfip+dIpt8RTNzt7IKdBFRCgfqxMVAE579LCeiXer7C2IxjgJA1jd+XF0X/+w8IZM
fhTKyjEe7nNBp+Y06GlSRSyK0N/ihqCGyazIg1JPGJDmWzhcd6k7nBgrIPTT8luRR92aJvCkFufW
yXo0PqPS+3T79qXVOTEz+4Xsi0fTKdciIqeQCGBcwAmSnW7ahqsFWRcM8X1r6W99Z39p7gCuDNOt
tciuS3XAmJT7vzsnFoqJ4SD720ziA84CAA1uMW823sOlefW06DTjVIil9ikznRngrv1Ty3ErXe0l
J5J45caWClRF4a3bsBlCzhaqmL6sfKTiQl/ZIr+pwu6rFEgo4n7GlBL6U9M/urk4WoXTBqbWU1OV
0O91DKrHVNPWYsnn7X1jgxScKPq0+hMX8R7jipsmibd6Zn/HXgNO1TAFJEmVKMVkZ071beYQKNrI
/FAPRKb2er2BFf6ZGS10UZOEbjvZpBmD57SD/xaWGAfbG/6EYx9f3KSEJKxOpWbg7+QY8QrRY6is
h7BDQhGGv3OpPZlECY1OFT9p2QeeiaU9m4EW6bCxlHk74T22tjrjj9t3B9NPHivFZB0F4HcXLh92
nH9MxvCaleiqSVvA/arif07U7ZSpc5VCzwujT0qIT4JV45VbDVu7nj76etHl6dzItcKHEThXeI+b
sO2ozRekctwxxYvX1gQ0qycmAfAmaEL84dskUmRteSpy4pQq+6HwlGCCrr3PkTrpEgtpvzybLOHC
9XZdVXlBoTC5K7tNopK3JG9E8Cvt+o9t5V9hXcO1NKv7ArfGzi1YXJyGtCW7wx7vOJdqE5IfD8sJ
rbZRH9EZPZraADkd5S8qi/2ksCWMyQZNUx1Qry8HzkY457Ow1jozVTy4IrQgpQr0oJvHlKTEJNvO
kXtEQfnpCPmRz/NlwOeLsZpz5gp5dTLc2rR+7ZcVHEwv2plNGriqh3CskRaVzreIl25wrZ130rY2
NvYG3H8M8ijzwDO5uoZZH/ZkOuCiDw189HpM1vmnast/GF3AGxc8ZWVR0XEWl2crf+lFtiZA9a6J
u7d4YAS+nILzRMQUxBJ9GzmcKOgnbuc83IGIv4VudwtyewkxyqdLQIeWS2NDCtExF8VjF5vvxegI
Gr2YshY9lefj8iQ6boxl8nilCkQ6oAzgcb2nG3skVPut7tI/dL9PqEC7A7b5ZCrP4Rrdy5tdn5o6
fKc8gI8RU6KEAPUnjUFOYxC20k92tvEKcw/LCFgvnSxKBhmRD6mdKrfWbuk1X8cCbHfu3S152eW6
sh1FTz/622LGimYWebYvm3NZaQwIOMDGy7Q/9L2rCS2ESEJvP84auskCy0pCsqLRi26GRNE04pzA
bF8L6tQmtniyd1NbGDdazgRLokRgEuHSqHmxjjzD2E2TLw/I45JVM5HBNBpW8aBNLabxbtburg//
bsOGPuW6bPNw7SLhwIi/NrlXdYSNu0VFlsGS/jS+eSLBjJsAC8cdp0D606FykaQjcvpwwJENAf/U
tXptz/+znQ0K1V6EIH2Y2NPavMx50+4GKvRGcQ8bGgDIpHskX/iz7/JF2cXdZ9bUQRiDv3PDX5fM
zmDKjU94ZNxrWuhuqS4ico7zd63HULWyKO0dZfyEpcdFQ4VdhOGXlYo+ACLy1tgGCN/CxFkv+Z8c
liVP3iRqKdli7Ri7cPhC90/sm3+GFvr2xCIc9uEBJ2YM0kGsOt989TNMv+1tPWlnubxdskxgLAf6
lML53vde8M/D9rAkWWIug2FKT7PuPBT1pU7FsEpz9VhGTJ9zzzs0tQDSdC+ZiZrc9b6b0cbEP5J3
k53fp8vowNcKYMOxOQo9UkHbWFwRPinwqMpuyMco1zKSIzP8bk1xrbisrUM5CAJ1bLq3vRXFArMJ
mB26gyOB4dZ4omaWi0Nj1GxSu7406fA2FkvQ4pgOu9AqflUyt+cOp40IeFu36ZStyOcGO1nMByxr
48f6WzK5Zz/6NVuLmWxDHppHw1knXsnymD4W6iW0EtyFPHq0OLKiFRLr1djh5TBWY+D5Kb2za6sV
M9VdmujGa+azWuMdS3cLxDIW5EMZyVH0oC/OIG7psZ8cvXhtCy/faI1IIFpEb3iMIGH3zB1qJj2A
6MEyuJAOXWKHQA4BqfpggT03g4lY3eQ7Npdp66wRDGln2Y4gU15lHi1mYVvdcz5nlPyFAqoMB4Yr
WKggcWfirrqRHk4jd8krcy/IHMdA0TQ8GTmGgLqF5ctQ1dCqAKzs+jtLJd4vpdrnEzizkdv+wRSH
ruj61RQxmGpnwCfXzT57QD7uNpW2KiE9tHkVH6J0WApo891G4rICrYywOxmbO70oGKyY9le1jJ7C
DwnCEhiZRu3anVowS2iyzU2ENLCnGLkPHc7KsgLs7HV0J8PtgL4ugKNSb/zSxiV9YuzhLIk1vQTx
S+ZeMS/jhMEZIds1MS4VlHerscn6e0lm+rol3mgx5D+Cy58jWwZ5D24z4qhhKGBNaqn6kA4Sxw/u
CLEUYSD7RD93St8W1JSryUU5ncwklgv94tfC2gm9l1scIg+zTN2Vk5Wb2CSwZY64OUSRaI8KvD3z
ILin2fjilJBM9e6ZqRnffzlD/QGRDZM2vckrYHX6VnxqU4folWGLFwMuErJMTp3L/FQ2gPa1NWqI
YvGDzP1iM3cWN2PVvmHRsyntpf6skMbNw8HOWEnzpHopndnau2YFm1lU041ol5lQA52G+A04fG7W
UNfm5Imj3diImNNCUwIBdgsQyIVGm+XYL0XeFIFrlGGA5UoJlxPVa50GRLaVGEAtl+QlH3mLbOIS
tvLGDoQQS56CPNkife0cPtvQ6Jx9mmQQmLjskfm8NA7/sbR5S/REIDGRw7LGSMbxhlfbtyEWZ8UJ
q8/xGFX3OhAKZ1S5CvlWNnHWYvfdNrR7vLdRT1uCRgamzlRZLrOejePVVZBGw17QuBMvXBCx2oty
x7DYwiNm6w/nKia8Ba3sp+6I7qEww82QTq+WQnU5uMNzG6L1hAbU7EqCaFiiu8uYzOyk/QpSgoB1
oq/acvq16/U3ETNUgEPfxBglmoDNnfob/2Y+oim9G/ReI3zaQwEzeMRulAgTZA2f1gShMwkb6UnY
LDmT7RC7NS4kVP/1WUwdy81YmgeMSqqZssLmnBO18T1G9qdu/g7j/I31DOEWGIXb8m5uHR1nnBAc
OvzEfItXC9PZ6jkKCkaGuNe0iEzAPTQ13CpmzA4pPmk8bNpYe/cb4W16oyFwLcmqM5M/d5PPHul4
gpkOY69AN6h06HMQ91Kx0tfuMPYRAZ4Y2Zrb9iG1wunGCXVmG7Q+ooSS40bVuNXwgoeH/Nhpub5t
vDs8LigM9ellGI393OqgwmPz3A1MRBzVBWZUtsGofINCMZ/566Nz3HbvucOIzPo1h+TOo9unCeau
OAwjVCPagX5kAB37GjX7vkE3fonII9EqwqwJd1qrVvtuquHdisj1ysNz1sOtFP238gD06xQIHnbl
UwcoQN6bj+9v6QB+WM9DSHuY4t6wQaDzqS3qtdidjqNLdEGRpveaqHHPtydOubmuVhVUlLUx0PO5
iyd+W5c/uqW+ukGnYnHU3mDt2S2m26rKv+BukF6J+ynzXjpj020e+I9Szqo4BX6x812MBS5kw3Wm
pftCJ9C5Ca072frpTdVybltyHfEhr6bahx7IENyQvr2JO6Vua29jwZ5de6MgbaP/nKbqwh02pQq2
VqJGPtdUJTyQejuli2C3o+8gtA2C/Fx/p4isaBXSR1P3wyCWQK9xZSf8BnCSR1V/KR2UudofsHb1
oUV7pq861k7idmgZs81j+cd1F28WQWvUtBDrBr4VQ593kT+3l2T5YYO+FTBpb66bnFwSZQTyUGcO
/227RNCE476A/ggn12QtJVjd03xc/JthWteSdTisjae0T1LOA/21xV5ibZimG0TW3nMcey1m/zVK
YoHKDUy7agu1aUIamUKhg0hXzVjJgxzbp8Gt552ZWslmaPLbEcoYs2Omc1aTyx0XD8HGXp/hIzwy
q2USRwnHGotKH5sK0OGN1bT97VB7D3nJB1rO+aqojea287uaDO+tx03fq/Fk6Rhv4Dp2acIJkB+Y
sYvHL9UbuIi7jOXT3nixHJiFdftRS5xcUHRRChUbv3EvBROxdT2LNqBo3YRIBwdGrHjmLEEb6idt
pnXoDB3xhTdZ049bjL9hLoa3/hydI4dehbZsm5l1HCgtA48x1I1B/gBFzvjDkot5lOvdGVZzL/sM
GMaJXvKJ+afgvhThIN1o0+9IfnAaWsZtYlvDuiuLaKvlJCNIw/t1bTiaRfcydkO4EtggB+6kB247
sT5b87cYvX1jEZOd/roOJ+hc5H/kiLZWdztqP40Qo3KKjsqqn5sMMkXHyWW2T+g4jn4DwycK402Y
NLh49ObK9cWfRXFCIY47SeubVhCa7smEeZ0zf9kMkXPwofzcIFR8NpaY8ajWmLZXfACu+G5zxJbo
iCrA1+0YepjapDl5ycypTZeMIrxAbpxqugwW0wNbhO/xHQwUVpUgVPOmN6HuD8156rN8By3jMA3h
hbgQpC9gEZkxQtVxOWY0Ta9Faf8083gWor9QpWJbHB+zkD04OzUIQe02Ez1n91KdMUe5OGksKGfb
AuTE2ku7OxgjOejF+KhNs3Hu4QKZ8IC3VbIvGkrczrd+zMzqV6XTvmpVN4NzZdwM+NxMlJkS0lPj
xceOWRqY26cpuu5kEBabxt601brOX7dzFfgi5mxJ7nOcGYKItb5qdtgqHeBMcivPdBN9f/2RO8SJ
haNF4rT2E9n9Zyayr66JZ85+c6ck34tICC8kb33rzO1HZAFCpukip0+ZoFlkPJmVFwUCizIQBia2
Nh/z0AxbiE+ssDdplz7z/T+4X03d+OsIvACYFtC/9fWVpmir7OhnbMeH1nR/6rx79ab2kSlEGJip
hk++S3CWj6OUDGkHhLGwd5ijaqQGOwJKNpEH3qovZknLrzN1dkPriFHalxEqL5AlPLFlmlV2yPPp
1PI1sTuHYXQwf7iZrGnncgWVUbUrWLhDR3uz+uQXc7MS5FmOu0qH1ob8PW5+Srd9JWcKNLqsLlJs
jZA7J2s67sr+vhAD7sfll5l5cNPHTe8lUOp0UZPLgO60XuJntAmCXWh8u+YPA01vE8/+eYSSti4N
rBGgXidSh9PrxzejPRurNInPdaWRWmkVJwe1WlbKYtdNtr6BNmdTXaigL52docYIt7FaEsEiH0wO
jMMal38mbhqa0ghFJ+mOMcJrX3as8LupTn/iSi6mU93BKjX+b1I5hQOKQ3lLE7ZkoE3qxZhj/wiy
EYwt2eOenRib0S2f4rq5s3qCILCp5s9I1qqA6+qBlqP3ts9ORiskGZcHyaQTXGVlJzz17qF/Y/o3
1kysRoYYI+FOMKd2stPqjaov3awbx7IYtqrUorXMKMrqdl+VBnUrmHBSJnx7Y7nx4vmcFCxAYSzL
jV53N5FHcHukE7sA48jwtXbj5xpy5eEtH5tNM7SUAF10pxkU/aqsviMGejIljNKPtGStTean08mL
0Lt94efTpjOod/Muc8CDLMRCOY4sobrrIuurFsfIYtUkJ9BlHPbrw3GohI3MffB/yEj5BPwS0nth
grIbiYFD03K0aErjiDJijMwLgpVLrPRLonrYHsahjvJiawAPOIVzN5r+QuWhHK0lQYoTXNe6MV/b
MXmCYUk5ig+V3Q0INUrntpytx9BKHwRrytZz+13WzDu/Nm5C7uSIRYO+YkBGNOUmTUEjSexMk2Zl
ytFaQ6PkkRdR7NTwYtoC1Bwtd1LFu2kwtm7XUZUANvpkFqxqLT+JsfkO0+E7a5lVpPPKkA+57Hsu
GiR/YfVmxs53Mto//VDh12+uLT2vd5jfMy+bMFaQdO1O/AUky8C+LhvAM+1iVfNTbLsvqTvuddM6
yJhSVevME/Y7yD0EHJ2eG6Ldev3q9GsIbSP1mhsG1hCDL7a25A6rq6+mxDYw+xKWIIctOwDq3jsu
SFzeVa9z6K+baRa7uDOefXJYpfTf435hxCfxSVMQKSDakQJRjCe7IPe0MgG4C+9Zx8WtD6sLhkcD
zKvhUQ5gMV2EGLZynTPCMQLtwvqhQMiw8ufpVPb+OpltUpTYhYnJycInhTGrt7W95sGyi8+mJatM
01289iGk6cOTL4CXLR9Zge09qs6gYLPXLLlMoPFIgIYrnjMCOpGbYC9mW81nqfdrDZaqJDV0TMyL
Y7hkhuIbmIK593W4X255zAVe5zKzVyIu0aYj9QmlfS+t9tZuRi9g1kjbTWjdSpPWXd477aaE06M8
mI9jdzR7psER45RG+4OTA1GPYKsr1eAgCS/VdPlqFfPyPDfoS90DEDxrY2LU3NfmXW/0L4UOBIYr
0qJI32kIu1vfoSihUFSoVZYxIH5SCbYTejQBDlD9hu2H9Ixt34hT77r4odQkQ2as2RhauBWAZt+d
VS26s1El/RkAYmasp7Q99BG1arV6PBStqB9SoWUPtNXL79cNVYv+EZ8ibptOiBdkGEdG0Nh6u/vP
0+yojcOGWEN5uW6CDsAcwhbv/x4kVVHKOu6NG3tu6wdwGPkAXeyx1jHvuG6yiHe9lb6+/7vDsldO
gOmWvzZe/3sggHRU+srUDtf9IFuP96Mkvn456vUH2pJ9jKCSsTV/2XVb67RdAMPOxsblv9vyxAsM
TH0u1z3w7ppgu6QA2namLmIc/vOD3u7eE6W6+Z/tgtoAKx3FQOu/+xvSwcVCnJiTmrf/bs6JVruN
YBhdD3rdnlcT0VOxfUcvsq1NGd6lZHo+yRDiVFWr7ub60PGrbMmAmzfJmPZPfhPlR1OCJZaR6rlz
dN49GQhBjvymC0p3PCudxff60qnx2yCCrHe4PkxzP90hbBDrvweOQnUiqxDQbHnbJsd1LjP+7np9
K8+vX5m6iPP1nVRCZOMcehGABLurXhZ72mktuD5MUJ6elW8+F1Lj79D1iyWN9vF6HINXAmU08nQ9
kF1C6pOlH26vz3apHUxwelHV5NX99Yedy2abNVxaWGXFcdA7FV4XqmiD69Mwmqt73jDZN2Qws4ov
+xTJHMO6Yqj173GydhrpB8odIIW57ToruQCxx9tKjfkdI/iFOVDX91jUuesqSoaHDEvNdYurwuPU
SCcIUd88UXs1QaSc/KUDfeO6s9VrPONn5+a2+1aOdrnKtb76EE39Q6gscsmmfPWGtPgz1iWywdT6
LmeI7LlX/XYjFUXBTIUJRxUMes3CMet34UhFs2pOoFVQcgtcaISTQj8gmphyZ2DvudrFzEJ+GEQc
rW6W33nj3rsw/L8Slb57Zdx86vQEVG+t/24yu11laT5tkzoiGsU35D1h8vhq5i5L0BK4fN0WZTWS
ylmj+BmkvL8+YUSGyyIR1pvrw+sTTQI4lEa5RrnDof7uV0fjxoFitr4+7JYDVK7pbYbRw1Hvn/cg
67mCPs0czVayioO5cfWtZhm4EC/7XI/vMxPcjdIe/v6p1yfKNux3ZctM67rL9fijpsPzH2Lm/ZWE
z4YifT8PGXGRjEAvpAUV+17aKZGgdXzmMtM2nTamj5gYJEFj2N1HkWu3pl2riBnx/eyF8a8s7E8I
3v6rckyPCOQO2axyc1AVXx61srKOrqm8Lc3rwPVfmMzFreFNhcObXWHlEtsb1AN8QXM235du7byP
jlkFUaTmB99Iqq3vFNjtFO1wA7vf25HaHF6INW3Xlsz0FxiFKYZJ8Z3Us4dyNs1bqy4wWrAcxWiC
WWCfxfKWE4dBUVRltxmt087Ca+GcZSLf9RKXlLxkwFVkajpnttXtrBJWQSkY/vfCKM5GP5k7nG2i
s+Gbzo4LxT1lGUKAigWXq+ymhHSyq5H27y07je+pRijpDNf5E+U3+Eo43x19+Krtounhumtizxqo
zH93HYf2f3a1kDk/6GR874bOZvXts0fYU+mJ7LOdCvE2xW0ZOOO6DcBzN8haxRtFXOi6bnSmfqG6
L8yWZOU0nDdmMqv76w/iZd3Awk5ie31oLPsZA0rcyKrtXc3SRnB3CpaNq090MBM5/n1dnAIqe2bY
3DAE/55J88OoCqQfrv9dV/vY3qBTohv09hUpKnAsFWJgdAn3Fq7Ca0g74+a6TVVeeE91D0cfx01m
Qux33eYqa60m7Jmuj1QcFrdYlO2vj64HQp/m71PS86Azc4zrD1vYIcHNXEP/boPP2TDKdcxD/89+
zD/WJtZ2l+um2vdKLN2afdUQoT7mebfWTQW7AgCl22qp4LsjDjLeoEZEj6nNGViW2V5cbgsQAZaN
YJNZ8PdxKxsM+MBx/+55fYhxPlDT8uPfQ1yfqOyouziM1PGc9rCBUe3FCCd9fwXuSy3nj+DE/H82
Rraj7zUDiP/6wuuO1x/XJ9ChMg5eXjzPNfTxzHcO0dKAyrixbgfwn0tUSGgtuAZ+gBq2DHns6s6s
MaqwZ/Q4Vc/A0XLLn9Ks/PskQnjjS/D06/bC9R+x+9Af/aXclRJZjBb37F9Wx6rGFcqeSJsOp1Ju
rtv7mI5I9fUrUxwXc6KReNWU0WVhEzlrxEo7ti5n0+r6azeRXFqOA1bmtna8bmrSjGevj//+et36
7/ODj3AtL7Tf/9l+ffg/22zTMw6FzDbKA0Ml92o6xub0nx+63t4nPf/rLOCLF7Frvxkp4gO9zuoP
hnbftqidT80tXzrD6A7CscTOM9J44xcWrh94wL+IymB8hsKjND3W08jAl6nJk1cSLwk1ZsGElaFt
Wms6erhshVNqrWGFs/6V4+0kZfEz1Zh69q35FtmtDoO08ujYlXajXvemMWArqjO6X+nKivZhUdJa
d0i7PLP4rH3jnXxy7QHD7OpYmtgMJu4MIWHst7Ko89dBZ4g2abmx1ZBwfThhwAGKTf86NFF9Y8gm
3+oIxA5VHxUv3jQdACPLT0NZFaqnMDwW8ZA+hCL6vb7dbHp8g3KsLm5VDLdhxJRhXF6w/B0wKJlp
pXADSycSO+wkv1IsSc/XH1Y59mcpeui1tofFgUaXLiFIni0zEePqug9azuVXaNpo4MTxPw//OcR1
96KuX4sir/b/Hjq3oAULbeg2vUQaMI7zAd8W//b6qMwQoLkDtvfXh2kDiwV66kF57a3LQLA7tCAg
sMP0JKik1rxOA3PVtBTy3Z2ZWydj3n5WefEKzUP9IaL53FOP/rSDgySrjEiwr+ZV5SETWGk08gsc
7UfoW4oRhowXiUVuX6AT79ApL+ZylStxmDONepUQLb27Pvz3iSzXCnKQ4VkOwN2X5EUbiBG3MKQ+
eU4s/W1bQ/FVo9MeYqu/uT66/rjuYi/7XR/KRV0kVARe1rn3yahrh9JD11WgUqdLHzBRMBFfrZPl
6es+jRbqQZ6DiTa2zT7cVv/Q0ms3f19iGnnQmJF9+bsz39OtQbKE3djuPYIhDvLPe/x9vQqLhjOL
92ihFBzHulPboIOH/RBlRfkQLi1Hojdwdf7Z5rV9t86AwKDuYAmHcsW8a3TPO0kzbU5oWV7pie0n
HVkVfmPOXd26WMr+H2Hntdw2k67rW5ma443ayGHVXutAjGISFajgE5Rly8g5Nq5+P2h5LNn/rH8O
jOoIkTTZ6P6+N8TgyR2+iAfZaaFqvwQHUm7VEpxg2xvlJnfAu6atEVwiv3BWZY84gh6P8Kigd2Ke
00N1GzP7YUpB2XhFoLytya/5b3nPltSoW+sh414rALLJYbSMcFnGKQQikAL3RDNXI/c6G5Zh3U+1
T+DU0TlhQrLjbI6ou2G28ZXsdQwynaJ1/APpeQRGoyg9lY1dnxwQa6TQ6+i1crJdncfWY22UDpyK
ADmQKYueSoUAwjzA+X0mudSGoLobvoIXeZ9ps2ItStHoZ3JLRNydKn0YUhhKCHhGt7HvoxultQUp
ktTZDMLW9zHPCOAwWUdGOy4OrG/tRmSqczL5fFZOkhi3RYr9XaQqzsM4Sxahx3tVVaa7aTp/ElfZ
7MHQOUI7kupMCVyiujU35SD4j+V8eR/X1maBt4Xyc4bsaYXAIXkwfSwIIbeT416BSOzubKML70sb
zYoIobeVrMoLA0zH7u7Y2c8sIISHPgbINgZoJuFAIiDDte91Js60fbC387Q+DuGQrZIsbR/1KP4m
/6s140dkDeH3mO8qwXSB0cU8x0WqaG/Oc1KHmEIdm83jZMzpg8F/M/P3ObmXale6m/2cU9ngUpI0
30Op8vZaK7w9KU/yW4NOQqKK82Cd8GyoccOmK5ddfxbZBBtLpYvW6VhlHSYFJjw+XHWvGt49Ks/4
qIsAEYYrS3W55nPDx6VNIwyAQb0+TBBpV92I43oTjcahyPVkFVmx8gRJ/mbgW/jdivqz2QzGE7yF
nLR485ehftbdyK2rGY7n0ot+Dv3jruak4rFeVAlhxK96nRsX1a/Lh6D/VIn6r1pv6+89mvep5885
pVcOm6b2AaFMVY+zeKOOPGNh/JMQVc2VLCYaggDRfCm9GIVJ90ZFt2tfJ/N5TRZzNGgVPFV/b5V1
lOHr3WQQsvaEssutYA9lxNykpIp3ZOWVnWyH+E7wVDZq2eiiizyPJunn5VdyVGdrnbWVAxrZKovy
UrkWuTKni69KlDN+jpc9Qgu+dF4d7gXr/Dngp7FNRwJzWlblZz/X8rMssQt9bEmm7j7aRz/Qtq5B
4l5O/X0saNOfY1u0e6/QOOiQHXaDo7xYCH3yPcrMlVNlaJe0HdxvWfwY0wjSHX+Okd22aiHW0mMs
EwEzDB4UxN/3ed6qxKfnoq6A+JIleWkCnl3Ak8Krj7Zed0V1/Kgn9pSs4wwdMzkZiiNKTX/ch3Al
SZqmsVmuXHJkn+7BxslZ5GJUwdeUcLWQ6+u96IyQQX4O1DA/V6lw4Ij7xtITeva5Y9v2CPh9tJaG
4SzJtBpLOVFekFbOz822nkfKhmYAH2az5djA08hwmnmaSDceMUOormQVKlOxaQyUlmRVN6GMKnA1
D7Ia2dGSB6T+UHq6fk4y80E2DxHara2Jh1wscvHUaKR6OUI417JXsdQbnDSnW4yyzfsmn95v7aVm
tx/irkRPiUlkPMQKXSHOo/PL0lLUBAtLMU4DvkpPuo8zyV9frTm/WrZh4ZpM0vj08WrlLRNebdYg
0FzB0t9IJfSMx8W6LQJw0bNY+rs6+qyn/lGtmhAmmgeERvbKjmlMWdllPVXzl1RL862siazas1RC
8Um1lRez14UWGEVntN3GZUM8ezU2jgDKFGYLH6GCU8FWCOsk3yL9UCOfJUe/T3SMEOx05c6+HtHZ
UproDN4s4Ggx3Cb4XxwQkN93yug+qTp/XngjrCPPO1d9cmnm5tyDZ1MnpNPbLnGfxtaIFwTio4Ps
be0YTwyRPAYa6OnWxGJnHBT3qYY0ts7reFzLWbo+EI7s4vjkKan3OMUH+SddpVcPKL2SAZz/lB/H
JHLrXNnIqkjEy4TvLBpWTfnQBP5K/kmvJTemTThfd32qP5qwxpLIPbapQcZDVSEXY2R1xCnbOQ6V
Re4l1mwfXKh5L0RqIjf0q3tUwDB8TJmmSbCIIrFv8Wg1LFgnYX8fhF1/j9ESocMUcKgfUEXyBgOZ
QXz9GKF1/mWIjfQox+N60myMHqKlrNbzDecs7nwvOWeoM2uBpoi38Qxr03aivhlz+PZsAIDa1wq/
VhWRzM6wg+/hbRf2xXc8nDJwgsHsNWDCtp1aF6L/EF8su3n1DCX/nvg68Be7ejZ0q1q1KBMeiEba
x3LSKjyQPOdLrFRLObRyyfPpg+reTSnecEKNeJJY9XA3lV5/Jf+eDUkx7e3qq18CVVSqkc2Yklj7
BlLlqohs9wngwFEObWP9pXdVOIi6rfGiiOjI91D4Q7VwOEf96z0knKHe30ORsaeS76GGNXSJ8uoV
+G6/9qvEXKdqMm0BB2RLHWGPi6z2dZIv9VDVL2bb/OydvMD4VFUTvdqSNMrWsJ3JkxhK/Kjik75U
hVqfAMMP15WWNFtkk9ERVaJ06aCb9yxE/wQE2vzhNvsmVaa3tmKZQIQ8hlDO7Mnz61NDPLPoEFwY
jPzrkFXhBr2sDPm7dCgPROawjJpLf1Q7RJ6xGTbbBecARlfVIGBHYAPtt5l9SjVj5Y9KdCBt5C5S
4q4r2V65OlggiM75wbCKVdEOWEYEHTMML8L4xRvd9xsM14Zj4qqlzfZ6jqMeTBMs6Fyr4gAUT1GL
986+DrVVXfcoEswdcojs9Xq92JNAQEU/JkGFEtg6rQPraBLfPNrzRVbDdLD3E+aSsibb5QgtI39E
0sdBmTqPob7Pc4cCj6PQytYhrjcLKcAO0/VSIvR/HwUAJhsNnIUUQnem5mJ7bnJPOj18by9TZ9Fp
evMFtQ3Y5v131MZ5hgF/uQ1K098GSAdt3DDN75OBJEerqP13Y1AXCEB3X1VUm5bIOGonpFNxQOvS
aD1WSvNYq9olqJMBSR2MskTuPVkxHiqx5iSHrqwGPEAMgWq/CM6cMSBj58EttPLhYOitfWvNF1MH
t2gVtyKO7FlRrDsCwdzD/wNrWZtJfa1PbCs+xndNE63VliObbJPT+hAUvoi6bCOrskON6jdk663d
xzAHJJXTFNkN5E37Nq385sbtlcXHAJRl2JrF4tvHbRrDqTbtBKlPTpIdXReNyyQNfSgX3Ei2aW0+
YnYdZdey2he+vc6jEjSEijeOF1hPLke6/eABApDVRohwhVKNupVVJykuLemuM2Qq/x6G+rppO+up
FAEENu9OG2PzSOoCCf5A/QEMS93EdcmRRrbJSxTlzQHOFbRlxqpTYaz9qS6v2z5/AQsM9dzz9aWm
uvHdIHLrbOqvHbEFiDPYVVwjYwblde4s6iK5U81IXapkh1ay7b3DL18MoWt7WUNK0Tp7+ascLlsi
S1Ov2bR+vk+cFiqoiFZZ1U7fQyRtm5cADtX7PThcANeuphfIL+6i9shMx6T+tXkBitB7vf+o+f57
Ta5VIyoXH339b7Vf8+Qi92uknEfOabjXB3LV8wL4a+T735v7ZsGdfzPPGwPQj8FwHQwiOcJsTI5W
4t91mei3yLEkx492WXpvq0YSZgPIBoZ/NOc1K/2VrDdT/y0NAObjz3D0M6s4ypK8NJVAU0VPOwzE
/tXha2o0fqqbTrQt1CDbxQM+lO+3+bhD3yhipcWzdt98f3mR92JT0F/98x//93/+37fxv4K34lyk
Iijyf8BWPBfoaTX//U9b++c/yvfm6+///U8HdKNne6arG6oKidTSbPq/fb2L8oDR2v/J1Tb047H0
vqmxbtlfRn+ErzAfvfplXbXqxQLXfREQ0CjLwxpxMW+80e0EpjjQixd/3jKH8zY6mzfU0MwePEJ/
u0TutXO973nAAK+VQ+TFzSp3kdfgfasrJRo8NiqYBKTrIE7MUz1Zxvslm7STydK6IzfMZ41aknkC
lV9uFC3orj7GyQ5ybhhoFhGSyWVEUNTKt1XuDkcrz8ajLBm/SvMIlFNytnHgTkOOJkdf167bqCtu
ywgorW+KTzUvV6+t0BPrv//kLe/PT94xDds2Xc8yXEc3XPf3Tz6yBDi+IHK+19i4Hm09K05Dp6Yn
3C3mMuzthvzG3FKtLIEzGbCNEemQ+fKzOa49ZAOrxj8qJDeXmalaCN6Mza0XOTUSCrSNvm0BJ1X7
EFbfv+plV3+r0rrDfSZ8rIDr30Rkwx9V/TFN2u5iQJq6S8Byy1a3a+Oj5kMxlNVUI6kyGgri+fMc
C+7BKkibGvJ+Zz2CtUgXk5One9mbF8mn+4/lp/srhno9dDVES1/D9dT3W8Q6mv5I9PnvP2jP+MsH
bWsq33PHdDUoX6b5+wfdubnLhjXI34iIDOjF8PnJTzjIPD5UCykLiH2o5cnP+KN7KJBFbfJ89z4u
bDqYwuiI7kJzqg+EdeDDJnzhMlt0mGbOjb0744dl0ffNuejoP0eVlv3WV+y7qqD0rtGsMla9205f
2/ZKNMTDJwxi1mqmd9ddZroPlq+dZX/GKYeIuV7C5PTtU4288aLp3emr3yQPIzHmB9aAP26YAj+4
Uz0DoOFiTNEtnazx3DtOeOiG8ihriASK88/2/ozPMwp8fZn7V72B8iMwF2Ppmx9DmNqa+ftUXTHr
5cT+ZFvEoDxCpEOQsI/GO9WvHsSoaRi89cSS3HZ+L4Hy7Dgr0Vnqi4r6/xawkP1etUV0yuGw3hsu
JkFRYWUYpjL73911nl4baCH8/VdDt9XfvhumYzi2zc/M1i1d1U3X+GP5I6eMthq54kc8T7Pp0dRc
c92EMbCQIF12fefvFdvw92Ff3YYQZDayJtvbrHNQv5x7ZT0mXQ1sujS2w2CymUCF7CoHBwMVBXgc
EeepuTZ6a7yrKrs8Q59ZIHsj7mQTCd5+3Svoz8qq7DB1796uO/0gmxxn6A8N3l6yJi+jr5Vw7GN1
Tb7XW8W6H6zZPzqbgiArlIDSeCrcWTRNJbJgsXo+jVCjFTcTl6jHi7WKHY6uPbTyjYnjCZhYxyUX
xDmxDFPOifIYGbXFxjTrfdAhlmFlQbaJ5yQy8fKfF5CZQGpTKAAfHVC3SWPOM5x5hhycl/arZvg2
e6iSoFQfdNVene0Y2l+lWvbIOu5Drot+ggOUA+dcOVAZ1RPaamdpDZOIPDzK0sdFtqGVM3EYPsjm
wgdW/jG0xfhqDyEckgDADXQlXOURRdIvJqH5G1nr2hvcUtwL/JrsVnXCG8wGFIyxwnGvsrMCdtUp
j5roog10lFUzaHZ/V7GHv5vAD982/Ifg+2PdY3Ns3Vchrp/QXaq9bMtKb1O0mdj4GGvvFV/p4HyI
fu+lultefdRl6WOMO4+W1SCxT6GXrHQki/ETV4hkheCed6FfXj6ev7Jkhh0gzQJPkvencOA1n8ZZ
BXFzCIPTBhkf80bjWYi6TquvjLkqL2pL5iY3y9uCpMVO1FbkXLU9Hhc1uPk/hsUVmmYqgjP9nTr5
5j5p6vBGXtCOSk6uOMvKBEXOX7pm+Fh0+nSdT0NmXskeJ3LDpUaSGVNopnp8mfYuzxzYEvEdoR0y
ZkAGZK3Equ0QJNFF1uQlS71qDbWsmtkV8Z28mCVwvq6E/p304TGvxffG740LQm+urMmnfKxMn2rh
v2oNctsXPK4/9fU+hpVshLJlUNrTDtKLupOldhin95JsS6YB7YEh5bTcpdXOsVwkBwvNV1e208EZ
ey/DbEs2Gbov0Od7/dqtyKGi4YCgGFpQm0oR/qkbsgm3Cy+4g38fLc08bC+5xYbQH+r4Zeyjt9hV
4m9WrvF1HmFeQdBBjTUSSPNB+XSSIANpk6IUWinuqx02P1Cgcp9zr0CWstSyS8H6v/Sh3Kz+fkEF
LvT7guoaBrI5+ryospjSPS+4n/aTie2H+VA1zgX1ZfVK7hiHsiPNC3thJzeTo4LABWGmdCf3mbI3
i5qfvaqGkpXs/Zgre5FyuoauX97+u/kfE0K9DYgu1LrY5xUakXkL+TNzzOAYa2DQZcnusF1CjrXH
Wr0aNZLssQcgT4+ahRJ1w6UkLbdAmXu4mDHyZZ1YKop+Y5pR+TS50bTDY1SFM0jVRxp75QYg72XV
Dhy2/VVbHadWK54sq1iAcQUvZJH2C9rQ3hpug1l1r9sXuMx3hqizb6LFiM9to+Ye1Uhr2wSQ1YI2
di6wK+4ixW63gRWaWyjPO7Up8hdLQcCR/bt2NA30ayFNWyuvsPtHwrCPTqPb338NzWaHSDkUmqH2
PtRFdKQYSmVptbpzNMk4T0tEBeHPF90evP688iP/e9T1ODsa7eC+6tl0Z/OjfIV0++aEo/0CWKq7
8jJ/evLZnyxK2+4vCAzAr/P07j6NYUxWXT3eqgo0TRQ0zZs8J5g1OHV4ItejbsbObA/2YDpbXRm9
neeSjTSUAu+RYVAxS8QxR9jo03pREW26sXRO8OwV4g1iOqNSFqyKAtepPC5SEJVu+9AQml4AZhge
WbgMCBSj9hw5CGY15aAAXZmeeSf1NzYAR5L0zps14PLSFeEuYJu2rQbeTk/y7kYUorrNy+oVRp2G
w4upQl3Xqh0Z9jlcPhCsoj0bWweN2mxYj8AAXsLA2kJFDR+G7gYXuIQjuYi3hHemW6xUIKM1ffLN
rKCnIlz+JipAiJ3dlSSX02CtE37fQ6sn9xJY2Qr7lwDfYPtx8KbuTUniddfBELaLWN8KfN9QqEm6
u6zwjbXRqf3eiUXCghiU4I7DEv05aL0pZLxXq5rWWkngAlkwNMsAUBNDV5z3i6xCPQOjWlshhoN0
aI5GUFoW1SymKAe9F715OujHfJ9En24jB7tRi2KqWqTXuoKz8ziwx/Vn1Y4OdWUII272gIsKBGzF
zN+M8GWYwulbzoOZXW2u3urVlG8BULlbUwn0s4IIyqzCVL02QU1olDm56/7odLW4lJmZrDu+envL
KIejouXOEprnuCz8WuWxGGfgG8Z7iXKTXD1j3qXI9rqb7j+aPtqbSbuXtXeAXBo17/f4X9vkTeRf
GPv0OTNIbtuRay0d1Qgeur5qTm0Ga1SJwwfZZFvtrkk0cYPVQvjgenW2tBA63MjO2HKznRmjeCCr
MEWr+8LemI4aN4sGSDdchpORTuC/WqVFXgPzBKR9nkH4IJypIQHSu6N45nwSk+/ympsKS4J7vQs+
DetED/bOezISR2xLAvK4pnBc0SuXM4wlfl5kNUsE/38cjJfCto2zrxXI0UU71fLhpskmmLlfDNVr
f7bh0wydD0UiaNdMYJdR7v/+eaLrv5+STde0XIIThB4sfpwa4ajfnycVx/apiHOEeNvQqAiBGqLc
DZO7sTtLv63m4/qE9Kbntj9rc99Hbe6TI9v5sT7+NvKv8+RIsrPG5ddf+DUvSpR6M9T5dIWqXYk2
V4dzn+0d1Ka3jqNrC4wPaZEXkZZioxBCu/qjo7FTTgGijqZH183UJRBpwJ6Wf4QOG9/xA0dAqfa3
siYvZoMmAwtFvdCskJBf37odrBFXgEpGBdl2XIyNOu/GEZG/i4z4Nspj70Y2yZKCweGyCybEp351
aBZIG2iRIDC9ZgWGTcfPgg0reTbsvRMFoxUnt+5DsEl79g8JCor6az0N6UOkuW8TJNdLraG/JeB/
7TQ/sU7Q58OlngbNdVkMHmLTwbVjtNYdai7lfVLmmySziyc7H+KD1WGFI6vAlXVWLfR26jEvn8Sk
RwusVO2i7E5KmpPsIGW3RE7B5mc+WAUyoZh3NeYpbRTYB0SuoI5pQ7ER0/TV0uGhiwRIV2BF7qUr
9TvpsZr19mzaG9f3WLPbW5JiPFz/OiJFRRfBVw34zFBq6wkHnD0xguwYoxOzQtcxe+RZ9l2COXT9
pWu75gzw1TG3voO6s26WFqSS1DoPaaHt4jpyEDhorGcVAmw4Wtk3TQHLI0fw6tVdJ8AVObaDVmIJ
NSjMErbgZSmeB+IvZA0ca6+XUfQsjEWkuMPel9sUP+yCA1aJh1ENKqSYwbC3SjPrMaPgmYhB/xFo
5mlQneS1RnwNuX7Pf3Lh6C7YlCYPoo+0pc+bOaeR165zT+mPVpiJ7diq+k5gQ733R6vYFi5oQoCw
6Tqug+iW/7Fu2RsCYHCQ2c2aPfh0NCoxLQu9MK4DVRHPiD4vnHL0Lp3v18eRbB7q5LSbPkK6Rjgy
bF64xgrC7a9halJB/JtXMBIQ3K1Fb08OSxJknRPvB4/25MnkI9SMqX4J0iFdpbZLKCLGYDnVEn8R
pJ3+io5XGqj2t0hFX37CYuTGDjx917R1xIvVqyc8HU+ZndjfsjR9y5WhfnCqqvxPW1/r9zjTvFR5
mmHqGvLvyLxo5h9LVTsmmoO4r7ioVuaBN3p0jY6FN4cBZ/Wz4WiaVC9ZFJdXttJ2Nz1qarejrj3J
9mRK4Fyhn1jWSO2VY3ItDyKyGjXW56rstYt2X0XlrTe56cHXomEd1iOUHWKai5Fox4uRTaBUS9he
nntdWk71o7HLr9AU3SfF1Uj1D1p2DSv9R9s26l5Rm3xZdohzhU5+15iefl/P7SExXaj7hvjSIxQK
kWxQSb7IEz1oA0xPEUtZyPO+PP4jMz8eI9i/1zY2tC14ABUOpmXEGyft2VlaYMmPGFnVm76EoLR1
BjyiW7/H/ionqIsx53CQdT8ohkMwWt269dHO+qNDDrFLmylyYAujdpW5I4kY+4yuWHNb52Z92yHK
QNzKPitx39yG8FYPBRKjy1LV1aPrtJBs1fkwpKqzNWQ0fm+xnI4ALf5w3Oou9l3lOQNFsEjiWjtP
zox/Q3hq9zEdeODP6Xxy79NtKzB/1DBaJkMEN6guDVsnwrwV2QqwFgiDP9d1BCsRxOJGwcH9OXTs
l87HUiuqsDP1cMKSzcLL3W2a4EgqJ+WC05+p1/4B+fb2KSq2puFnzx5A6r2wwxp1E6qjIu6VqbyR
ucS89k9ObFUPAdo6+0GDDC/bgzy48bWmejAQb889yLlwHNdm27IFZyd/aMTw+fLRBgl+WJlFbVzJ
IR8dstq52LiUeEMs86Ehdahn6a0H2WjFdkPlQTlrh2OViiky8jPYs2a7DKuVvcEPdGvEXXcMaxgY
atDDCIsRnhVZPN6hG+MvSjdvLqgU+VeEB7tnNURNJUMX6avuN3dtWBaQc5q1QKkcXh65UCtAQdUQ
PhGsAEVbhLv3qEu137ogujf6KY9/IPHIdnVOVo1NsoMpk9yqc61wIwQI7ORW9mXUZJ8xJ51+9Rlz
0v2v87ykxvh+yHV8XMFyojkIjakgSmrOSM85A7MryhBPVQkDRVUauG1atv4V38juHoOoa7bxwQ+H
QugX0QuxEDjheGieUi81dqoBECCLdefercnHzgSuN7Sy+fWTQNDQRpv0XLlzNbA66O9EuzHw3VNQ
sd+s9FS8FFWwj7y0PTZqYmwcInlXBD6DH2Dus9kaGQOPlyJptSenS8pl5XbTjeGUYjsZenlt+AAc
EyVFFiAmgZyGjbY3ai06wndLVyr+Ek94kkKq4TVNooM8Y4ZfReJonAxFiHnByEpTgcIN6t64dcIE
jVlEj1+d4QtbZpRMMMvCjhNtFlQzxnLYO5gaDXk4wrGhg1Dfz5KpifGqtQBQq8Kyz/3QvtSlNz73
4NDXTm4Sawxq8dxq5hIVG+9BpAOaPm4RLdTWjJ67AhsFg6/HVla9qQabHQx3iPK2sEOSe+zZI35T
RrrNWlAdchTBOyKfSvgtt4buZJKjWiclolTlvGOzpzS5m5DlApEX6SSEaZMX9OOWaNUON7IG7QPK
HHK+bgGxKU1Ga5cHjrcxy4aVQYXfBZyrewB8ZV/B2B2+tEF5G/PtCCAtr6ANFeEV4ql7YfTBaztp
+A4GkXlRp9P7xgBfDhbqRx/Nz6ey1aZtl+UoUcxVz0OOS0E3cP/ey9sa8sA+/f0+3f7Ls882DALE
ODY7mqfqzh9xdA2pElvYlfIA9g2hVx9DMlFN/Y06ZMmuGerZiSssHnz85FjGMud7iTdf0PIj/hgr
LLIfArJVZTEcuBtc8TC9KgvD/hieqVgSy1unCuoy72PnW1soM+K+2OoLVP6dFFY5gqppmu5bIr5v
ZK53Y1ckX9qmNxdg2vMzEAV9W3Du2KI3C3TPncOgiDZ+yUS8D9iUy0kI/yZEQW0VD6vwPcVcWln0
AL3wSqamQ5xdHxJcT2UyWvb9qiGL/WffPK/1Guc/ZDKMvx6UoJEYFk8u2+Cfqf6R5SJ845t2OToP
hq6gad2JpHxKLWR7winZDBUS3CCSphINV4p1pzT7dr689+R41i5k45A2SARNwl0EmTXidTIddVKY
+zLL7b0s1b9K/646DBaChFOLz0zLr+na7GabnKJ37+Fcs+l0+26vKZVzQJUAMSdbMy9RhhrrfAp6
y0qEGwvru5yUKRGTHJSJ0Yz4OQn3c36WoWtcnLRkq5/e6GjFfO+GYeXqDb+SCutb8A35W4SYoQOD
7hk9acDyhmrdgcuzVkUS2ccWkvV2KhP1OlGT8GgJq1ibE/QZLzQfQyzVVinqUgdCdBilzUEYJZuG
hzzDekHFxvsN6aO4NfmCFER1ycwgCYJS7wr3oZ+TCIRH75M4tla/Jgmt8N+cGlHbGujl+yTkdOrD
fGx6/0u+rgwPqm+TInGjdNObCKdBbA+jx6kNvmqWqx0GI4l3Uxl7bHaJMjY+e9lmHIOtjEFWYBiu
rEp47zHIDM+U+bx5KfHfGNRERelEQ0q8/9GkvfgCHGdc18RTtq4VO3NzZcTFOTCTZyTk/BPJ4fq6
afSnvB39k2ySF1n1snRN4D0+/NFuNrq+6LKhXuXiLulgMcmUKBmQ+iBLHxfZlgR9uU3yAyuU23Nu
U+9zdLoxgPCtgzYDxB27x9vFzW3MqIAmyF7Rqdah9u6Demyu9SwxnpLJW5Oks+9VjIpv63C4T/WR
JBjM3K0GshX8sW6slG6M1kVZ59uB+PtS/mo1V+RbT+ApK6uyN7MhXmliY5XtD2s+muF5ToZWiW2a
qCqxdqwgbN75xXdDOMqhwdHoKDe4obaOHLU6vu95dRc7C6Lzer8kOM12BvXt1YB4OZmS8CK3ZJwy
A2TJwvBQxmF2b03x53Z0pA9jbmX383gL6/AXUz+kwnCPWavml6TDqk++oigrr9n6u8vB6NWtPVn8
B2QhFLW2BRCahMVFaVEYn8eKvCuvM+LDiyHRu3sxhuWmdI14LROFfpIZQJVN3EH4yJ7y+FyqmpiT
9w/v+/apKo3lZOBzwd7Y2WV+p+Al1nK8jNvq2WqTczDHOvu43NnIC70MCSxTiCbRTYXd3TXCJs0m
CjzzLs1TZKVKZfre4kiQND9yX7Ve8uKOYDASfb8KENb+aPncBcokh071aUxetc4LYqOPMuUAmnrO
EYFZlEmFvCFlpEdoLMvevr5uq0K8uqhnC87qPv+dC3Bx7SlFnvXQAUJepeiUv3RZDQYZNeSsgGnh
acCtUzZJ1/wPAxMEyXLJ2v5BjsBCiANrlF7aEnEuIAgRMuBdddfNwTc5wkForbR6cSxZ05bYSTU3
9XwZVHvA7S3Tlq4WQu5M7JhGxzZQf3TiSzZGJ0NPq7N8+CD0z3mffLL83s59HzX4S59qv+ah2tv/
h4ePpzp/ff47tmWQ+dFI1Gmeo/8epjMsBSiuOoqHycNFU8NAOcrGYOF5Zr8EGG/vM9GgUjSXgs7n
AGTqabSMG1+5GgDHr7vct3aYqFRLjdjEvkKJi+y5+pA4CQqQLFUbiC3x2vZx5/7gy8ZT0Nxg4IKU
Zwk8RZ2avc3K+ggY5DF3E5RF5poaIPOYxw8JhMmzZuf+jnUb5cPcsV4ESGIns7Lb0muUUzL148w3
RfjaU5CmSsbbsO2b1yzsvlsogr3URNawDenFU4y0EhYU6TkRwXAq0HSFV+QWp9pz/G2sDc11zekU
dWcFtEPV34+6Oh3SCE+vCScLUeX6IsbvY217ZBVKnnXfPVQsDT67baLFWLv47atARO8uMzPYs2YA
Fkjz6q8av/ZcL50nU5hoMpt2vrGrsrsN7fKYgsV6STNkcea8ktoO4UIMRXh24up2UML4ehwje+/n
lvV+4fEZlF+R8GCfGfAILYqo/zHoPG/J0ESV9xyCWF61hlrvYcC2N6TEeJR2kVhBoMT3N/HNm5rV
CQhP5a5xIiH54HohghJd4ty5PlIUWjd91QKIR8XsPeg7iG6zuVgXqvuEsGX/6rpRcVUNdbOKpy7e
wE/TFqwAw5NnQ/eozbD/FlhiUwfVEF51xkOfm94Pq1duOUlvW7LzS+F42NAk+qJtNSRZstDdQDn0
9gUiXFvbVfB1LzCehEA1pfg3qFAi0JVBeq6PDHtd+B0n8Ly90UuXOFouotcuGc4uydY3Uk7EbBxv
gawbBjcoke1Aoe+83gpPDMjQoy76EDuEqQfthu3ybM0sL1WFAJSSGHf93JQoSo0IIcwzyWAbJPFt
KJ9HtzzjL1s+9EX9oNVeegOASb0UivZYBJpz0uOyOQqrPg+xmR9KRBw5wr3Fapcf1Ci4Q85XXAdO
hmF5HRXmQSH27K0mvMFeBpuoMaZo9VpWFWHfuP+ftvNabhxZtvYTIQLe3NIbUZRre4NoN/De4+nP
h4JG0HBPz5kd//lvEKjMrAJbTQKozJVr5WwPTbXt7hsTPW4P0b4vuhRO6h2Nf1ad5qLUjX0EHqLc
uakj3/kOZ4Wv/Yxy39sDfXy1C2dEEpN0zRQixo5ffZUseBpbd/hAZSS9FnH4gbeT6n6g4XLN65Ny
gvq1/Sjb3KlNOU72JEl+8tztHhO71S59bx2MWPfhEjBLEnq6/yicaL50j21vWad8jL5TYySiU4zh
6AQRVJZiHKhotdHBGMP8Bl1pTmb5I68xzVazHB5r09DUTCg9HKU5pt6Y7wInH9ZdXUkZpTgtPc+n
YMfZJvHGhW7hZEXx9im2VWnt033f+c4prYaHYgiNq53Ue3afqH5pP5F54w0vrL93utE+jDWCnrSo
lLsy+DKW/A5DdjpDE1Z/dPoz7eTdhyrynbvCHaHehG9y00eo0jQht/RAatyD3AXJKufn/IBUUP6Q
TmeWrjwk3PTPwiScLTyR+47+7rUYAm5K7iWl/A5s75xNfa5lJLfHjnZRGCUZWoE3knmLvoVSar4E
zdA9JZDdxdMoz5BVDLwWZgO5l6DN5pBZ6etZHGkoEvrmt8W0hC2xjpYXlDa4+ttMCxmCIYj/gNTE
PvVFFR7txnXO5C+TQ6Ar3qULgmrvl1p0TykRVtxcK66jXVp0ysv0LXXeg8OT+ZAlWXJO7bE++fz8
D02Q2XdaNqDqMSD40Rc1XF3gPp6gFYSOR+/klzx+hL4N1IE9JlCdhOGh1cvyGHpOfQVuDkudE5df
VDe9yGhk/4IQ+9goafU1LBFoMS0tgRSOjSFAKvnQ5k20Ri883ipkUY8KMveHzpCmRwbtHDbsjt8A
w25VuTR/2XnyrPAOsa5IKj506DR3kOP/oWvlvc+98IvX8gk7P8oekDJoDuVQ39v8lPaRand7dBKH
B9myyS2YvvpJNqrvqpmEf6TmRYa5BK4T33wwqT1/sXyY2IpWqZ5GmDd2BRRhdzZk5eh40EHhSdUD
PEsN6qVUAgqov+FKjH/JsF5AhMY7iQmh0q6FI/A8jppxoZ1R2fhOp3zWITMhB2JTqHQUbtm7Sqbh
JfCNESIEuTiRprSe0qr7pYDB+Q75Q8KOuDIfk6oJz1oAxZSdtMN94kzbF8P4Hiq59+LQsnpAc7fZ
mx6vSEowPDZD6v1wgMlBYJoMT0NCK0ocQ0JSpm3zifQEBRIigunF2S6y5BHWC3rQ+uogW158tEaI
KpSR3mP+L6P9INfm1dFpTQm6wqOJFYDqoAZwmeUdTaaB474Yul49WPR/RnlIywqsXsXEy9HX8SUY
C3VPBbneCnAXLKLZxuyC4iigX004gTNAYt4Lb9XQm2UZ+osstymAR4SWcyisjbKN15redsemQWF0
tJX0ixNbv6i69A+FE+oPmeb/DKZ7roEyTN5KiP6q5GHpojSPbdAO+76N0idP7RzylU31w3RguYVk
4hc6Rb8KObA+FLI+wnkTfbEHFEKySYU+mQ6DQnemGvJFhfBRleAxgcJlLK1860/a9CLQcUwoKELd
WS22XII2sjS4sUyriLDY6M0He157Xiw2lb0HqqHtxk+wdaDFm+UpYGMSgKS+eH9utfjOCZ2vVqQ5
l0Bjf+1Xz6OGoqc6qndj5Zz1pHRPlmPT2Z1H2npElg/oSd0fnLhSIc2Ph2s+HYJDOiTpjs1xcMjZ
KWzAfqufTJgItbLv/6A+N9KMzYsKu+1SilFLqp1s25H75nYZeyPaC9yodcl47LmPHORBCjdxYSof
zNCzDm6EggZfeX6vSvwZzEy8Ge2KFy4ZXZ/RBT2SaIa1C1Fz23QIaNPPPaDlWzRNu6Ik92zQL38Q
tuWgVPafIZWtkleDkAbW1woy7Kr6ZFdIA6eWHnxsS6Sb28TQHiLHZ4sKFgI4/z7UxvGu19oUfE/s
HTq16JDxgSOu1NgCkqF6TqgzrQqoE47ChuCDuWpHiHAA/z3AA2z9oha1gc6+dj37ydN4Sw5U+Zss
SQMg5Ww86RIvghCAcXcfptREIXW8CEafaXuMv3SyrwIgACQIP4dNAtw/yZbanptRM9dRb5dbEzEB
ww8oSHoJQgx5j645GrXs12QJIt4RekTfcZ8Gq3vyTO/iGKYHz1QokWCJmj28Y9kj+bTskXdpGAOV
WtqMJm9NXu2VH6CuDS/I7fGSF9flhyjP7Hsn0l/4/kCsMKzhkE4f7MaLrlZDsmdIH9rQTuZDwS5u
U7QUgIcpSjhCUPD3df5DDEzfl7eZ1UUTicH4EHkuOgFK3e8bXxsfZptsmHs1tsFeTCHCwW5BvxrS
nbDkHYRMsoEOTC01wCQcq7hrmvj1LNbyaJu11F3pYKgm6jNi5lPuRHyvYrndxTwJL6WB6ARcrnBF
KY57EQe+Bs6xqa0r5ILjxShNHgBJ+Ai5KcoGGbdFQZqhjD3c0fxljsbEmiFstZ2d1IiGvyy0VaQf
KzRsYpMqfI9iowyvc1bQ+qa72oM8DMZagyzw0edT7wdriA8SW8tC9cYHG6pQUghXEKyb1pB1HtMg
N51chZM11FHda6OL3/4ctIxCa0NDi2OTuM2DyDpVbsW72HRG72CFNON0uhxq654q77Brm6Dekjal
RJFb9qqT4i9u5EdfDYkkP6R+9Ufu98q6Dl3vGSxKsIWh0r2aMl+KIPrG5ooCfAPnqNoYPFqmoThA
dAeq1nDIDqyES+0t84TunNTF6oNWPQV65YVr2Yxl0knWNXRCKMplFP5QakSuJh0VOMnykXyAHhkx
VJeS9igOha/wWuCbzQ5e/ldbWTd0mvRqcezjUp/jOgVm6Z5UFOw1zi6HnQ0GD0U/QcQ5rhx3yF4U
36yeugrxjz7JXnRkrp1Ilh6nF3W3qZRPGojVOxIE7jw08gRS7aELd4mah1A0tL20zTMfIno5jqnF
Zj/gWs/OYUqDP7+1gB2z3j8a9JIhjhaPe8Nx7XNUSh/9kAawDlkKvSmrFxhNy5cMNFIOleB97knl
i6Oh6NoiRccdlqFNHXivtKRm3Nq9h2e3u7Q58NM0NH8q4xh+8pKwPAYydLuF40XoE1Hu0bsqOAhv
pPdwH/t6DnoFrysZGzIuEqRPuvzE8wMYC+beatO72KdTwGSjebakEcBga2gHQ6voo3Vl84NBnfOQ
AGBCezwzPySkEg4g8eUNeX28MO/u84zHuxRZBikWv0THQom3Yq7qtN4+V/JmO89tAJ3xtCfPNwXz
hlchRwAyXnjRvQ92Ol2s8xCYFg8siAF2IjjtYuqbPUI5Ilj2kMco4Rrez3P7Hk0eCtp7Eay1tQrJ
qe3O3tis0FZAVxYtPT6zHCAHW7SUhMQ/IRoh8qbCGu0hBT8YltNeW2+wdlAn5nd2dAZ9ErygXN0q
cvciKVb7kpT9R58e5Uump/2haHWQ+1rfXdHnOULE4ZwtTQrM2VYr3+ASzO9nU0vj0L1OsdmF0AZt
MHbMAM39E+QM3VWskZa0+rJ/DvZ22q8TBCR5xQss+FrC+Ox5vfKUKP2PlOTUtzz31RUoD+OauEZ4
CHr7VNdj8tAY0YdGjrxPppPS6qWjSRjSa/epjGDcJdc+7IQX8ADMkUXsnIQ308vnpMraBy+wtY/N
t6pIvIPq02iYd5CYw/CAXqpUwOsdUuSEDGkcTk4Oqw6SOdafp3A/Dicdogt1/S7g3ameKDCoD6QP
POPJHTrvo8k/j4IsMN7e8T5qfNse3Tg7iZFkdPo1hGRPjMIxze7R7PohRiX/6DvNCtAa6iHtGsui
Ods9NTqxaliPNGqCTNmEqFheB1d+PejS0ZI677qYeeHPT7HrfRBBix12BmXrD1SKbxyZF8pQhNMt
sASLEPIR7HVMGxG9Py/ntmwYjVJRPkSRtQu6evhij6a7GWtAzYOSyhdZJd0Fdnpjh+yR/aH0obP2
s3txKGJU+8QZtFg2P++UZ7hVvtqQSfzTmyVQF7U0lIjgxSGC48nbNZL3zhvTLEUJu6vISpB7nVet
KhipK4iywgb6fBIsw5hCdhu8HujIT0/xdBBni2OJWxw3cf8iZFl+BBAfQVHLhZd5YrjELFf6FyE3
Sy1zf/spf3u15RMsITfLVxCkvn78315pWWYJuVlmCfnv/h6/XeafrySmib+H0g7FrvGDJ2FaPsYy
/O0lfhuyOG7+5P/9Uss/42apv/ukNyF/d7Ub2//hJ/3tUv/8SW0PzJDmatk6Hyb9l2D6GYrDP4zf
uShFMQtdrtdZ8xg5wWxeZR7PE95N+9srCKNY6v2s33+i5apLjEzdeURA9q+f5//m+mxm2Hp3esjb
+XLFee3bv8N76//rv3u+4n/8TWp6IIyiQ3Hr7V+7fKob2zK8/aC/nSIc7z76soTwxNNFb2zC8S9s
/yLkv18KTH0DmwukeXo4VPdN71vbEkQ8Eh4M0bCq7ns9rUDuMASjBTdmYbsbya4ytJfhcqRlyuGN
cnKLwH7wwMQBXoGGpC5Palb3+ka4PTTHENG9gPmlg06Y2tGJz4XDW2Cu5iqCrfBD6RSVUGoq1pQZ
gF6SnD4bJFzPXQ/r2QqGeurhyNy8nhr9GKEyN1nFQbVeJy6mefYU4aKTIK3LKv6GCpt0hEPcWKdJ
Eu2pSZGPkpPsCVTmQS/S+l6zzfRJIvtyZzj1g/CJqIJfLvTIZb9RpggRpsIdsvJJtpxECFSPvCKl
vJqyqgiI8wwMlx4CFpwuIhz/8uownD5YhuqSRP2bKzuDd9eq7ncv1cjATS37I0gscGBTu74YI2Ln
08bsvLoXh/4WYuoSIVlPCAzj8zQxVxxEnPO2ioEw4y7Tad5FshkAYhlSBRCn4kCW0AppncG1HOag
yLbRaq+H/bs5IE//DH9npVsfobhek1H4q/yUvaZu3iNODkfidBZX8apt4TK9sfNCFGx4P+U7dDOh
r/27NvJ2yxoiQhxytrerBlml/WITZ35stQfaIH/d2MUieWWfy3w0T8IpTFbc7RJ5mGiBOgPMJHVC
YzpoJfxpZunMduEUdnG2HIDXmWcxHNsgpZdoWsWmmOKW4etcMa1CWHUTaCVKRUnS74AAQG4Zjqqz
MpFYf2AeSRKIESW+tUCoSduZ/S50svqh8+T6oVRy62S19oswLfZ6HF8gFbLZaxAqDglw5J2pe4iX
TjOFbb6GWGkxiuvYljfM1xEOOR8/wwlUwc1Jm6448wf/8bVf96Z11wRrn69m33wuenZF965fD6Ad
6o1ToGpNDfck15oWwwVXJNVJKlCRL1auJJd/Oa8RuZLXItyty7Y/1wpUAhAkwI8aaq+905HUoCYr
T23Uy0HLq35nkM0Xpncht53Xwu+FNu3Y70I1ye3EdNGIXThQR7tN8JXsXQ7ImEbpKrbNsz+BIiDH
l78mmYT2SEGLw1uEbyoKWjwdSnHHG9BPlAA+3wmjNfrZHf2vBgmQDUqer9igyoAu0PSoHE25PX4p
TwFV1POS/bOULDmYcd2uhC0fYXxlSxE/1VTD5jigFh3SsHW1Maq8ekSCPNkFdRlufCOECAOkYAoc
BNWeznXKx7wbSjjksSmTraGp219X5GjnsXDfrNPL4RWOUu/YmlV319L7fOd0ExGPGIeur51tFdkX
FBE3s4PkE3iA3mq++1odULhX27UseflmWaFJw9e1bmwIcmlnV72/MZtyIO0lFW2at4fHu+fK/LSh
m2hck0NQ3j1hxIPlH55I80OmcwN57QF6Qs+7ttauRMU0gaIauo4MPaMyorzCIX47G4DbV6tlLNxt
F80zbuxiyA663YP8/1x1jQ0pss5+F+U8JNf1QLosh9StXoe6V68aYCJ3wins89yWbpy1N5bjdplG
Vt3dtHmhrHVB7YH2D6S0oNM3qq4FASBgBepxq/qiDfBUnOrUQio9TNmYBlVxDMe4OEZabMtPnUHu
QIbUcy1iyikwEq0Kw0T92lB1O6v9vTDZPjIEvIx2kruuFDlZO1DlrMbeGg885pQrzazqVZwhlbdR
R6RgFrtq8CtIVGMvTI4MqHal9LmxR8m9o8WP+cuBtB7/ElDfm0BypsrA5A50NIGUt6sJWzVdss+Q
fJ+utnwAv4R3Cr3l+Wrv7GmMXCO6NXSwqscxDoo9eWp43JsEsWgJaQIVNiO/SbrvNqx665Km/gdE
515jA80ab2I763PJZeLCvzc9hRJAU8k+uPaKdFLqHTRI7LvZXZgBGUmQDq+2jMaqrC/inZgxTxbr
QPdPUq/w4YKc1iozcJQbsaLZ+wcRcjtlWpvW2uAsZggvBOSbWLWs3oSneuKfr1D/4L/O/Gmi0pgr
UfHNN0N4PYwqvhZlVJ161UeyiT6XFxEb9u1trNyOBmUaoA+SCrGnpfBIEj0DldpKNMNEDKeGAhm1
stkrug2E17IBOgivmJs11CFfiVxc1lnr1MlRYrNVmod1MvAF+KllKLwFFCSzN8nyc1DqAJoqZR8C
8YDuB65/iEro4JnOFsdi8ycvCA5lj8wfwqNTnDh0tfXqoHfj50iFb+w6iqjLBHGJm5XEJYZJLFg4
RPBy7Xj6UKCvqksBrEmzdMRPBuB4gdmHX+iDcupB/uLxB6BYGOhbAPjKl8JQAFnlw/OQdfTnSVFM
JdyDdCaVLYqfsnvx4lF+UgK+sNN0sWpap+WxJ9/771Z10XVSekmyLKRhk6PR2Qhjuy2d2eCzkMmS
2rtADbxPsNcdvYJsf22H40tWZOu+VqSP9M9l9yr0nqizEkXTIu/OJuoswutAy8g/hSWFVyxJV153
J7yBLr9bMkUqVVzJrrOflBQQJneRU9ZVq3mSpag+NrZv7hIS9h+lMbgXz+ElIgb4ecwDy9j5lQHn
ot5KMJjBnFXsxXvyiIDQWUen/uZdmaZK3sBHWdbORvjqfbUJT1CV7zxDz+NnNb+qU/A5oEOCmhFc
Cyi1waKjVyfUzaTu/m1IUdS7iMOYWkeao/OLKTlg1Xo7O1SKHTyJgwPAI4/A4okR3BYqcgD1WWv1
CsXrIen3SdO13GSZMPL7f7Lg6V7XQaDss5AeofVQy6e8bqyLCBlUt7s37XG/TFDhFT5wB6WrXkyg
lRm1SqMI5pj5umN0zbPMnxfRlLK6+gOFT/EpLGD4B6dwjZWIFQdQ0/EGbFO306flR8mGv0mPvGcp
3sih3D5nTdU9owOvroPO8A/C1oO4vQMV9ROK8e5ZmIpMhyookS/WZOpApyPMZPIWOQ1zNn2IsX0W
PhGuQzi+dhJadmrZ1U9D4n6BO6Q7O0jinAe3B4UuTsWB27sk1ecl4DYKJYjXqSJGDN2s9oqVGMt8
c7eqgQC9mLjEJFk4oEL+Nlu4jXJ4XWxeQozzxHqRu9Lb34SYlcwT1XM++Eapn5zG0U92KwVgB0eZ
U3FYxsIvIoXbiiETnSPF2FwiZ5cIpSAxIL4Nz4gIEmuIs+WS5uhJ2vpvryYi2aP6Kx8Ktz2adv3V
MqVogyhDtBXD1vGxtVp/hagL1Tk4KHY3DreLYbAN4+OtPetPfp4oSGyXqEiLRXr7WR3y7t5TvRpw
UmLtHHaWj6aclCu3HLujGIpD1NgwQLbhnRgV6Kc8Nka/SSPfv2bTyNE975HGzGVKAQvHpYGa3B1g
iV07TQ3LgJN8U2j/DtZwvIz8RFToV8X06cK97ne7KkjAKRUl5GJ191hasv9MIwC4SvdZHLTQrEEQ
Ge4pnmx2BVB1HGGNE16q9c019dRToTuvE9QWCAOSMPzIMdGKlmytsc13Ih7sbXrXZtYfSzytgcC7
zOpRBBRtMay91h8OYjjWeQMYzQzWYijZsfaU5h+TKH69GjzgBelL0zpq6GOCusk0kjb2xLeoBiBH
cnhhN1IVZxdhC1Dh6dnK/znWjxqNchdhcKdJIkoMxUELzBAcTeZtbhzLEBZmfecbSA+VHzXFzi89
KpmPdBVTbILXbW0AfNzUXTXuqML7zy4arI9yYK/gME/+wyvm6o2zErGxZnvPYj7N/bfzRYSv8/91
c4W36wvnsgag4B11+erqGAH9AT4cXhHkw+7KpHnnYkv1ls4MDyIBo/tR1qF3CieM9UpEN2aAuqiv
9Q/iUGulfsndaquW9fCQmjR5JKEL+ev0L4yG9otbGeXdPLIpo1USQi2R+HO8ecWnS/7GG5MSeze3
meaiSuM/p9DdH6hVI+naIBdaRnl5Ai4ItxQA2KfeX8fBVPCfLJkcOiezT/8QrjloUnyKCzvYLnM8
RNFXQ+u9riMccvz/c53l2v3//nmadpTXqIoV2yI20HKo1H0Lu+exdjXet+K21e6GgmV49Yq1u9jU
wlNPC3A6OYSpE945RoQXNOVsldqhl2SaIiLF2mIo9aMMRMCD8KmOimErjMI9X1GE9zQhbWm+QsbL
DlDmFffRfADns8p1bTg0Y72VdTQS1yQ19FOAQBzQbe75tccj706MHXF/F35yOYO9zYu6Pry+17h9
cCTLJ93zA/GudhPb6ArUkLS+2eTJYQYlnTmlOttTmHf0+TTJxs+tauRHMV/MEhMUvj4bvinQokzz
haNrE/vOVAcJWYKefg6orsFKFHfjG/P1zVA4hG0YDQSQR1pr//dYsXAceN8sE0a00nzOIfFeizMd
0Mp8lk62PJaMZ3H2L+Jsy0ZXHNJR3463N9xYYqgC45XSAMDsG2eWsJd+673j0YqBFsSoJkRQnF8U
y8s/0Wu80vUEjHOvawCYw2dtMiMMEiHzQkpUDI2C1ns4kiQAzGP2SVVIwpMFsi7Cyxv9vAaSjPpD
aPnPHs1KnzhE/GyRjXUcknpIVcn7LLeeKtcsj++GaKsdW1QdwWlUzuz1ICt7DE3duBOMl2h5PBqD
1pwFCaY70VxWgRRs5SJQNzMLZh+a0R1aMfMEMUscbC2ep4qRmN8bUbi1gNJscrtAnbVshn2mBNpj
TqPVtsnJk+mGgSTOZHMluM/zzKzmEOEYWAAVISc95erwq/EQHCc1rD3KZXqSQ1++KE1tozX1aaBX
7LGeXENTSxfF7A+1ZjnBmlvocIok9Y85UqdZC3S6nq3FNZcPE3sNgBBgMTkY9rOwx7UzKbOO1X5e
avkwwi0+YGjF8wdZlss+KU5kHdMQmeFg2jEKFTk7kNoDUH/6thZdOmFUhhHcrdgvinAw30QOKkpH
0wZzWWJxLLZl7XFaZuR3iuBN/5EU2icaKqWXOhtQlm30/FAnZYziCJxlAB9//DWgD+wHt/RIywgq
oEGmT0aDyEuQAcq+qW3MInk/1KehCBZeEbwMhfdmbmYCT6/BWK8FsXcSgQfqXfsz+FbFPXlKndO7
QENnXOYwgAu6b3K72kVEVz1iVqXWnbP6jzgz9JMPxdOZTlL+qwoph2BH6jJ4lCerrVFUIiUkvMMU
Is7Eoaxokpo9t2MzqLWT2f7Ikd2mL3qKE8uJMUmkhlZo+JYHz8xWXtQmtEFz0EbFlw59QcJ+5Dmy
bg0Ilf+IYz1Bxy/NSX0GSXKuQEStUZJB1mGaVNmxsw2aJuDdKrUk/VLkMl3r3UAH4ERGPA1hjRqu
ju82/tpCTkZ4DbktH8daji804H1i15l9bpJJqDsL3E9NAxxJabPhk1sExgpK9vSTa8X2Kss852Pj
V+ioGPTsNhodTZQNnJNiTQLXE2ODHobuPFQE1UMO75zwiuHiFcH/dm4ce8Ha6tiS11P3p9YAj9FK
xKSCwLEu5sR2QvkMFPtAzfDcecVW2HoglyPqLZN7mpK0GXIE0wo6DV1bR1HLrV1K+QH6FHsb0bb7
RY3CjxUtBo9yW6hXFBfilbAjM69vEuT+js4E6qX9mVcz5bM7FvWJP0C1Aa4VfaG7rVpVnuPegwUc
n3KpfhR2T00KZJR1g8QYFwmqetfowIlqeDY/BV81P+x/dqPnrjJua49tXo+HAMLfg6wn3hPbQTD0
Zopi+le1hv9EREJvNjyaIbQwr2/W8E3S+ZQO/gYKi5geqJisUTlJYAojrQbxdhis+AIaz7qmBRoJ
kmfwNHs781JSpcIWvJ0t3vks7LNLk0KOFXjmo8/b65HvonYvDjSx6/dG6Mp7M9aySe7ovUMM0Tx9
zPPEPorYJcLXyJ2ZBphT9PWeIPdLn5UyDreuDOw/q2gcC6U8XxutFf+o+3A96kP/1UM0cDuWiIMs
EdVUIvnHCMETFSOmmgT+8FX3JBo+Uqg297DbJPyKJNm/utMOpPIda2PApoySb+2TiRWbE2vahgi/
i+A96EDj7MAZ2iBshEN4ndjmR4NE2SDlJU0h057m3bRpbWrA/bkqL3UQJT/UloSvVjj50wAwEQVE
Sd31Yy59JIM1R2g0/aySAeIhM6QlKqU+rGhS9QSB+TdKz8oZZt36CR7F4d6z+oOW8rHXcjZkO9jP
u42IFQdNjr9BYYe8wDS9aIKRnko4+tmUPrC5XLcj4mwA4vRNPVj957oiD5dpZEfGqh4+oKC3ES3Q
0KOyHW58fSO6nG3VUla2aULwDuU8Mtut9By4w7D1bCkz6ZSBFlccfFOWT5IxHcCaJ9xFOAVbq6u0
FDTfE+6NVAomjwifetp/d5p6AyQvtMPS91oM/WMw3a8h+zKo4aCbzC23qtNfo1unaDN6AwSuHEZw
t+cRwYrYHqyDMGmax9/2JiQNtf4cD76+GmHh2Cxzlzhx5kXVPnxb6iYssq+SoyToc0G5ooabOjE2
iA2nD0Yes9HUIyQdVTRuKjVgpynHNM438ng09PJ7lyfOTm3lcS0Y5qM+qR6FrXbacb1Qz//WJk9z
6fCjNXWJEWvFZdWtGxjAN6LwuBBEz2XLd3VMv0nNndt1H0TVcnbP3NH/eT6XN3VNo0lYLNlkjblr
s+aDHWwgv1wZah9fuqFt/W0k0eoJdf3tMJq6jNHbSO5gd9+L0VtoPd3HxM3szS5WFCNhFxFv8cKO
rmp1fYsXlxShzlezgIApn1irxSHLXXNbteWIMNyfNnE28Wde1MyBxlbEGDa8hPTrv86r7Y6mIBHZ
RYV36bvI2qK49z5mWbGGeG1PNeqn2RbmqSiM+/nvIYawXtEWzR9g+RdRZZvDhMkWEsdvU+eh8NzY
yPh+cz000BSElrZVzZ1NsAvklfYTQH179YAWg2GFkn8iK6+8IkG/B55QESUmWV4L+8Lk/c9JdRVd
XkslSqCgPq+ntLvl0XApdS8bVlFu9mhpMPZG6vztQClR2KTJ9j6Qrustd6tJfgOPcJMTVqgskn8D
e61BPBT+0qm8HaV00B7EYaxba2N1iJEttpL2OkqIsrdKUqQIE/TKNx3M+VdxIFsNRqIk5532LgyO
SuZcfTPS7sv+qwh4Z25aZQedbbIWtmUNcnLgnirLmtcQDjNVnIvq8ao5Xap5ux4ooHg3jjqKC391
8M7xg9Jri54yn0M4C4efQa43fPkc9QCDEpQwE60apIblo6Zm9Flb+rVKIVkrpsMUIEwiQBxC671J
hE4TASsb88S/rrUs/9e1hqz+7AShcrJVf2WZRvUkDqGS6XtPcRvE13hZXNcZpEjq6OjHRo7rp7ZN
nIc28acc1RivO6/T965M9DwmcUUtPlVeoy3acR4ytjK30cv1xAx5Wl/YBr13HnrWF6MmVz4Fif9J
6Nr2Ha97RaT5RzEUrTvOaKGaCtuj6OFJQgcxJeUsBiLIh5meXkb9JUDQb270IdrdRy2oqdKgGWzd
2ICllYpfjpgh5tKB/HqpZanpUhZJ3IsIQ4nPf3RL+vymNWQ6r+46LpM4U2ULGWcUpXxAFuD0H/yk
RXclHs7CJA45rE57a4xUyBwJm9UTQ+JkoxnOkWQVp6LXQ6vYKVlrHsRWIhKPOHEqDnA4upsaga2V
2KYIm9iWiLPFtsy4sYkFdKp+K9nOmq1PAyiQIWjB3pGG0SxqHUs5RolhohOj3fWVMCwbyq1hqFBk
tr6a7CT6J3flVCAdozzZ0WYQ7Yqpmrp4B0/90SsgaCjpBWv6lKztDUxeDIU3p+Q4exc0vIDTU6X1
57k3jnmpyRuNfJMdh4edQxdRnhkfkWBv1q4Co7/dKsZHt1G/urAuXYWzqdUVJHnqS5Gg7TGo/l6Y
/cRWL1pHH26vBubHPpOrY4oO+UZ4Da+Stp4TUkebLuBaxesF5iV76+YCFBPfXSCwK3sHlSmoV9pc
6jvDj9YMSbuIYWIA6BsUdR1H7UkaUvuucYdgUxkBssQ0cowq/KeNIem7Ts1MSC2y6EMvlY8iAACl
BdmFp12XmSONRt8LhU2w4+qf4zExdrXh8bUyYK1H9RR+mICvXTuBXZaDsKU9Wd7QSfeL3QnKblcA
lCTPFdB889epYigJMOU0lz7d7N3c4SkM+DIZjVfmq2bSpxAHM2tIVInTMgSCVU+HxS1sw+ghJ92R
CBKO2yXmdRClXPdkoTeaWpooqv156Jq2OrU50KU3kwca6U7rIdrb/HlKy2E7Vu9isjro91HtfBfa
NXAlq5dSmnVuZukac9ITEvYi2YsgYRFnQlMIqSH1wrvNYvYULYbTjiLrXxZ9t95i/8uiHiJvbVoF
trVW6Zya9hRiA2K4trnv++jrvEWZ7OLsZv9Bo/Dn1hzB004R4MvUXRD2ZIun4RJrTasVfvB13gEJ
77yfaYtuA8DJPodaUpDSScvnKqaBT5ZGmlGSwoJHuLBeBpPOdAhr/ojq3P6gcP8kh6e4d2NYlmdV
AwgZtZb2zN+8W/lSLf+U6itq7O6vaY5RqK9zXEVy75ASLc9jlCHa1Q3rIcnYFZPR/lpzf161kLhc
y6qFzkP22H35yfi1suB+gC9yWMcVXI5WN2QbKirhFehxfzTtQdqryN092opTsPOhD0tzoFueLj8E
3UPfVurnm0lKXUqwrerZY13Ce2APqnXUO2dIUJ3gBZL+oNLaRUaqfYzK/j4e7PhHpEV0UvL29gS/
ZkmPKRG+JGsfy669F/mzv4t4W+O3ETSxIe9FF/DGbqIP8FIgXDzBIJqtTHXrozFUJQ1g/osAVGS+
bJ56OLZmmEOSa0A9UcPYaT3sVQ18u/tcS1vUDHX1JJAQYRrMi4r59UYsOoCWFIsKDAWNnda8aKMg
CxYiWgK0mNcU2eqQ6C3SO7QN2IGgWDUP6aGvHgVvrIKJ3AkMK5NJ2CdTGcrpnVjibR1hCg14j0NJ
4c8Mfb8J6JHGK0g+vLvRVKNrZdjVuvH99Ecz7dNrx/k6oH69idlozRFGLbcrH5COA9JuZ1YhDVRv
+VToAKpr9j+sfdly3Lqy7BcxggTn155nDS1Ztl4YtpdNcB5AEgS//iaKslr28t47bsR5YRBVBbSG
7iZQlZVZ5xYcvrFQlD+9GV3wYC8Gy8DRhWajaNMsGDgf9AM59lbVOCG9poriDtrIFvqswffWN+kI
QNW/Ha1n4CyhHTEyavOMbAjxLtaOOK2dE7PBQ3wekaoqKmGK61t+R9p+sRlRoD6NtQUGsEGZX7vs
JY1TcBAN3FwmoYLEJvBNJzSw3wLKIVm3uQE8n5EGW9X1G9fs/KOnItdfIV2SbUoQKQJlZCWzOzGY
f0zw+4B+KMs2OVrv9jlDEzv9ZoBZr22g/1/6EUwfNzu4cdZOnvGXv8R72s6SsAKyUYCLrAK9R561
+JTqnCSNzSBuFygbuzv9TFiGtTUuHK/oIHbZ2C8ClZe2QxISyYELb/t6QSybKshAaWWA75CGjuf8
90mN5QCcV6ozklQV6G/1xQBPJeCF0M/opl827Ui540ERRgL2ZEJJC+zGtRU0pxSylA9cX8rRXYu6
Aru7HtEFgH8nEdh0aksImfi7HrViGoHDEXwcQPadzSg+3kzp2BZHOZhfyEQXrw+rfWCybp4pkpbv
y9b9AYme/gjuT8gY9WM2HN246pcgQndRY5I18u3aSB6KpLs5nMZOXPwoc9MEXiYbTzgyWetmGuSC
sJaWRPcN9uXw0Jhi6I4uYEkDb0F2uplB3wsAZ933bxNaUaN/djLvMuZDysjoQh/fyQbDX65vo7Vq
4mCVZrZ6EgNHHtUNH5gJLBcfa7CHepZxJOckTRMNlVWzJW8QuM2uiHi0JG+AR83ZU/5XdBarJxdc
0FfIAVRt2/bLqjXuGgluMYqsXHRnNwqKgrQOa/HREa5Ua/Iy0UOWHf2uYMPETwQcR3qfsvpAy1IE
kJAg7DOaRxolJYgoceRsTrQaclY9SOwbBRotrzolDoSkXWvAMWzi7DlCMysKHgloohJp7iTeyHsb
NLpndGXjq7mN66cG5BgLUzbJtwp/tAgJnxhyQWJlxum46+MSgAudOsVxGuqoCW/AiodhwSpuL4Bm
yM54KIGvpXbQbGM4/irtUmuZR8VvgdyHCEDUFBuzbJIF1zp0hi7BRVqkLkcOKBzG7kImcnoCBDZm
6EiIoiKCHF4PIieaT7bbIpbbA6Nb9Beym8KQkKSBZhb69a1T2zflrubRQzQZDqi/iNIqLhiIrCxw
pE5R+r3AsxzkKtrDRYhbaMFkG68tAXzSRnA3I5xu51BQV0LqrkdZKmyjVRi+8KpTd7cUgDIctAVE
ibGjxAE5EuGMa5Aotyt8wdr35MiZQM27sl5AkJEf/Koq8cUXsq1T9OGl7qBrULgJBBWiaVqarZ++
dDKoFv5URF+boLlIiYT8Ypxeaxz48FetOnSQDM2PzCk+uTIrX3sD/1r0L6tnnAcKiF7m4qEfKiQE
HBfC7Hycdir2+0NjhvKYoED25ytXo/PxlV39ygavL7WqkGep8lcU7T++8tBnn9K6MJdp6Qx3U1Ju
QGIGNu7JMbZOpYyvtsT7POwzdgUdSLAGxX94Qs//cEAd3draMjXvMxCaLX3R1J9d0b9o0Dbm/wS1
ESqdU/bVsAzzJR78bMXwob+P88jYon87PSRZKs5jB/V0N5yqJ59HIIzmjvUNQhpvP4aFH8OI4vhb
byMJ+MePoabwXz9G4gTVbz9Gi43N2cY+edmP+Dw3EvIVKEIUT6CCrR7sDl8reuSEJi7A8pWQqL+Q
CbstsQqF3W9pSNP5BKwSDTt7nKejr9sXSz0VjQHoMQcpsj85yWqwuXuNKqt4wFELwITOvUJPwL0O
sU7CQATpSLY2jjXqV3NdgeT4CoRR8eBFb9MhCYZ6YuIim+D05qnvnLeL0HcZ4O+eMQBdqkdeMkzI
reQ2EqfaA3IeqPZAMdgES+WKBBscC9kFlECmE9hgoalnfiezgPTggaJIp4aiykmpU92YD9i3RMuk
rsGHqaTTngbNoEIX1g2QzoSS1D4B/eP+5oA0AqLN92g1tuuqi3ZdhZOzjfzZnop3eQbuKzBMBCBD
Bc6avOC8DvdU6SvY1C8hQbBAj3y0noEDk+R8ARnhYFslVmuv0OdTXSxthKZCsDV9NMErfaE78jKw
uC067W06YGd62VX7EiRhdxO3nxix1OqR8swnorAlnx7dfDrSfI/8fd74a5Xabm00kgEWFklXrbMO
HEq0BZx3g2Qckxo6IXqzSKVyuszRTmejyxcV9tslVFAXVjV2v5J7u9QxbIAUEvUKYNeqzsPsRSVt
jVY/2ImbNktCMFk0+WwPlGYYCyL1qu23eIs5P7B9k/gOQ+5l1IztdOkyhm4R2SdIt8F288Y6rvC7
CWAHOi2WecEvsYUHV9dJdFroMk8YRvFqtAt2oOqOX91PkxIvf0RJP9W1xUOO0/+DgX9ab3soXASJ
76yCkqPA2egzvi3Gh0bhX0pljYHhzEblNWjZ+g+5Y9pXsOysDTxvoJni9icjx3mNlGpYbmE7xzia
iLSODWRfSkDTuTiSt4NUuQJtxWMcc4fWIPMAadETL7AGLWkjDwY8UlYsCl5lULDq+bVWTQP6HQCV
Gjvh1wrE/SBrCZbTCPbZZWMP0DSMIn/TON6bN8OxmqaS6W/zdQQ5fTTYrV1o0kAEtvW7Wv8qYiYw
9yunOeFXETNnueny9kTeSVfGyYvqOIJ13fzmpU8TDbnPPs79WzB91vCtlp3ksUz8cVl6ofFkxOpf
d2pkbzb5fvdHnJHGxmIU7bgVZWYf+RiAdEe/aYGDeFT1qK7u0NnHuldQJddvzhZ03zZOLx/s9GaO
fsXLFFyg01BJz1zXno8EEUhMjpPg7KhY50FKObUXZLs5/jZELgEq1jTv5rbLyVt1HKLVfzgsvX6O
J+6qC2xIfBkWv6NLUeVP6F/1gXj8ZaI78LqFS3DK5+uK9DLJWKcCtCleAAq036MTDrB77n27mW0V
J7dXKPzq7RV8F9gtzRoXLlnM8zXNuAV7RnGNZbE3DLBsonspXTTFmG6goowjkB+wfTeZzcXUpVqD
F+HR7AEx0JVePGnFo4CsMmQWGui26ghyFMLZW+ghmyehvbhfCYibKWuKLpAj7RZGHtZfuhrlSJcV
/FhEQ/0CPbLZ3iqoFEGQyFk3Wdt8qbFXtayqerTLCGxFhQLSWNsHPR0dUPFtegPJ1Wvs9Z8gclGt
oL2XXaWJdAvdkU1qm9I2uvu/iTMqpBdKE9Tl48itZWhPoNvX32judhpU99lhXB2VCcwyWbO8sJaj
xDdKzW3oV6z7CSTYIUR4DBDkbVqRWlsSuph8++JalfmYFWN2nwj2D5kpKkgCc1s6jvqso8zQ39oF
8DCV4Vyx10Q3s4svAdTj3SvZKs5XI5ocH2wX+iSpCypYH6jrLUXQBEch3akFYK9k0xMGD+ytcx4g
YHECEF+2Bms3fwFcut1HQ8vWXKe+fNjdzv1or3AsetXxf7PLKYf6bBMt+Mj7S1bKYJOxoVpXJS+e
QWNo76BLGS551BXPkrdoWvZjf2GEGKZThKSE1jmiYMsGn89QyAs5szqdHjOQkMXYOknobK2KuGJP
rJfJg/Q7uRsyLzCRhvO6Q42HZb6QVhztHXtruUIM/5DDqEB3dSzY2B3mcMj2QW8GIlRATzVgYZnq
8eIkVf/SrbzRkS+mIToITo051EwwjOteM0wakIHVQ6iS1hBXQCsLDYsRCmaxK6+oTIcPQe+dyYy/
LhiKYoDc66zFkgFU0AoIwezI61vqFSr13SbLcb67PW6RHcnVIkGGBFoAHx7D9LS9PXyjca2bej8E
kI+TAgucE2Re5mc1TWTIQScgQzo5YHfHGdKCirqushX92D0mU7Tpeh7fkak3A+gd8/Yf8pHpNulm
+31SN07N0erlPxT//zspoQIgvUovAuRJ/fEuTGNAPWoh7eabauOjkWK3eS2jrnoqs+inpXddjd8m
iwCbyTPoBO156P0+JO8tGBkrcb4NZYaOMyuPm1Vo7CNHdxaPdjDdYxRTn/Hw15Htl+VC5l7zCEgI
W7oFZw8Bs9QGstLtCURww0EKiOWEfiDukF+2VwYAE89TAyENVTXtt6Dhe2EBb7uoAOcGSQGEQgv7
G5R3+GeP+WyZodw2LzkYmvbRL9+WlBMAS71035ZES/kpxns36YT8bFRsADUj7hR68BbQOZCfS4HX
pDupbX+Nq+wJNLEhCEuXY1fwDWmDRUirnD0fFBcNiJPXNGz7FkLhUOQkpTDSDKsL5p/f7SQt5iGB
gYdxlmIveA5KyAYvcONEeP4sINUx33x0/ZcYE4CfwzAl9ibu7X7FJz/aJ2GoPvuQs+5lVX8SVpWe
czBEL0boenymsARKj3twBENn0/EXNRvCXZqxaMvRrLhCY7KzTmSN/3WdT/3KrnLoftBYdU4PWhHH
WY8QFYIuqDetbdPfAsv0T+SqeE+89QBddXd0926/mcg+udYcb2uYCJlcfTfCjqdqvCc7mcj5P+1/
rI/3+Ief5/f16ecMCdHxvrZk7iZEV9vGMjyohb9fBhDZKtbf9WUG3vdGBihdlOm31vajbA1sO/I/
bQ+SET1hjrGnFEIvqQ9VmBTf0v9e6mZ5X26enoLS1xsLKIRrNQSncvW7SNTL0AryDdlIO6EH8+lF
5ubCHhh4sfEotZ3Y2qM0as64MRnkzsIVQX/2wTL/nDT22wM4rd/CZhiZDgu7qj+DNcR7zn6FTd34
r9V+D6PpVRTj/+bh3W9POBhDgemuq11o0tuN/5CIxHkA2lOifxhv9Mo85R2YLShSOHa38zw7AFci
w6FEx7dTAqpD3oLrlmKU4XqLVgBNx1BjmWP0K4B92f3wCuZqDs9lNJ1AG3FP0bTsGOJ7y56LQ6YY
D6MP1IoTGcUuhw7mJ7NGSSLyo/hMQ1D9bduiS64GFOmuhbJXSve4ZrnNzkEtqgUNp8mydyBjNmdv
PnIAYcay3JGXluQQ3DjTUC+pcnDy0ZIl6HXyPu7ObhyBFsUIkazgS0Z5E30RbQGYOOTgTpRL6eN6
giZeEm9oaGVcHpkJzaKh4eVTjLrR1cnnVAoFtA0on2/ThWjMZej3a6uzoVIYp+HD2KBVjcWq+F7L
AbQTfgegcT+A/eHfETLoju2IR/0fEUBOIS2uSx5/WcPH+X01Jjb04bFnKdgaSBykVDzbwXXStPtD
amyISH+2zX6Q6oNkv2nBAuuWhrV1GwdVCQZWU5TTmpNPQ5RM5iEhbAhTw6U7m26YmvdJhNahqHcT
jSj0fSJDO8KJx2ilTll11+fZEfKD/hXQYP/qM/YJbVztGSSxPiTLm2CN/Pa4JmfnG+FZIWXVaSeZ
yjK/VH7OwEqL2Vnipmu01Lcbmh6YwsJJtP02z9aTIKWxBbw/uSeTGQzYVIH4eUs/wTgE/ZFDD3hB
XlqDoQZXmmx4IJOsDXQQST/b0Y8Ade3m4DLPBADk108EZh+ofhmPZOnMAqpP07coTYY9JeAECHK3
U9PXcwJPJnZ3wYP2gZz0JkM1FqLvKX+gNxjPOrR9/D5dFHW94h4DfXOZBfsEzwFgd4N9FzbFk8vS
8qnAPskes/Eubmy8x13mLF3GxY6cQEhPOxtECUua8D4d31cFSFyVvw68Kr3Y9pVAEwwPoRUgvRPY
d8B3nzUoKrdyTL6BBver10PfB0Qj4b7gUGP089x6xUTy00RVG8HKTQGaKVeGmbK9qyH4ltGoHcri
loZeiAfUhd1FVLf5JgBrgYQM0uc+S2ywneaoYOjKYqelXLQdyFr2wf57PGqGZxa2vN+jdXkEhDUD
UkFn/v7IAdZ+Ui/tBAWNm+NDsrClTKAvwapZJvgOH4YKXBoyeoCKV/TgWaiyYHscbgfI2D6AIwA5
fw+tXzIITxTBotS6H/uvk3LddJmH3NP04T8iX3rp0tXswK1ekmJpDVrSbVpo9ulXaAaG5G0P9e5o
QNObPtnhe8mDjF/c7WnYMnPFwQr7nODkgW3Lv8PoUTG4UNAOi+6vYY1ejYDM72H6HDOvRnZ6UaN3
xO1FabV+AKPykEkAJyBMtu2mLDtCFyw/FpbhbBVQCHdcVoCxV1Zw7SOkrhvmVl9Ywr8kXNY/mhR6
d5k/8oU9AgLd8upHHzZflMHLL0VTppDGyfyrYvgw1wbP7yBQ8fYqjTV+fBXPSdI16mAt6I9fG9t8
Y42B0rQ8ArNFHDEfzNCGnGll/majSZqCI4gtSGyEwTpH7u0KkZjq4KI6A2Ee17mSLRafO+kMj9LC
4yB0ITvcTuDCusVD+gqQRmFil9pa7cN8eRm6CaKllXPvqtE72Hqz6gG7sbEylaKMPYk7FNtHd/GH
cRaPJ6OtI9O1cxhFEPxTZebJBMvJ7cb3rNkS/rr5LaZKQ/Up6ZpX2iPTbpk2ymqA2LyIzD3ZZRjc
cTsA9iGfvvQxZAdu6V1KA2u7wyB27njxhjoPlPxUx1CqgFSEtUpQZ4TkXDpd7EiYSwpww09Z1zhL
XqJZvRVxvhSTGW+mxHUuBhC388UKGT+FwlkPRYT0FjkoREJuaVniQ7Yh24D+v5XpJjGE6XpxN0jQ
hXRuNm6qUuDv11QGEpBCHbBpVJ/BnutDotI1Dr0eMrZpwtF/qUFec3QDqPdxrR1tFZO/7AUo/Cff
KMGEVf+olW286psgq99uLPDjZgKCIK6F6mJp5danJui6Fe+FcyctaAtkbVIcUDAAo0M0heuaQRUh
taJymdcg34mdqcU7EHd9ALQ3gDwYmxaKfuloWuv/HEOBdElTsJ1wHX1bjO548bUsuxDHLftER86h
4tM9M6YTyZBlKVP32kcnTPK1DO8WfTh99/23eeBDAcv96Ly2kGVYgPiIX7kdBRsVAGMjQWN4ZmmY
rPtGWJ8qo/9aVGP0gyXgwcOu7jvonu3FqCcZ7NckgG/HMxp6UjBrGuanaRznSZBVnSe1FRJagJsY
0ZAdk8Y1lvkk0yVyTtkxjkaQtJOni1L1dkuuKTORQHGL6WCPKKCVuq2yMtAInlgQXocWWHIKIzBo
GIVoHw0nrZdVLfirKuSd76LXazHIr4MIuh9omfrJAzf45Oc2eJiD0bnLfDOD7pPgB/xl63OmbLYW
TuBfWSpekijeTrp+RBdZqRDYGo6+cRrnNsrFmTseLKpAfYh5d/OAqwONOhOK850Kpy1BgqoROuVD
i4zejBDS8CFQsvzdJjwwUJAoNQVT3Pg+l1BHtB7F/cf1wO0Vn4OsO4F/A+0ppm+sbhmWwTGfwJIO
zI1O0pQOQIGV64GqTKOj9YUmRdB2Wt9sUxpeLOO1wbH7kARhjVOyaYz4G8areTjKwrtTskjRuZuE
SBeAOCnRF3KAyS5a2G7Jtx+isVtetSofzrdg19fE3ll9/RAGIfdkPbpFCy7wFxDEhGdR1a696JAP
2Id29FIzFl2UwLllBfj9xrNBPjaHoOdqWqRJZODbRRUr4IkganD7fhpZXoPgek1fTB3ZHdU7lzLv
ipXUweSJclTgFqYAQDAVc/AfX360esFsC2SLaEvXbIeepkeMWYm+TLo1ifjw5iKjtFIHqD5gM/QU
0sD7EMcHq+IrCnQTC+1Bdu3be+bI2TavYKt610KmzeGLoi4gN2FZzn2STc3OTbp8X9quupsgBAmN
uLT5MkLu0Tdi40cgm51XMf+184txSZMKL212MrfAPBL26s7GkvOkwvTO9I3glN0OOSJvnhQB13Yf
pmrNoNC3KHSHgKc7FehSj80SSavwbDvSAq5GH+3BtcFBf4XWAxAyvsXh1ATmElE3wJsj5bN4n2xW
idxCHw3yxijn3AEzPN4VmWzOzINCvWCFB/Ed8KiYSasOVWg+0MjTJroDb0m+6z3dnqCn0iLkKI04
25g14Hd+1JZvq4R53q1Yj0xqYgVRsi4dHDTHjIGQ8PZSqC3hpwGCZkerjSrdRWkqLgKkCusgkMma
PlGV/liZSXk1Zc1ONGqjsDuXTQ/eP/joEjamXHtAXKzTKnyzoXP1IaqMYP4soqu2PNeTfUfx9FEE
ebxYx1w269tCMhL3NmSLz7QOksOg31B+iiQTKFVqzX9lZclPIVP/3h0g3i0isNaTXXiuv7Raix3b
uByfWcq3nQqsL7m0oGRdtmpLYRlK6LmFg307Dezwn5admFEvPAkaLlq2iGR5sAkW2Bq9vUPXYLQu
3KnbEAsZDVPk1j8MuR4SZZnZNtH65o0kkhJm+TPGY+F5gKbQQWT4LWnocGTLKy9AI4L2pq7miOQ1
cIl6aKbAHgpN009DlAySc1Z32TyMlTTPcW38mFdCxeOSxuVXGsXCdS9DZ37yp2l67krR3RnQESMf
t2x+3+bhhXwjkIv3rbLBGYBXBKNG84AN1i4CwcpzYkwGMEVqQ75iYNajB8JAmte7fXtVXbIkXz3F
yZNX/KzxztvKFFj3PiqHqyzKDLRc+XD0NLkTYMP2LmVODS0d8EXNIeimaWzXfaBRWuYMGMDE2tBw
sMbqUmbhhUY0qcQGfYEEwXCkIS3pB/2Dn6VPStOe5EObPRo6a1vW3NligzFA7obX+xG9+xcKQVGG
X6BBsb9N6AphbtEIAASFXoQufZGIeZG4aIa9DejyAgwTIUrZtbdImxBo5tpxjAUzXA6RLRGunH6K
7uu8iu7RLZnvEsgbLUyKaRja7Mq6v5CXLhSsDmUYe/dzUNbiy6XFe2BeNwvBlGS6Wby7Tbq9Vqlf
xkpBYRtmpbtCwxUwJGFssqOLP877XqCQCdDaNP7w9B8Tla97H0nwujO3aZ8POw/dQteYu//wdCq+
l2aIyoFfPRegS/tbQNb6z6Gq6jkAD95hVyscuvQKOQ5Ljz54ZBaJB0370orrs58b9gsTmykqkpe6
GZvLmMTAaWtzX0q+zQAc36AYZb/cJr0NsVtPkcmapuo4PxlHFuIzkvAK7X2QR/pw6SMA3vigoPIL
R6ufrXQHmXf/ggNPYo/hiiwhY9jnZFW1jfISaniuE0LWNRdrV7D0WRTYCiZd3P1TIVdlMMf5KVDG
qn2VfnE7JDVy4LNx0u5xPMT2+2DVLZrt9PQIYjfz9Ckw22eUPIZ1mmO332oshKfxEaJ18Lj0+wuN
fBNsClOXiaWlLOA7tLcP5Js3jtEu37gVEFN66vv8MBjLjRmCwTQBhTVyAWiEH3SPSm6DVgUfkCvq
9gG4onAWGHxmvvbyifwRuN1WzA6nI03M9cSOmlum8anJE3XwdVtF0wXlxdV3NIy9CJ/TaDhZE7S2
wcIBfsamkicKo4jJiKtt14Msdg/wUb8M3KJBxVMZc29AlKfVIrFMeW8NQX0B9sUAmhWlU0/WFd6f
tRYn/TXDjrPwAYSA4DDPne++CMSRHk59m4QXyKBtO44n/bJl8bABk167um319ARP5t2RTBI0fRsz
sAGSRnpUpN74GuX1HsQ7xg/LtU4QLp2+CDALLH30+9+BN8vYub057NBeCtSmnuS76FtMzWY/jby6
myKnXGSq5Odcd6VmCeDREpJA8+jd7gq3FKtCFofSBpfijWQGsFDo+hi9D3ZVszyQI8fba13lDmr8
LIKSa2+qcwOGtJf+Zy2t/iVmYwyOXLCihU1ovwjwf21SS44bCgJr69sc5jXOi/XdifOdbMrkoW9s
fmWFDWB8boK+qk2Tay6q9oRvnC/knDivz6CoPpejl59sleUrKONCYFEPwx5PwAXd0iUyUnyFaY8a
M3h8CHdqoR5vTcbB/QZIXP7gKL+55MCPLrohND/zdjRWVcPKPQ0zVCygjimfM0sfwYCzXXAww3yO
0mYEtsIM9j4P0iO6Tr0ltkOLPhPi01TE/GwaKgSBLmAAEJLtVkYVxIdKD3WY0GFm3PAz8pXQRItb
FMOAwlqByoYfaPgeZunVABYDNxqBCqb2Gzo7wLBVV19DDzl1nTFPzVYCadUHlzEsqxM64rzVewRK
EmgBSKVcejoi6kApTxHQJKq+xs3bGhRhQHEOXETgSMYXkvnYoZi2nhr0gIxVYz2ild56zEW4aZGl
vKOIIkltIA7CcYHsFHh2/dSbFvi2UXsKdmw0ZgvVAnOFqTSj1WsiHdmunUpOxbL2jM04uF8YNLX2
GeiYFp1mhnGnqD7SECI19rPbi7dhPKpkk6BVeTU2wtvVJQTD6Kzu4bfeiUomKzrIk5eGdFq/BTud
jI5I6qQLqmp1Tgeq4LQcNkkbGAApF/1BOHZwNIHamqtjWQRKrhEVVppAdiqdtWpMtgoYoHml24Q/
10SmCKqEq4xj28NyAN14MWT3YYYn2jj5D01UwgQMwXFkwevNNKQeJBGcQi7jLu/Tpc8LsUqNLtvM
4zqeNGd5Yu/nsRXh4dtU5YWWqAovu1djj/Ohngy83bx+jhZbkNSNhzw5FrHMTtjtvF2mIAXY588x
r2owr7dHstOMLgpt0KiaRDVjX3wNNp+GCILBPnop7chgC7K52oF/f7UsAYpa32hA6A5pdJRRgbTj
SXGdXOU+jQIwGZXc9aCceyKLbUx70Ef090KbBttsFmnd+0eKKFGRWLUCSmit0XrYUaFVUjTgkKKp
HFKyBzRjhQsaoiXWuvyPV/Ltpr9PAHFpUYUP+9xFp/TUFMdOX5LRxrhXvABmaCqOdEfuyulHkBPb
I3gb3+fEFE5+iqynGnw+f96S32iHZg0prWTr5HG2It3wfaG7w2q8T1asNeW5BwD/7OZ5tspNZh9H
r/ohoqw/WbJ/u8Sp05/I5gXg13Od/EjOSUf0YGtAHu09hDwjOuhA6QxetcJ4uJWppsHnR1M1X8R7
Z7mDMgOZqExFF6MDRaWOohGF0sSJd/PEuaL1a63b8r+vRfb3V7ytxX69Iq3MytI+ohcbX5/4Mmoy
dN4Sgjd4H+K4w57TDl8rNy+2Ex+H5EVBnOesPTuuIc8jE9Eej7ZDx1Igdsg23wYAqOxTyzqQjS6l
V6OfWV/QZgCS0hfe4QQB3i7hq2cD8PsgNV7qrqm+lXbwEuCN8A1U0PMN8KTzzW8uMxr9T5DKOGh3
qWf+jyX+z2MgAYYuL/B3r93edU/N6DkLInooeM43LXRqZ3YI24eyS12b7qXDr/yJBU/JxOyXv02K
AtbO7BD/njSmtf0S205ykiWaL/vCGO/p0iV+Dq3M5c0yIRF37yV6Q55xLfpqajbLsra2VoIzqict
9WFq3i+NqKmiecnBAleHOeqkhH4FndO7byJubbMIRLBkc1ChXLSdX4IatKzXA5hI95Ev8k/KmLZl
wwBq1XbTzsKbXcbVm90HY9u+Ab7uk1vhDPluv8X/bq8a9K9R9WoufOnqFSgvocms5mJZA9raUx+2
T7f6WT6wZju4wbi81c8kSpjIwibB5lYU6534Sx4745FMs50vqwgdZVRzm4woO3G7frq9dI8vnG3T
cLW8LdNGw8elyaGsfF6aFjJB5Xzfe2w5WegQFN6ExGAOSMolrz1vabSiQB/AGF1mD76h1B59Lc+F
tlFcyyIoKAJBsqUV5rm0wPsqEuw+aGjSi75fsD2dV7qZbms2SbbF88Y/khM4sMfUzfvTgDb+1Vj4
2HHrjcy888CDr1YOSrPaFIBnelflClRdekjbFbeMUWuTUXYkmxeA4ACg8DtyzmF6XQ+l8M3NVrKf
t2UNFXxcliaFBpJZqRQZzlHYBtGyAxityUmX7n3ZSOCooGrsqsbOcPd1h50d7WeCGDgIGtJ+hoZe
MEg0IqE0cRuSF71s+LxkpyDGqWdAB/E2GqevYYcjUeybwwmE4tjj0djXRrqjSxKVkIjN2i1NjcCy
jseGnkLj2wpRBYJ/e2gf/7DPK394EZWHycIPSrlBimPYj358Zc5gvvoQYg0jN/le9OmwbMc0uEAC
uDuBxgPthKoKv1rNmQJcqBIvKx+c8s1Y1+cSOiIrcnhbGxpT36Ds3Ky8RibnkMfFhU/AHqC0lXz3
2NNQW9NXG03pK+jYlnrbHG1RIkbuQUC4E89c9VqYjlgkmR3fl6XnXMiBIwB6K7TDQIvd7KgN8C9H
DH0UY3PwLa5AW6QhUKOQj2STnQuUnRrUY4PM4MaODXkX5ZzdWa35IPSmNkUpiUayM/jGAGM+FIHR
0BL7Pjsgq7KnppZbowsNoe7sHkB+Pjspnux0USgtHdzE2/1p18uCHdo4VFa3+xD/3j+TTQY/oiFn
dv4xHd27qB+bcv7xbv02FAZIZHmc6nx7W5YBU39OA7lsDDGePQ8FnRGY/LshwuMajWbJo8hCwH4r
KDaMbVguLceqX3zRoo1PtvlrEAAFIGX5PcxAnlR6/c/eKVdZVvjQD31EMSjFKSUXyzq0o58onQHG
nWffxuQf9Og1z07fqzXHV+OpMcvqaKG6upkCB5tKkA8s4iLovtssXhpTXvwEB/en3lXOS2iMSO4j
837xDNPcQxXV2Po4kz2kZTAsZWdar8oZ9tKz8p+mPx16FTavAG1CoAvsh34vFlwO09VkZbqNnCY7
NL7I7pyAxysrHOQrkPRbVWf5D1Pxz32eqk+DHBVOn1Z5Cq3eOeGTXa39wa9e/B7pQB1qd9M+8QN+
bNrEXdZx2oMC2xXHJLCmayesK3g63FdoNEPNKXK6E/TD6kfQtH0jO34ZZGWGRp5L0NY9tIIDSJ0E
KyNEcx0IMP8fZV+2HDeuZfsrJ+r58jRIEADZ0XUecp6VqcG2/MKQLRfnmeD09XcBVDklWe261+Fg
EMAGmGImQWDvvdbyT0aahcfSDLDZp7T9VrElj8LsO5JrIJOlDKyaD2tgKINlZMXZGeCX7Jx7AHjB
4VDAX8/SswntNWdWpPjEY3Kjq4DhMhCZ7lwazHoj3/hGE606lfSBr9q4WE4SzuA27nZUvfemBg9o
gdHLz7oUcC8/plZwvHZKcrz1hyAEiefPgTIEjBd4mKKVoVNEsKB+GVjbiMCsZ6lTfddkb6Pi4yxi
OeybdJYxRfk2Eb9NR22jD6/KRe+P+xq5rtJ0dpCwmTEOFo88oacpZ2GENAacA9FK5zj4mVUfAdD4
pBt1FQ/Mo0XbF/saGe4Ik/lsb1QOm2s6CjuvvuShbd5acJodPqhvy+x1fWQ1X1hSv9iXSACaa/YK
/G6+uF5k3fY+0FSTJyvz2vqF3xVBkIPg4AbVOQkaqpaCf6GpGnBPePYZNyZ/aCHJtGkA4V41AzW/
jJh4fSmCb3iFgT6ljo3DINl4A5VqB0QZACSrnojp5g+96lnncAz5vJh6agPmAQSme1JkVNzICKLj
4u+e+ppEIEVR92SBQ77USD7SBljpAXvhL1O/sm+RIR6t8GW4hy4OwTcM8eoNrWmBuEBAoRYuCfSo
KehVqRV/h3TRaijE6AOTGCzB0WV+j2wgC5ExG31iI+kWrtVZN3nnG+t2bJsdL5vhgDg7xMdFXt6W
mOYBz2uzRywj7r0Yyb2z4HaUFRjDClEoVRH7sTZINv/os42S/vLZ/IK8+myhYUBkV2G/NHQr6Ot0
XtOg2U3gLFVEQn+z07Cv2jJugSOpt0UXx90MnlVQyGl3nVOJcklDMAZMlRxh26XTB8YMYewMu9ZG
rHqImc2D3sNd15V1HuId7bPDqFS8enXIJBGr2ofYuSj6Ne1FtjOQEnLsuOyP+kwfZJSDoczjfHFt
KEvvW1gTb5ZWol/RyKdbRxTBrTMoSNsAql9knhwA8Sw+a4vBphbim/QB6J9uDj12f9djKqHXsP4r
H/90qo1GGOkQgIhCtur6ANt+sNENcO4y4QCD4iXLUqUV17RuZmaDzMAWaUH3nCFF2o7HL9rMI6A5
ZUUBD1yLvUYYNs2pUWatDyyf6v6RWY8nf50hFREyVkI+VGm6BpQbcT08eSuLBeM6VcUuKeYRdEM+
x1lJdrHFITtujOSRsP7HELnOGYHm/gZs2kCsK3tqunxeS4HIlRo2ldla2w+ReBk2h994M6ZAtoNa
Gwy7Kwc5Y3NEF8Ot3trqYkGiaDttfFUrEBvhqyJ8meE2Kgki0SXQpY5OXPVD1s5Ms2VLN3PJgels
V7wkWr4CPOP8ckWo0+z9Bn6aZLSaA0AmoJdIQVR9gECnZ638AqDyXPTdSrfrgyHCp4gX1rrPLAkM
Cw5h5rfHvC5zQPkTBgYZh/czXRnm9YsN5VLOi7pG9FdZ6wYp/B78l1BaiAsEb6G1Lo+y85BMCH0p
kMpBorGLkc2P0D1OsfJqVmB8a2YOXJP9TFdWqkWfOciU2ealuLnWF6YF6o+pVdKFWSDRsMfKgOE1
vq/1g4ZHKDg2sY1nTp8Gzl1BkwgKZ/Cb6wNiVEkHl+7f5Qb8Qhl4/XXNq566PMahCc3yuR7r2gdC
QnDFq4OVCrq0+4QnJ9CDNSsCLvBTYXr0SOSDqdK99EFX67Mx6OicR0O2DLFSEdiDeM5h9NO5Nol1
3eBmFfR7Ant5HaEKyQN2JwFo+hyZzQyoku1cddBnfsyaDEwKHJXYz7lLXduMlY30XWXFhA2l83rY
aBtdZbP87956yGtZ2+hinqfMnl9buCnyhckhKFl1CBh1WfhyiOCNrICXRznpnRKEQ/6PqS7RLdqc
VSJftanxl/ZAvnJSxmEIlZ8A5OkNstkP2Du+9ma+c27qzg7zH4zQ+IQsaHq0DPADdjQYoBQ/RMdy
SDJwL0njAhCaNS+bwIKPJ/FnYIzMnns/XiJJMUPuRwjhGuYFP2RUfst93nypBsTtDR6QWyx4HHBP
1gTfYx5v8dJqwYJTAc0v4iXHyxXPA8twL6JuOEynBpXGzqywpsriEkgi1aIPvENm1gBavB67wSa0
ANoDHcYjEi8vEOus7pyxcA8AC1ZzXW9IkC/mVVDexB4dzy7rsX5RHQJwBSBilLO9DXzxvZNDTrcj
2YOfj9WsByPfQR+GzkgPRB2udbooO1nPWWKt8hEJ4V1WH2vu5w8usmBva8ebE6sKkNeyqHiWPLC+
yR/geUV6YyFvtaGfJydkSTk3ulRF1XOflcM0CPTqQKuaBHgO1Zi52tBiIuq2upiMbFwgF8he62Lj
FAgPwsG90sUh9GrsxipnQdVFwRUabhHdoHPdiki8sStz0FvoVoe34bFpsELVraS3qhu4DC66EUvX
cFawgWxSw6Aj2JbjCoCMatdgcQBXUhp7R/y2vKM+M7riC/iyu41l5mycWaXXwgE/gAneTLExTKHM
rM70wYcqwM4LcbgWP7K7dtM9tInudi3+/w91veS7od59gus13tnpBlF3ctuad14AkWUDKiH5TJ9e
DyD+YIucFv0MQgnJ/togQlDSl3n6dxddvjY7asRrUZ+9v0DSICJpCrAc/n6YoPz5wfRV9CeZKq9X
1ZW8Ku18xm3zMsoQezf1Ia5ddHEy0ae6S1FEn6G8WW4NGubnBtKQDKGgQ6YYO/WhGBiyQAyvmA8W
fanr9FkUrwyIGh0H9QQgN1rWq0rGwEr87Kt75BGy5XphHa/1IwF2e0wwE+mrXhsG0Ot0vItPmRNg
ZS6Dli/jInTn0xV/DgwvFYDb4PDu9LUTmWGXXJrRYhpKdw7kYyK64GYaKpFmsQxCo5xMXMM9UZAQ
rcEwIXdcErmbzkTSvpx9UKdNescWCR5s9NOH7OfZtY6rYa6j6oZrXQmW0Hlk44kHvZt7W7QC3FQB
mNR10WOxeystSGh3sXUTKIsS8mqboGHtXDeWtuPe5vC3pGVHjlOnTkIpECAeeL6QIprJOrtxKD2B
JqV8LkZ2Mjgpnm0pToHASYYax4vqgwgTcDO5xNuKqn/QCek6Dd1XuejwBEz11yptoevTcrwBynxG
BmwIEhadQaBnX6IwEidMSEtd0gdjBJtzQpvndvBjRPoaZOQVblnPHe6BxUCk/r5KbLWfL/lj8/Ms
jsyXOn3WJjZ/DIIhmZE8FY9Tq78mpnsXSxlfGGPxBbzX/FA3415XQRwivjRIxL/xMJdBNa/359qs
bS8ByJjO2kofmqrexDTvjrrUh1F8qbL8cy4yMGmokXVVX4OzghuWv73WtTmt5k5E4rU20Q2JTAG6
yAHi0XV6zKCEnKjf2PHielVfSLqOezBQX8fzaWJthdkjX8t08IGjfHT2Nm8uupv+k5AXUULmtHg1
ulmChjeaPsL1T4ixo+zA/nW6VmVede5dERyun0wKL5yZoEkEJhU3TNvWvPJmhsHFq7+qtDykkVqg
q9Im+uCO4ACpzdqc/io9qGhdiO6lqZxfL0uazNkYJfLWr39pW7XGjjjdl+uNg4MUvP8y2V4/XZ8x
9yb3H/VY03fo9oXyug43U3Es7B0YNjoFpum2woJIgpGn/VNUN/dWksb3ESQbd4IQZOiqeujZUSNv
TiPW4Uj+dOpVAyqjrZMW9oME0Z02Itwy5w0n1TGkzFgYLE9nEgJ8d21vfuqaITt2qsQLd1whVwTM
yaVr3lW8r84OSK8aJzbvdFVrgtrLT/1wr+v61i82aZiT+dSBWf5db648KU0wcSJFD+vqNtrqwcGJ
G+/gFTFnuqg7uPixGNzsL7qqHeFKTPq2WuvBgTZJDxHNfuhG/XGN0NwjhOvfTFdvaIdss5Av9WCO
iLsTsYuTttcHN4qe8liYB13qsTxce8JqQSeCP2g0ev+CTJWFbtRVOSQyZ3bl9TtdjMeCbkQIZ502
0R+hAzKOjHe6whDQeHHLkWz0BwCtB9n5ssdWEnuqLvxMQtpeRlvIczF2z17nul8g7T4soQg4bPwe
xUAaC5BuIUczct1DUaVQ4AOC+gt4Cm1Q4qbNvmhDpK5Zl6m6hQKfLEvwhcBHM3/ZcYNCbTPl6V1z
82OEPvZtVsxeJerRqIaYuElvDXzswvc+6/i1T7Jvspb5fYEg20bWkPiBl9a9VwY6tI014De7/mrA
yfktYkiAjDv7r5gmN00yWI8yagbogVrZhdOwXTul1e+8ksfwU8QErIF2fx8PUMbNIND5XXWHRqn9
V4juIoUzGD9Rb+XRBD+NhACSoHDkoWOA2cKMAT5Lgv4TNCrA5Yz6q1mn0OeJKxBGhENtMuPA3msz
oCNeRhuU2XW0MPruaaIDSB4PoPkGvMOYpcNzKgJkl7rWZ8gOl0hKNNNN3Tfxp7K1D6Iwg2/A8yTz
AunRJykscszNAaE1OoTffvbsEohR6J4595G2TSlZGFGEAJGfJZ/0WebzeDrrPqj7yM4nJsG8WSSv
4mwGp8MezGCbV1G9KcbGhjuDjXyrw2tTq0CUbMmMEjCTnzE6baxHScp6o+v7KJllIwK7p6ItijUH
/cBnKy0mPiueOOYypk61RRYSxHmTfOKzwloa9VEDAm3LNT4pewd+MqDUkKbAtIC4VXTWUuXOzwPu
gge7DOL/pdzNIznzQunt3RiyI0iVifNTOjIEXMxuoRsQJ8xPITQE6SIa+wVyqLz91cwbWLAa/ETM
extozg6JGnuZtu190FnZEixl/WoqjiBis3mFj2SJ9l525ggC1+SgG/WhEyAMA6jrokt6tD42X0az
ze5lNJ8a/qqVWQOPl2PFM82ZBfmhQ+eY1UmXapLUm8hNq7ku6gOcvCDm9OuTXbpI2FQWNQjE5raS
EtF1H4wxWagOb8f46Cq0hPZr0YJ7Mhjs4s6Izb3mZvCgTrqJgbVa9uqhgEZfqHzR3U0J0e47uxv3
BOKvS0yOYh/UfjBvnNE+1HFOPxHQpU+0dTLLd2ChLBY+sua+aDMvKe2DSfy1Y+UtQPX8m35i6hrC
FSV8FpeGkGbf+K2zIH4cfpPpMS+p+7WNQbs6NmO4I2mS3amOur2Kc2joWEgXomHMt3GCcXht8Wcf
Dp8gaLpviJZ289Z2g3PsmCbEXEewjNJ8hIhy/GLLoMgiIceYLUwET1sw9IL7wyaLXp9RbFW7TDpw
F+BsalVnNHhiTQ8VdwcwIXUAKab01zUSetessRGUlZiJGiwjwO8vxrWLeeZSCoTWFV/a9GUEzbCo
OZyu+rtMgja6QFlOaXCdmUvY1wRcuxBT7L5aY0/mMo46aOn53abhrbEhiHTedICEzxGXGx/Lvj9o
Dm03A3tnmHdfSZlADhL4C6OL0vsM0HtAt3HmVwVkQzEl3xuRfKm7tuqzjJB62WUVmIFsTJSAaKQ7
/ZE9niQHXlZP0ydWfwovQPalLdJAbqBYED24aXHIc8O9j0D4tMOMop7Cbviq6hOCt4UVBPaOC1Cl
vK0fEciY5WZdbjD99Ucs+PvjyHgHfWg7X8dWEc5K0kOEQLeIIBxnTcmCdd4N0DUzoIPguMqppYrX
OhEnwwa5bdWlVYcaxPqIXqBOF3XDtS6vRb0qPaud6yw3ne+GPfBF2Nzb6vy2a70honFNkDs8SzRN
61XZyqXVBbG1eplJzB6+YVo3WcyMZajOfD68nOm6j1qRWAr6HORKriP8enYOQgerehTFQ1VlzxRe
xuewrFdwxHVfzdSLF8ifGk7SceDZM/N6lSWCz61sNGaek5oHRzMiaEexLjN45LDO8Xe6Sh+E8iLr
M4QpoOVajBCiRfLqKhISaGUFuNNJXLoOBADQv6H8CEdOfnLV9JtJ69GCstwmshmm5MLo461NDLwl
yhga6G3t2xDTMaNnD0+FY3H2VLhBtDAZS09uTJx9MOb1speZBNYbeHGoeT7bdfrXkLfNvROEzdrz
8nTrpwxKaWowbTFSKK6HNXuCaz9aeGLMFoI4wwYUgjpHXR/cLCuXnmDWUhc7gPdu+YuBTdmapynS
xYfmbsw8QPvjMN0ipgGAIRQeLlAGeakrxdHwom0W8OVHmhUexatWNY4qFC+ygCyQstgZd/Cu4S50
oV8sNPY/Ruhqg1ivhVeYqC4gUqwuAZwxU50u6gZktzcbOjcECBBau7UeAANvd7ZVKG5qB+7DCtIQ
1yIHgSLuKz1G1EeGtMPdeawYxiHV+onXlX8nWJMc2iH25prRm/9dL3OaHHKq5JnggV+CyzeBKGEx
w2NrfgPfhkTOv5WcheQDuF7wRSQsbO+IU4FwSE21Q/Bi2wZgNKaWDG4DE+TV0kMgC3vD8atNoMzT
y+Ez5GJe6nUiBjgyp3ptP2aRt/SNERiDpok3dhcGKwQ5ENdzRsyLiJWD3QagkDhJNmacNl+0RdCE
9jqCON8Mi610PlHPNwbp1x+WNfE84mVAyTDH3Vgc1HABr6F+pm+prF4XdSs8/t1W3/8y7H5pfdf3
atyqoUrHkOvRH3fdgKArpNDLfQ8PwCqrTHqXISUMMsfZ+Jx7N0XfeT/oWP5FmeM8yMTEztLvvQOy
wKupj0wLY5kNQCrp540MdrWOjCCH70mtgaRa8HTqkLgjnRPydMVMX3HVBcgktmkJcR8byOuOpzUE
igf5gsS+2kGTAWvzNn2wSU3wO+0qcNOkdJUwJBeHcVkcAYLPlkh7Kj9VwvyuoY0G/45pK36+9iHh
GCwMjz1Kji9To9aQYVyurkW37ssV5JGDVSJ8/8AGQK9Y/1lnv+d5C2m6wBtOju10B0tiIxOWnvlU
x5MB7e9Ib84QLSiRIYJHIscKE25huzhoGZpUFZkq6lbaAtupW7FXtB5060d9Yx4gcpFmIFA1shOW
CVhXQoDWKntnX0qCpaaq7yoOwoCheSylk9O/ZCycW+jRLsBw66eXwFcABhkewNTN7O8ZMMQL0GrY
N0YB1b/BEPGDn+TVEkpS4xGQr2THi5ivxyKnZxoVbN4yHjy2VnabJrn9F4D9yG905XNQ/t1dBBLp
G21sgcgf7wrwI7hwxbjpgTWth+yB/pN+/HW9ZWd8LYpqUh9yBys9A9u9zzIII10FidIiaNZMBiDD
HSFIdG0wCxuCH8YZDDZgoiqQtQ/nyqxkYbfXxWbIX4oaeoi3w+vW4W1Rt0YE8LD/tW8+IkenzNIF
qG0PrBbZ1lULLGQjQpHNKdPgqMv6oEy8fMy2USzCg4nFp+YziGT3w2N5cOZdb9+SMT5pMgSadXSN
tNFopa2GdPwBlJ5/xtp2stLV1kBh1SewUivXn2OBv2KyyuqCr6RT0yU8lEgQ7ivyOaTghsNz7V2y
oAYfNyb/IzAyiEF5bQCnS0ePI1LFIY5Y09smr5t5bmb9l8ilT60r4h9W2aC7ikOxpMRWicTP3IXQ
au8zAkE2H8+0X4MbpRsQJmnN8OiZxlNiePa0oGxjMz3kUfCkl2l6g+AA5TpzaBvv9GLNtfEbBBi+
WGo2L83rJXsvORoVXhWK+UvXN70EtEPV250zv5rqesh0JngxuOUMhL3jGqCZ9LOAvHhmOsG31AMM
WoCL7RQlQXdyAKBGqkETfIsgDcAIuDcsEXrrtz1jMxzPWUo/Z1jZHEHBlB2x6s2O2IFEG9Ybnxwa
hnsahSvfSsu7JInaM48FElo6KIP28LnMK4+QjW41WtYcfN/5OrWSgT/XAH/ssTjCroXbBiQv4SHT
tvoA4roV6zLjRpfC0uWLP/71X//5n+/9f/s/8jPSSP08+1cm03MeZk395x+c/PGvYqrePv/5h+06
1GHMBocFc8E+wrmD9u9PtwiCw9r8P0EDvjGoEVl3dp3Xd421gABB+hxlng9sml/CdevaG+oqVgUg
6W+beAAMV0rxjNA5wufZ99ZYTPtYvwviPRAr61ivsDrG2g1SzVhy4mOQrh3NKwe5VHsWDGW4nlQG
47B5UwaO+BQgEea6zIhiFi0QjUkhEAJmIn3wY+91nTYu02RB8BvfQZ4Y2bPqwLK0P1J16KOmWuWY
9MDI9HdrUskvINNPN6wlWLGzlFfIR3LayUT31cZ6AKgpkNnvb71t/XrrObc5flmMIQbN7be3HvR4
udHVgt81XThsEAT2kTVljsvUNsrHKkbQRC0nuhE46NKxq7O24MA8AapNkCb2sVWVecYuDZxX43RE
0WzQXkKs2NgxVgePSVhZi4jG3VFAEnNfFuDJGBCb+jSC9Bm3lz8rU/BPI8dbmRIPSiN+Mhz0Y2ZW
w40MIrqzbQtzLiAN4h9+ly59f3NsAq8v7o6N1BDOOHt7czonLh2kzmd30yKdFwy4/Nz+hAhFfoGi
bHsBVP9BT4dhnRkrPeXporJCulZ2GQpoFVuB+wQfsFxylmZgTcPEFGQ1xBoYa75YsjoKtUbES/E2
i0j+mRkFJIOKDqZDbu9rcQ6MvDoj0X6FgD27yxWbfgluW9AdxN5e14EyLF43BfgfdavuUIX9iile
fnjNoFpbhTZwezSdwzkVbUeRgbXfywB57D1wZtAurua1BxRh0NxBu57dvbO1zXPNra0D5Y53S3ut
MGdJ5u5Uo5afG1sf6KQOTg8sf8nBtMMfVeem9406wFNYVCwCARgKacjbWQvo4S51i+zekma1Mswx
X+pW3bvrkql3DvLem8nfaBcWWVp2E78il28boWZls1nphtIiwT/8Imz3zS+CEeKY+M+gmC0AQxZU
PU6vZirMLNYAKhn/juEVBfk40p86E/TKGmcYlp9Mt7ae9CLMNtr+4DOvPxmBiyWaUUEKMoqPWgJ2
UonV4rGTPKw+rdyiKGaNUnsLkQQI7Z0ygrhMXO51J92gi/9r3TSYT2JvXdcOsmwG6iQb0Y3mntiO
uddndh/TcpaFA7KtECgiG9uJttfmX2ymCruS63+Ye95O++pmggCK24Q7rgUiOpe/vZlxUBEzSYl3
K/p6QCg2dWcm8AtnKzRcJH2n5rJN3OwxJ2yp17raoqoCoPQ6uwPDLYhnEUYsHGCP22JTI86g5tlK
za6vDgAZHVsJ8TYY6GpofMDpZAZwp/ljNq9iE/SuFkkvphuHM+1s0Q0kNV4aEJ0J4SUArbthy2we
FQW4bDw3uXDkufz+rrjil58YtQVhwrRAuUts+u6uYEVl+1mT8FsCudwjVYIZoDaJkcImwFulOVF9
HkWLvriEfEwWr6iXcwgaaLpkXQf+PABjHVDJa2plTwzIg+t5s6iryAAXd1rPdSpgzkDPASlkf89U
xmDkr4UsxOerVc2RnSYIpBs75RoqvAikGKHhb3RRqrrOAUIpGOgvddquUK6myVjZ6bqhdrDUto3H
StF7z4Q/2neYhqErYvkRmLp4udUtYQmNLa+CDJdufWXt2nUNgVzbPQTSUj+B4St+TsUqsupxkzEk
qqh6kvcccwScimBNwY4fhP0OkvGZM2trt7+zFICkABAZoVvslFRJtXUDFJSSBm45SIQFfgbS+c70
thD3Lk6yCUEzPzbe3knFlySTza2uyvHqWiSIYax0UTeYCSBUxHz6/W/EYr88Oi70NlwT4gIus7EL
V+2v5qHBJXjdDbS8DQJTeZ2zz1Fdhd+yDkmHXs/JGZGfEOl5SAAGv17wrQAjBuL73mOBsNIKuqlg
yRA8vH/b061agg3McHBTIwTGFVwsvIsq+KRAV6uLTjgug0KOd20gwCriZ6tQCesVuZEfQROLVFNV
xA6j2ThCsdyoYlqBfLR0WL/RRQCNXobURUghL0Okmi0dil+5RgSFnlUvw5E3r6DXQItjZVRVE3AI
jqpxm9iAuk3Qa5aCSAJKYOYEvYbaXH7jUfYKel34fb2UXSqnS+jrDADmIO/bisWjZQl54Zbr38Qt
8K89QDyPVFpQCickPSBDQdybfrn1gsJ8BKtIs8Kc6q21WRSB/7xArKtrHOQ7tdhB6HpuN0/XYak/
wgOsuuthC5n7cMUXh1raI/JGId04lG1wD851G/k58NZVot4ONSICgBWIOdgvwmcsn7JZOpbeQ9yO
1sIz+uQmQ27oRuattdUjsQYRwOtIHUn9W7foAU6GTlbr9XMLonFwTgOb7KiDrmdVMyxrRuXc5ONL
nW7Qdj16UULoNIYTriFiVd84PjwomS3TryCA32llyCZq9qwf3UckMfJ5JIYA+AnIp4qmMjd9CIe9
aVGKT+CkX52w3tVe9gAwQ3xDMB1eBmyMoHkBgWuWt/eIc/mQs/Pz+zwda8gEFO1aF3mZyG3dInFc
FyHCTM91TVaRpPkFHnZzkZNE3FplntyQUqzNoRe3uqoPvWbhWd64oqrOsssayh2Tudcl2ckqsq12
1kI0COyGCd9qh1GgI2SqrukFcqNbAkA4FksOqNsejcy8hBWDUy+vt9Sryr9aK36i0egA81p7c2zT
7XNp0nptJ7WBfKARdA1Aca6KUOa3H42TxNs+Lco1HBbtsmwhiZeFxW2h0ChIg4RKsgKiZEYO0cY6
yfBIoU4fGIQDtC0fMUs5YYmYfD98cfJ8MQ758BDFAGg4JTcRa8GOHatbGwCNHC9SRW7IkmIBYFG/
66qmQgSua7v4WEd5Oa9N4l7ATxqsqVOEUJzJh0NswTuPlERxxy0ECngeON+AqVomqW//5Ut33zaI
yOjuSAdwL7YfhGskNI2r38+E9P3bEqsGm1CCFwM3TRNzytuJEG6osrF6o4VgvAkXa+chvKQhA6Cb
OruBNDegCoNHRNe10I4KmvZ+bHgJwRuw5HNRmJeozbAe6Mr0e45fJZLL7M9XC+Tw+whUe+FGKIoV
zbMiQbKK/U/rLjWpivRBfqTPIOEIYdy5X9fptI6gyD6eS3uITzJorLNuIIiAnH9/G8z361J1GxjB
ukH941zvsF+9D0TfI8/bIfL0ktMuXIUkxSNPoHwMEi+4Aag1gi/z+tAnPl3YPS3fTwa6R5EgyV8/
/UEBPjtEyqL57z+ybb5b5wjTMR0H35yDycP+ZecJpKkJocEwOk0L+tETFZjQ/fArfMKJcsqDbSde
l65H1n9X63d8ZSKV6tdqH7yNUzWhMvwKqY2rdR01YsHCMgNH01K7OVPhhg8WA5dLniyHoAZxMEIe
iyw2g1vDL1/OIIRgLzoJmEfmm/ZiUGdXuwwSef+wHdf7h6snhOGdjm2wjY0F5a5NUH77c+6GsQ+r
kcWbwQPUi80pRFnaEVLbAgtNOJDEbTd2ENRVgJNOxmckvVWfrhaeYY+ID1n9rPM9qDZagDKEfQ8p
pwAE0wneOUCB5sEdI2m561SrLuqDj0DwwHv/ENgEWlU/+2cdi4ETNs1vpNv//jdgKe/C2z8XD68j
wBJiW0IAk/X2zwXUIh0QyfI3E4aLFvPJIwPfvnu0/AyBS3CoVOoQj34NHnDUt0MGTBsIqmcxB4uj
L1sQ8xEBt7Vv0fUALucA+wVAd1+Vr+0aE+ZU06/5v974sGrt0/qeF0MV+kHzrvif9Y/89JT+qP9H
9fpp9bbPf/C6wv/fmhzD7xVe+H81763ejIurv3y6xVPz9KawzLACHS7yRzXc/qhl0vzti1OW/6+N
//qhRwGS8ceffzw9p2GGrHX4CL43f7w0Kd+daQJm9upLV1d4aVb34s8/VnDQh89Y307Dverz46lu
/vzDcMi/CTUdrtLUgCiEi6X7MTWIf3OKGKfrmtgHuVSgCSyWTfDnH9T8N9Ybjutwi3A8JRzTIWBz
qsmy/80sPDyYWbjgFnfZH3//9S+eyOlr+9gz+csP1OWU2dRGhJXiFB7Ktz9Qv+vJ6BS53LAYxI1l
WoU3RpRHexBJYjXQmgueBOAaTY34EGKdP5dYd8yxb1tExRlvu2BvSXkCaQ346AqA2cFQlSH2AHxF
ArC9KzOwZpvtsWals6mgJrp2A2R1vLrfH3hX370aGLFsx3JMahFH4AZb76aUEltZtx37Zk3wVQGH
FWL5n1pgxZVIUbIQwh9LayZdATixkfzDtc13+5Tp4q6Dvb6wbXwl7y5e0ag1zZQ1iCcA1dXm6xIa
yLNqwErBgq65hExFwcFGEZfZ3APA7x9eMh9eH1+bSzleN/yXzfSINFkAgOxmnTr1mdpdvDA7E68G
8HGC6cnA3n+LiOWChGm9dFgW/sN8bqoJ7NUEp/9+ir8e0xx+lghLvv399G0j4wSwkDU8fcE8qtpb
X0UvKFLmZ8RGFInSxl8IB1NC62CPOQw2YFZrhyzh7oeDqaiMf7glH38ivGPUw2W67N2CqekDz8P+
pVkbuc0BuOmDZWba5eH3PzpTuUbf/uHMwuMiHMfmFqb4d5epfYfWbenJdT+a0DpzwPRe9Tz6VHgd
4iiNvyN+5p3GGiKJVmuC7dXozqKq4FYWpXUoKEBbSc/5PoLq6T/4ndQ9f//R1MoDNLlYEnFb3aFX
ayUG5nwamI1c1+UzNEZAymEE323qzobBuw9tQubcw5bu9zfk19vOLMtyLbzSAe/HrPX2ol6AvCSH
5hBcJYyBptxV2Y9uvvz9VT666xZYP11HQI8Yi+K3VyEOCBHNOMaf5vfOAmCxYlblyM1IKJKHf3+p
j+7i60u9+4KxKvdLH966tTOAhlkmLaJN0XMRxcWMCrvGwiJYhMFw/P1V36/38UAxC9SdXLlg4TV8
PyEPAdTSug4PtCXA9hgYTbZxU7IHh066GsGkPmvdmyAa5LEouvtG2JHaDG8wNUAqCAHlRft/KTuv
HbeRrl1fEQGGYjplUuzkTrZPiHZosphzuvr9SMbGfNM2xvgPRpDkHiWSVWu96w0F6aFzRvTuTEZE
To3M59ajyWLddUYyv3HMO6OsJK1jdKcQg7H3LjE2knr1m3hdJr/qkveeNnm/5vedU68+MkLc1FZd
nh2vSIYHbVS+Cua++79888sP+uG0NS4VvmaZl4rp42nr9Iml1wMXbqFjgqYtkoTf6uLJx7dS0glW
YMfgeVKYd7tPeCsWXiZWFGuTHSyLOYVWhaXg0Hqq4sKEIIu5ceoZv62sDxJpeNXEyaJPhET0HTNJ
HJxuHXvbNwQwtK0aaFgenU1dZDdL/12WleInF7A/JqoLzwA9Qy2rZ6///ZW1j23N5Wgb4O1AUYZu
8t+HSzXDVjXfzGLYoWktQ0KuT3Ob/VxqrNz7+XnL6tzfRkfxmfMtewSm5AGY76vb36qDjJotU85J
/YNwKOWsql/IYMIHHACGiEgtlEYtfRflkjWatW8MFgzjwn5yx3jvqt8yxUmfy2WYvNlmn1TaUQe3
GHfDVOIbxCzVU4fyVLposEeFfxNZ+UAyzANGmM8DnmR5Bha9tkyW7Rt9ULVDZfq4FGUbakQjtXVP
zhTg4/SQNPOzM53yBRtcqPIyqMUjcMizYxaPXWaae9dS6MSqMRwm5IZ1dSzyKvU7odgRVDcjqPWZ
fVTIF+l3Di2wMyz4fyTPTIPvR3u66yyId3LKPGedv6+N3vhKgxYKMKvkt8PDKD/qzr0drFap7Kdm
xLLdHHxoVXfJTLPfizJamueWDBFvFYXh1VNxFGpL1BBGqB7KLt0rJuWTVtu4NLrf0878XtvdvSme
rLrHrrs1v+qahf+SwOYxTUgfWg4lM2DynQzLGxxepJvGZytxJtRNndxdXOE91iuyE7rhrkjXv5xV
vy9cDJupWlmKhWthLvPvNXLpE3M0Z66jUQxRUy47Z8oVX5PLE14fTpCkqo/N7N86uz++q8mua6om
+UTuh3d1O84Od8vZdtUXHOQfxrp4HzvrdtmU507kr7lrff7L1fN77eWYNjuB5mqXMYv+YcvpE3fC
SHmk9hLESFTk/q4LQzdl6MPuzbSnLXTVkzooSNXM7f6/3/z3opPIA4Y6quW6Ks3shws3Gc0pm6ea
r4tVR9PpUbbqykFsZO00A3Y/w95WfgBhl3/ZZjXjt1WSNxYYquiI1wx+6n8fXaZJSjnM/M4XJZvL
FRYaZTn5RbIuh7ySbyU9gw9hbvCKdLvtWTw9oyKiaHrJzFH726f5fdfn00CZdnTmOTZb178/TY4v
t4YCqN8tsI4DoBtPTRpGOUkvMWshMayYe+22t4k7S0SNdjkOisLJwjKdn8gwqnZmoQb/fWT0Px0a
6mHNvMwxMen/cFq0iEY2Odk9DG/d8YtCCRsGF9Ekp5cmWd+nfraYMmEnp1k6/rdx8YqE9dNKWt25
L7Qv+aIl3r4XwzF1lNXLR014toWhKMc1GNTkScv0m0Gq9i2lyLQjOQxZcnnTbul7Kgj2BEyI//Iz
X8uaf2+NDswR+9IRGi692odahCmSosQpGKstNndXBUxKbzU7LsNqGtmUNfCLKZPIpwwBLlcs+X7r
RYslzuXCL+nWetV60zdKF4socDzRAngzhH65vRtupRHYc1FEqlmpQZ7ExmEUzhMomR0mVroFC+ie
17lnAmOGvVnzhRNxSBAGBQskzITfqJZp+Zfq6yN6xs7IV3Y1jSm0AfJnXNC1/yliY61zURLN/W7C
jXpIEX8iObVTZd1vrXaehha79xRPrVkp/LGqMBZO3zOJMiql4J9GWD6U5ytd4GIFNIBIsDDHII4a
Gc6c1Z/LBTV+dmlmh9SKhuKb4szPXVo4pF1plznKpf6xjIBBi4G1y5R7pk4CvAWPyklwsmnifvNS
ub5tfWl6BRYNfhH3RqCr/eNcWz/++5y+Vn2/nQD/82t8uM7moZgF9Ih+h3lR7q/F2vn6pjFlsss5
aHKnDFkXAJfi3LO0iTxEvdd92zafp2y4++/PYv5ppacAZ5NmFdJ+w7ScdRLzao79zsWBbzcLB3GR
nr8yJg2tVsP4wMRrEPQ/9hAVsiAU2h0BvPmd7eJ2LYo9OYYdbD2VnxRDEFrV9QSaa+DOr6BRvdQ4
WdWiycm/mTovItv6bdDG6eAmovGQiTkBP8YTL/uEz3wWkDiKMmcCqtScvApLR74XFfoyRHuozcw4
gnP0uWzMDlXAsHrGFi+7HPOs1VAPqc4SdZ2XYvfsRos7lp5UXw0Rv+Fp8WyNGXs7ImV7aF9HfNON
NpVnEuJ80SU/HC0rjn/5bX9f3Bm3aQK02LQASj8c5ktnAOmK5dQR+VuCURJUPTXFS4ua/r/f6Q+L
pEXxKRiz2ryqejnI/3N59UVuVR0ai12TVO9Z0/qljbd7W987cwp7soEHVILsi0o8/fcb/6HkBQvT
YUS4Qli2+rFxRgTM8D02WZ4rE0OnDE6rs4hDPvTfdcNevM2JA1uHjWxVueWZiUoaCNJGL6au9/Oi
Dhrb+SHMUcKTZfK9pl2GWCuKLS39y7L7hxPdUoV+YcJQXPyGVQ+JRPCbqdhQpIlLzO6p7rM3vNzv
F8X0S0kWiF3/Dcy6Fi0frnQQP911NGj6MLI+nALuhMeelFxd2jTeMhgKWPsD25bBZtnnBEGsr5Py
EilYdIEyfGLWeNDx9Q9mN4fkRK7aYnRkcTEFirqYQnOT65PU5tOg/K0E+r1f40CabJ02x0WoH8sv
OQ6TSbxBv5udmpy0xrZYB/FAsdRcYlqSvf/3ifPHM5YW6cIKMFWQvn+fsSS85AnO+/3OQHk86DdC
8K56Zd2yOKOn4vz13W0pAuVvJ+yHCdxlJ7I0UFJOVw6IcMS/3zhjFlZroul35Ta8zqt40Gy6wzjF
tiJd8BnJMTxM6D9z7Lp8KxliLzP7IJ0U+vAYDx+n7CFoqBPm//kRJ4DmL1vlH6AoPiBULTA4YTvm
x1Vjvvi4pdjO73RFvLGqkGEt8OjLm/6GvvFnKqmOJ+FEKNc9x14fG5EEsdiaEFXZBkJWvGO3b/zl
4vnIJLv+bFTIHCm6W0d8PJGR78V4ZKjdjgFIFqnlmh6UyjwU/Qa1Z6V47QfX9TOZqBET5ySgcDw0
OiDimDnl/VruKt2Uj8ay4MSTzo+jhvA67vvbpDq52LicWie93VhpzhCRcW2NzWonKTRvK/YFN9Nu
BkerPOmm7s3WsE1UEyWchAxMNKo7vfbtTdXQIcgFhOfQD8Mb85bPGywqbEAy+0Vvkx9bK8N80hD6
Vinm0BrbmtFtiNqaoG+pAf7P57fjMtlkMbappbUP5zdmH3I1KwtX4ISxGDEjxL1uE/o7Amnr0XyS
KfwNpXvP5r+C2B8mlZdDxVhO2C7+fKrjfASxZaYB9+NAt7OWwt5n6ij2UonjnR4bue/UlgYvqDtO
Uzkfixh80zBa8wgZ6v/eU9FLwZPGyw2y88edAUvmbWgcATOAnKpOlJCEc1UN5VzVuONrb4tTabdr
XZ0zofd/OV3/AKTzGxiguTQxNlj+h6tc3+Ikq0fefIBG5o0JHuRO/S1r0KOUSauj2cPYNNm2QzYl
UZO26V+u4j+sMq4K5CfgKGviN64glVI1YDze7orxkpvgwrXwM6fHvDYr9aBT//qNaYX+0EtSU6qu
a+PqarCO/3tlgx9Rj8mm8Z4TTruEmGXQ5AbrfgG0ieTQPRbVVATa0rpPChQtTsP4h2Gn6cle4naH
Msm9z5Q3KL04M5Zrgn+JTP18xmx3xGiu11rhJfWo+AMazaCwDeXZibF5XXEspU7OzwRS2C89EBO+
g82jnhavPQa7Ps6x2duwuNBY+uKhL8qZKQImv1zttL3VIp+roZlDCaNvf43lyYX4NlmpGc46yRGX
nugm0S4vJLT4LbeVHR7Emq6qn0BzlCcRU0bas/ki3RyfCXuMb2KJEVhdC+X+ynzfdFKyx9l4YLDR
Pg/vRu2MjJkn69UxXkZkkD8ncP1u1r1ulE82HQQ6U1O5mbHZ9puyoud20tj9lNnu6iXJekpHeb9t
q/bSE2iRUnq6n+M+q3aGXQMRkehzV7nFC5XMeOiyZLtddBWu4qgdh8H9ShOU3zTakp2d7ZK7rjvV
C5FpT2qXjEE5b27kasOKM0xJ9TwsbwI1AGuHngfDpkgvV4vZX9exfsyk/V1Pm+27mmsPlVN8GUrC
EytdyJvVHuUNkWo/mrWf/XSci81zynoMywZ1bSJgQMm6ogNDQ9oFMu9WAj1L8lbkhNqjMPrjVjdU
9WPxOqAn3mmXR9en7HRzfKJqEGertrxlZ5e3Q10PxxWY5PqU5jQm3hn6jpzh+ZxdbmpVTL/uXZ+L
8yXopy7eycWJstwwz0CP1vl675+buUymsJnB5BwTIcMqmZhPeo1GZl7lDR7qYJ3J2oZJnNcnwkOV
GhHdUJ9au/uKnzndyxYPR5TVuCFd7m1liYtCoatePiXbHQz17W7MPb2OMWG7PMPkb72T0Fn3zpbv
685Cph+b9//cYPbqE3ml39plnwZmny+7Cvgd+X6FrkNvxDNM5XSPAdBuHkZUzHMsYg+vC+foTu3L
yhGIUttOwgJHukfh1JG2Vtorej/Sp1J6GYUyWW0a5dPQaMonYlgepsIebgjvVu61DuzYvUhmF5TX
JkztpyTN22Pa97jtXB6WlPg3KwzbsV8OWNGUirfgh3JPmdDNa6F4QybH+z6HGpud9D5Fd1S4MHRh
5R2IPo19rbXqKFOt7EHUqNYBmKaQAJcNOhYkrMaaUhKR5XSKtwbGK1TPl2LNil1TN3Y4VHr8gt5I
gWM3lNRWDjZwy/ayCg0II5kIAlLi7YWssqMiNPehVLvupfyK1ml7EZgfH1AJczE09q6lfXlOcMR/
tLA7RIjYPrdr1wZ9DnuT2L8stOqRER0t8Z3VS+Pueo/SdabXwEanl5E2D9RI2Wp0iBc2O7Lb/KtR
OObRhl2MzqOwOL+FJ4a4vp2WMvEZr5GDoKWYXjf28wWj9PTcsb3UJAYqqwztUb0EzinT/Uisauhu
fG0XofnzlFZWoC6OvTNy3niSIwRnbW5ulFXfTkuDwFs/ad2cJ0zP4wfcVMevySI+T+N80raqImBb
N27rnvOk1p0lULpygPdde8Jq0h+pVa6eLhITDEJtoxplVjhduVrVcDHMHh9WZ7G+lJlThf3ULAdl
UfrP5vICQ7p8MaQIjUYBOK6yaReXrfNlTI+tvlpfmf8u0YKD+74n9fGzaTFovzxvGVS5RTNs/rSw
rBpO3T+jsFp9vdPX/ZhivNdt2Uu1yq8sJMXXyoj58/yRzPvu3tFy6yXNIiOR5csyzuOD4SAcWV8a
0WpPTufWd065PCdjFz+bEvUeGR/fr48KIeVNBTsQT6tax5lB4WiAvT6wycC0tuJHcqViQgFFDi60
YT/JCDSAGtztDejMwQa4tG90bX12Y0sEUjYG8zYohIUwc3hl6rdlXkpc6bL+cVxgFbpCfiKlGu3W
5UZbwA+W2tH9JMmR8E0XrUflzse50plRXR5m45A9Smy1rVnF8aCbdq2z2PvZcj8vRpXTr1lcizoJ
gmhD99rF5qL/yYGe95Myj2w+jriPLZt+3Ay6ojdvGcvhdL3kDpLcgTHF3JEqk0zW2VScJjQHmQak
2K13idOud9d708XEvs4LwtaVLFoXg3ne0uf3kC/TO6t4cdskicrJdIHGEh0vD0M7NTqIjd3aW2Ap
FhmVGnuv27rb3l1L+2SAr+VNemuvdn1KtLw5iaZUw77PXJRmGd4UZhUxou0fdKkSdbMI+9TqTnMq
oQrf9PaW3l03O3w18iDNZhr9WN1urzcmcwPse9Sdikz9LNw2JIJcP4g4foN2fbLSgYDP9metTN+t
WGPPAWfjC5xc7JTHIu0iOmo3wMYWC9UhOWEvkhAVpWXomcqjvm77jjbCM4UMlcndGUbzQ+b5pxw3
TWa75Epu8qeydrsOn0OUViKsesGnoO6boFXXNva9+sbwNc7OUJZfB4K1Yr37kU1nwT5OA+Mvg/gy
SVQNyloEwF8PlPNBtUBJsUm0QeNtJkFLDamU4kw+4is6m/ttvkyVG7wqk8uuy2QpFjBJbM+081dH
j/diM7/reroTvdwtOtxrl2VNeYdWeLvqzo9tWBavMmpfSUiOHW08+rsCRp06ND6jUOnpST2F9rh1
vrK2R5qh7KjV28u4WvetNW2BRgJd3m1k8xUPU+Wh/fBk0cyHJSNbDnuvyKi2XS+VcJ30XZ5YASGJ
hEysP+k4Hxrs4oLV7oSPcRgIJBHX/GyUrCZfq6molVVCMYZpPlvNc563Exa35qdMqJs/9kLF4SSm
KjDBa+NSDXrpfHc0ctykLFMPa8SHyo0/WevWBsqyars+ozJR1PICMiLnAI1ra+euyEYn3LZ58Cu3
PAw9OXYGeiuBmhNe4Bsc+4hcPTInOkh1maF9rRoVqwnqNMfZVRd/ciLYA7fffqSzVBj+6YTDcX6x
J03kHWxkLXUd+d4Kebm5ilUFy4TfNsa92ilkvZlF5k9a5hc6MjeH7GSIP8hPyzAviybUc2KO27S9
ndGKR6jUu4hRFSx5heCnpNZv8VlKGbg3EjGv7p5WiyVB2D+VYYK27RjvSmWoKEQRVuebewsn/kHt
XTpkzcQ3wrJCoSswF6sh2efxID2AfxX/BpSdk1TGkPBaNuHtxk6n8bikqcSAKtm1c33WNflMdDC6
+Mo8ggS+459fJ1Xp9WP508myd6Ovc2/eMG4bqSw8e+qivOQYi6l/sSbja6s1EAwwfzA/iTupMIxO
3Im1bl6CRXUvhjMKP3CjQmAgsLyBN+86UZ33TaDOY3ED6TvadOsNFkdy8W7Jo84yE68dJ7ZdzboY
6Dpeuw5nIxNFkKnLZyw5SXCY57uumTCJZ/Lpae18Gmv2JdwjDyUh67u4gjmaqNuhb8fvFRtg1qzy
AVHF3YQY2RtlagdV2yynfF6X0/VeL9WgS1w8UHu2nqUTu3lLmlOzGPVJ2rS54IzIsJpT4QgFKkh6
cnElw3/G7kJXuhXsejBjJ6uCCQP5kzMmHSyDPpn8mvBO//rkmBntqRmSs7HMzo7ZTXvSkFt7c6O2
v+RvqAYImCxnDLfx3LyxL2/YirU5ITFh9dQWk6vU8eqlAxivheNfP3takrtp2Bkxi7U8ZckiTxa9
O8q3fgzwFtRZrhKVSLG8P5lthkSlvNA+umULMdK4rfN8jz+zEpLX+w1Tviq0k7z1ymmsT+PlR8gz
hgtuJUymKMp4Sk374hRt7nAoIqVanw+lk4DlsGd6Ck3g0emsyjOsXgkcd9yvDbSReY5VH71wf7re
MBeMkIK6RLqZId748tANpoCihp+TX6TM/9uO+BFpKq+dEs9Rf3l0fYoWHEdlOwu3jrC2uiWjpEyr
k7NsXx1iaT1jhFgGENWEo2W1Xh1vQ+1ll1+57Xv8GJqtOvHxqsMWc80PpXHIHDb+FEfbISEOJb/c
0+Z0t5npsM8xoHGIvIt4FB+vN/VmD5GotJeqQPmpdqbtXZ/PCpel8np3NrMQmM7et9WanNY8T0/X
exjO7xVp0QXNIuqFNu8lYg+7uzjVTl37mjb9Ev16iJSyOHFKjditmBtMCro8B0qEIrPT9WZVTHla
6teiTjBjujztDMLxKivrgnlr8LgehNHTa8QQAEe8p7s2/6bRmOJPnTlHY5wK1vHpluir5YjhzA0i
cacicoRqembiyb6m2Zw+xWAoe40jThiIzPcaHVyoz8L2twIpuqM6NwWI1U2xNLmXuWoTtUqjc5Hn
EDZ6u4uS9OfmaPEJkK8Li7zr/A53BqtVIzM2aa4N57gq7ubPueN4gtkDRjMsYLkK61shT2BgYV1V
98eqD9HipEuYY9E5zwNqRlfDwL9X2urolKDe9CPc3aSo+xMXcXW0rs+65Frk3rRu1fH67Hj5KxOD
3NCIgSqUVQuJE0731+eNtEISfv071RoJhoL0wp9fb64vf72nzobwMzfHlffyr7/e59ft9X8lDJQY
iVHp/F9PXv+quX7c691fjzvbCvQZ+7x/Ptty/fDXf/71SXBAeUUAZv/6SP/8YRpjLbQs4rXWJ0nN
ffm6uWLue1RJUOKa4Vjpy3C83isu9/55eL13fe7D30HlKCISBJ+vz19v5qTTL9zZ//9SdtKbES5f
d9enNllsYVfW3/qholV24torXVsE14f/3GwZjXS9tRzt613W9PEo3MUMnMIguIhaPG17Ak/mNg4I
eSKrXRE3cCitALfePsqHrNwtpRYHzULkhXqZBWL6JXzIce9Lpg3+kmimL0vrOxtR4+H4RHIzlkNG
WW24JozG/bBqfVTEFaFFDp04mo+oLAFncEnRdqIZcNeFYKXn889CXVTCmkvGp84Gfh8oI9NeqX5z
aF3uUqAO+uxHXHep2NKgYyH32nKz/b40MniurD0WCT84QN52po7MVoP2uWBfH6fxaw1i7ynWpkTq
Zn917XtTU6N6ab/FS1Ic47UdQ1vX6P7j4bnIaOnGDvPKyZK7spaHtNusHeYGj9UAuajaENt3+v22
GpF0kQT2Cdr2GfDE0IZz0RWD75DZ67uw/QyLBN+cbARjZggsazfoJiIEJht3wbJov8nHeWofpIh1
r0G1Rvj3vVEv93oGc1+YIX5Yl0Q1+XOaEAKmA42HYwzB1ItjtrV0FRlThAWGBY0dYBEYC4hYR4VE
IG6nTKFW1865NJovy3g3qtWnOG/nXZc4TgAY6d7bU/1tqrI0zB3smZPxScG1ORzVufFltZwSTExK
ooDIGuHIXmiJI1HRXdoRpTnu7LpyT0kHN0FSG2lYL+5H/adVxdo+nZ7Rd7SfEo1yppHxWYGfciKy
dp1q2EiGenbdoQlzN5M+CjUZqG1ZIQC6RDost1nzoxbJEva0wJFmJomXm3Xhb1KzvEmd7J2bdMQQ
5SpBEknta33LZt/lwFpafqsoXbLv4+0nHMf81hZNfRSdcyqnRcIjm+YHA+KZLJtXpWj6k33JFR2z
kWpHtPVNIZu9OQn1sOaSqJDyReEjnEygD0zWJsaAsbOEmyhEVNtZvO/15o3udgqY4dS7BA/GOyLP
1JGSr0L8umvGISE72SaPmvEmhPSWiWJp0xDW9O5AYGXYgQ7wD/KJhmbdScZEXsZcFncRUgtzl8qE
2gCqwcnqrOdJxw4gXzEtKqC4qJiulsphg1DvE9YrDiUJUmdkfOxEJZanK8aLRgy/ewNJhBWVfiE6
mB1+M2RgZF13HsCHegdmliDSyW/wWAud2fm8YFx6dL7l9djdtfEui7vM30z9dkxAGPpFwY4S5yVV
g/0xmRpLf0o2QbZOZWSZvbuD++oGaS6+zoU6+b2wUtJnqfdHBri0FRjYyVcDl9ZIVqMZZDWNE/G3
+KViruoXbREpStGDfuBWadfzDIxVrbu6Ge9NvejClBdxwbkO49h72FvNnDWFE64Vwa+Fo98WOmNh
YuUo7S3L9OOahblQ3y4csEbpKEb4dejrQPSL7b1ilKzU8otSN+/jvIjjqOHTRyVv7UoLula5NVFi
InKDd1h67jLopHek31Oi55bKbENK7jpIpWvfpHOawn+WiP0r6Jxmx0wa3O8Mz8kJUO2abJ0ijkS3
rPuurrcdZtA5MtH5h5T1+sAKCBFmGkeva5fxKPOsjZCF5X63ldbhksiuXYwVSnr3xGrJX5sowAxV
fxFKGUclupZDrY0mJZDi7tcpxhwrm4PEzdLHYTF+xOZN3dz2GXMcfHmMCxKc3W81Kqe0NvyLXSte
WSWX9uUqmo0WD7ZFu7OTjibOnTCIte2dZazQMvGEuGkvNxi/pgJorhrs42C7Yqe03bl3G9Sc1xud
tXEw3Pe4TSmwGELg7j4z+sPhmxez2/RcV9BUTIkTO+NAmxEg4CDaOXPOSaqAOH+ioVwC3WF+USZx
V8Ogk4DrrFSXalLfmV1ycDuQFWKX4SMolYOpxRxWtr23VmxSOtkehngkf6N6E1qm+QiqJWPyVA9e
+qmyogISFtBW7OOzlUY4GiTQXFmtCSoBGCJ8Qqjj21rhk4dvFK9VEoDq9iH7ih7ybIhMtQmbkdg7
p3elr+IOeJJGXntVKiNLJv33uZy+6+riy5xip1JxxuuWSqNOXH/WunFYLYRk+WqBhTre0inNGZbz
bqKCvdcI0szoZbwR6qanjwbsmm77LPVEROTJvW5DdpPGDDWSucx2zHIUTjeEHuVINhyoVwTzqluf
+phVtkgHM2Tc/AWw0fQpbuHu6OTULIi7N8vtTlVOIB2pi4POGjVyZbq8psHyeNfy863pHWUqUuKR
tC7UUJlf5hoBV9kzkDfiIzcaK+PO3RwXZq1dAKnLwreb+ZbM1p6KwXXCubz0WE6xHt1C8W1lXO7T
S8Cg69f64NzlVIBJoXQPndF8l7nLSSem/GbJ+895m13yv/U0qscpMkHNQurkBK8JiHHd2jhRm2s3
qaALqZNLkN2cn2yG6WHBoh0keOtFczcdp3TB9Aek3jdhP99hwhASG/NJQ+0XLFmbssVSPUyN1ML1
C5KO8tPEACnI8kr4dlVVfg3kFdUCApszROcFjvhhSvIfaKGRvKI69bgmGPAUxreicPWdmDvWWLCu
PTm5ZMLZWJMxUDuAy6wHc+zyU9/Z/jQ08UEpNzJinOWbYrrGqR0y94y/eBIVcCphY+kM2xa39ohe
wSq+aom5KVpfG4kNaAU9bLwSfunWi+MpY53dP6hy2byc8eo+MbOJ/FtN3TzTWvQ9yq3u3og/TZ1R
PjZFEhRZot/DUage4cbnkVMNQ6CNX7oxbp7MLMOLIZVfuNzap8EZKevNtCJO9F2fsvKzHKf2pGIt
6quXhzDjymCw9PxIEMdySAswhtZOonmZtXdFFienGcLOXYKpNe3P5YrdACRAUBKbXnWtlzsHTR7y
BkzWFKAkMu6yva63+IFo83Zn8DN7ZibKQ1FRQq680I7A12ht06/mQvpP5kwPjZUmt8xMb4eF5ETi
JPZAUBp0tOJ9MIfJN8YuiUSpvufDXQaJ/9zO3wAk+ps8Q6Y1FFAr08o9ZuUofHPEIyqTy0HV+pGr
S0W+oYzTKWOYNcOA2ZWQephtUXauhIGxRs4MSWheqgQFt9FYLO2UKSYn7lHVv0tnDM11MmDhJVoo
ZEyDGw9f8T6+ta5qbw24MMbf+2D2G577VbRIxEr5ukUKQVr3U2buxGpYB4a2+2mYP+EkNdyuWaey
g2hT1NQXp7KS3TU27QPcPTT0quqei5Yadq4+d3q6UCFJZnuauy8b/Zs9qMbBzYybxQBGMBYjtOax
26nrOB0L5k2e0ac08Y44l6RFIa0DELXtGS+8zQqLat4Vam0dhlRWUVIMIxR/C8etRLDhxmsBnrDg
pFZH9hSnHnOU7G5i1dWkZj5IaZqeGpe2VzaZiEh6FIHCCAyiyRpaUuCtN/fjfuuK+ACV57ARJR4U
TgGtipVi7qzIAKoKzFptDl1urp4Vry9ErpgnA8WCV+pQmdOldKPKwe136WXziF1L2FtAyjXsll1j
laRPxqQRJfAd71zgcU9v+5V0OW/R1P7AioQTxWZNAB8T0XuCbBFo1b3p/tQEOUSTATLcG6Y3rJKi
b86aQKfL9hshqRYctlEVw7JQF+So5coalWOrepf+87TRsEJ3Jb5iMeVXHYj1gFT7azLH0w1BoVqa
pffJglikGB3qJEstKS5sEJWG7o6OtturkLWNpcWsfD1CnKbxy/ocQq7Z7fDm20HChHFuLYc471B/
kpoezZWbB3N+n2Wtfdu1lg/5ZHlWez/OOuVVW5jK2N1DtmLmrxjL95Va8VzVNJ6Aa2cni7cwh46z
48DE+068xrUZh4qMla8WuQh2Zb1q2fdmLf8fc2e2JCeypesnYhvgjJcniHnKQSllSjeYhhQzOM7M
0/cHqi5VVe9tbX13zGQYEUFkoIBw9/Wvfwh3hGFNV8vrvZMqSWyCwsyknsVYkKGAMazyY1GOzY0o
CeO5H15kZiKAgJZwi1MvuxctIwlQPoZ6Rf+EeTXwUJ44t55YK49aLvJgTXtF1LCybdqnkBXMzylX
LpGoEwi2DXnVEbBGPY37F2tj4N9QbdxiRk20bBoravfKnd0Ny0b/7utPtL2uBWlUkaqyo5rnFxw3
0ystiulZWTNBthq1RpfSfrKtt7qZvad1A2x3TDPzHXNQmndYgEBCdZOAtTtioGh6Ic5lvDEf9M8E
MJ9jM/4yABODWvd0aGJYaZiEN7e5CwvqAk1tYQPxteLgVonMwGC4G4CGO3rscy6CKof77MnBO7Fi
kKByhKaY87YjgxHu4s4qxbRzHb3cd3GRXkXc7NrMmy8lQPEuMXWxGXUwT13raefYtJsXe25jCoen
DN7IQJOyJj/winZ0PPsR5O1EDu9JPdT0jGZrV8tyPNsUrFWSNNs+rpHVFpGx7WIz2hsesKJxyfJI
fijthG8pwNN1uk45+g9REmxvy3BjJjbrd0KeglYLo2vilY/YlSbHmAYDCOiEM7R8o/nOKGKVyZ4I
4mLrIDp/ENXUBvRH0r2Zhx3O3anCFp9mkGF/g4uqnexYeofRSM7wDdRl3WhYuQVy5IuRVVI8FVO1
IyTZeOn5xZ/TvulQEeh4yCTeZywf3zXEm4+5IK2MqukEmaraTKEYWDISSj9nRbGdBoHPncIkyK+d
6FS00Rioosa4au7qoy0HzLockLtpwiRAw7A1pMSMSchsU1LTcDokyTbx3uZmvuGJAO1dDOpCgpqk
KVK+IYzFWDj2MX7C3HmydNa/xF6cW2riQ2p49TZ1iidz7tS96JPxAc/tyzQZ5hbzX3tfMgodyiHT
t72TbmAPxa9TQ+qSaPNmJzQIfKGXshRKB5eIKJU/2NFX3/xZu7149asBXp+Tf8YWniHSGtPP4Ooy
IFqrHiznRGHtMHoj+BtiUUMZEGofF8NLYaTqVrGksAvceZzW2XiMoyckMKADh6ztkyMa+5dySWYJ
fVMEA55uG7v1nH2StR22sDXUFZ/QoO6iF+67R7hUQB6RvTXt6cVyCuvUtd3G0xvICiYk5AJz6EC2
LXWHB0+gg/AG1aa1N4mGmYMRzT+wMJL7xcCa6lFWzHFTfag03FtlD/EdMUgbVXIfprlCsOBCWacq
ytoMUg4kPHCt2eTqh+QWqI4s7MT4Woe7xsC8GqXH0Wqlf8glNhehXx2lNVUQDWKiNeGZHvJwPval
lBikQXrPyKLxIrqfhHBYmAQP+gn9yCYD6bfDRDxih98TrqIdsQjaZTnAlTmC/zhhd1OF9nksxu+R
CRZSdBFexfM0buRsGadKmx7m3vVvUsvU1ahabwubCjNe5JKgqMa+FGayY75ffrplkI2FIt7xLa1M
linuuW4LxnurJjawrpnq3Whj+ak8CpZTyTTsqqEcj61AIe+EJpRLIBnWEvDr5BC0Fd3cokq9TZbG
b3WngdSC8VOkwueRE6Xc6N1zhTOGxCglC/Ewjuy9YTRwx7UG7/cS8As3vvao+Ym5JIOKQ6jCgm4I
hmeV3f4AD8fZWtQE24p42A002fKs+kqbzDlMuMbAmEFawypoF5l4HCcOhkh2Vm5G0YXPNeDSNNKv
7VAvXLS+JRa7bJ/rLMZlIIugQ3Sa9aEtv7qmlZ+hwfabtpiMbR1L+9gtdb0GsNa3iThOyHsDLUG1
QJ5PgOY2BUavWTkW7mus+R7woiwPtR6P21rOGWSH0d0zGl64WDhfForaRK/FQ18aZ+R3+Yau6sBa
FpK4Ql5DfsVsYYzSiKsFK+dUDDg+u211LcsU5KdR6u66rDmdFiPHksX7SO7sQ56Ag+DRsk3SmmRx
IqRYQSluVgFZJsYDyjPTrYWWn+ZntCPO0T/MegGdYsR7p3K3WlErMm/mF4NO2YJIuWeDEKqt1VUT
NTVf3CAnyn+HwJ42NF7qbG7PjHBna3KwhcmGr91gGkGaVlrQCOC9eGeFfrwza5ZvUWV8i0nkpstR
/mgo2g+jLEPSrt7LrImvUOy8vWunPwZ7gbrMKD+mSO5tbyBuFhXh3vLCb6ZZ4rG54rYA2ZNJn6yJ
Ef923NW+pjsno4ztYPTpvxQVsfRRK7VLY6csZJEWBnNUWoyzxTt9XoqsYskimlPm7R6wyNNSgAWJ
IW77BQwDj7Ake3UHcgWUe86M1iBbNOXqeOTryLiodwj4z1i1Y4aW6vtEj7PzKB2cXSpjZyZ9d6rL
tKNAZyhhHflUhj8NggWedMueYEN4alfKND04Eb9M1x83YI4+BTUEVR/ZSCSWibXwsWEbiJVTCSnA
OJOWbhCpmgwOlAVB6lR0CGfqYa+BhjXYgu+Y9UCSAwZNmfU9NIBorKzlKg/2sXKHfuPYY77BV1yc
bU/7liMk1tG07oEcmQ/6ybuMgv+eRUAw+pG63RahpbYRLccHf4qPwoXSBUIbba06FAeXZktGZG9U
eBWuhEZ18jQnP6TAfvve+qxPGn7rY+sjYB2Sk2vdK0AWoTHiaNpThJ1mMJg+d4DZ8EPO1atww+GM
sK86yFl3gor202g5NPRFLWGRSMZ9q/Uv6yYf7B8SbA3sLyGACVfDE/2ix9CT1jVW4htrSv17rqwn
O9TjO4bK3t6Ik5vbDynzK1lGQEL9vgypf1CccYEbwquV7xzBW5LX1K/u89CNmxwQbHHUvODk/dJC
Z2XBlKdnsyxOddbk50iP1Kkc7SeBA+bBrBm05qymvRcwZcRRv8nheXwnVUN1ynsNc8XifBDE7ZFo
HBS+NrIOEB9TkriKrvlqVk32IoGEDrTLYHj0or4XnXphUTWdRr2ASkC8VMkaaYpbcep9wlYQgpON
kVGmybhhRBqsoMcUP5g8BPZ1OG3w9orPiiwZUCH85bTaRmDeZJQCMyoMI0rPNYYGVyhz+4XIvivH
yHsiS74PtFHq+2nyv7gQ1wLdiRCOj2gPkG51QV61x9qsxGWcInvjU4thsdddMmwRABoGY78YK+pz
pd/82WAedOWhiOjFEKSQboDG3JvjZ4em8il10JdzjcPnex7mzj71O3Nn1fzKG2mC0MRleCv08aiP
ln/OWUuf+hyVuSNJNnDN/B73uXYcI/KgbOpyLX2eSD6EbzPFd5zyg5jQ+b0ZGfmhoE9JC2psTqTu
USprt7RqRIB3WboVxixPbdkOew+J19YjTR05SA+k6bzl/FYeC4OoSLOJT0Q4VA+F1O7FpPpT52TN
3Y8irA9knN8GfpexGI2zXVSQTcYQIwS4cHF2j1urCxqiN65ZKLk8mNAdVJkzWpV6GqwDv9dTTbqa
zDdVa5LQHo/3ZHEC12v5WEXpgzABfWer3+Za2l+4mC63UMtALqV+JCDuBipfB6pWzofQoTkRK/MD
8dvlNhwgH/XYjkMeML6VqcSVz22W9AfrswfQEiAF4pTQd+zKuhCf9P7Y9u+tbK2XWujto5e2L3hC
p5CBRjPIRJR/svP4vXKc/r2qwPfsyd/MCj6srVEKJ/N07ckcOzXmmN080zrMpB5+Zhos4SCa6S7D
k+/cCQU63k2EemZwSsKowv2577aRUecnjVZ6mJgvTeI/x8XMTaRTnRNTIAME0hOUxULcW6y8qUhb
+6GXcx/EGBFUQHkP9bKZCJpCLavGR2scTPAB3fo4wxrfxMMndHL+UuNiqzHkj5MUIwlw8mchs5oI
Brd2KPohFFnT+Dj4RnRX+GzSbnguQypfoBv3YoNzbj3EDMD3cRqYehnvtKgj/jtt7FON3ykiALRt
s2Tdr+DSpixq4cFVeCi0FHXmoKHjjbIvhm08oE7WDsg2472pILkx3H9xjRljYa1qT0k1RNs2Udlu
NgmYoEpqjhZapw9ZMf+U3N+J15cvlt+JY00dvcn4Lc96rz8MI8NP6mZwVucB/WOSVbdCLcQWy+to
rc4hVpGSLsucXBE0ZnfTuEaK5nbVigICif9ExHb1MDiVOmc9dx2KoeZC7Kl+662yuZtNftLr6oOw
NeBnlDknTykWNK0dmC4rLtLhxMdx8p8B+9tz78VbC4nAZqqi8AMc4U/W4A0bPauzS+2E+ZPZ8IOv
hJ9sXZGAkIHm3fy0AvwzEeiuydf0aKmxZH8sfGPak0RoPlXjKgq2t3WXO9eR1J97p+tE0ZfhlpBD
c5cvs4iWA906+CTfJ7hNAw0sO58rcMGufY60Sn/y43PjHBBb5d8z4KnAGfXmsekfq5a0LPI7NArP
zHiDmIiA21AQzGkzvFIv9sMtlJb3WaRtRfeHSdEA/mF16NJdiqIAzLL7Wo4p1EVHWufCaL5QEegX
UzEn+InY6cjB3WGqLi18cq4KgxOepfHjMIqXymOtZxkxCMmy8WhQYbnR4Qnpi0dkEE+GIDcEj5Cz
RYDOBX/R5NJPvhu0NXqjxh42lKwDdy2bqKXe1uZhOOZdd+hJmzjVvp0+hxDjHL3euYyLQSH6+eIA
YBwnJxqAZIrzoCELlPhMflIJsGtUNOGVq16iYKwBoK2s/JKHLEQw60ieirIzDw3d0U/0tqHpPYHs
OVb2YBYQ7or2LD1Xfiq6pXrGXUD1Rw3Z0M2K9I8hDc2flaiZAl370elA+vpG56+GnrjTFXrKBhZD
XhtiIItL1Lbqins19wnrJ0r0KpP6TQfr30RZR0YDuSxYOCWvcQ28U3voxTB53lvGJKhojYAcpX1f
9PImyZvbFrAy6UP5DMKpHT6qwvnqRU51iJ3+g6lFDyqGcNtl5XgInYaiLeRjlJU/2ZPnXejTV3SC
caC06zw8ljnGP/1ivj+gLhnQHbw5CuAzy5InA7UhjRLTIbrMQeWBY/PU7Z0Gd/0OnYIT7rIKbGrd
pLbh3q3I0m+4MW2jrUY/6C23anVxCOEMjKzU31pFslNPkMFFDND7uiZ2D7nWFzeZpHC3bbv7GHNz
A/ZmnyBTka9rLyXVHLkn2URELQ++/DbRIpoSQ7/GKdYH0vPtsynmjkLOgd/Z0KoXhfjuQRX62ADh
sBqw68B1PVKT5TA+T5NTXbQ2fB+Bg56TMJ33soSo4K94VQnHtJSxoHcDfOWoprh600/X1cZxKwTM
TkxljACHu+5Qt4vqIEmJpiFUKkjMXmDB24uPtaH/8dCRzHe4xU17lffdUa+gheflWJymJVEFQdGX
qRPJRzI4fOlXn3ozjJ4HQRi8StMnf4jJCBHpQcbhC6jOdG2EH0PP892nrAzjT8bai+hGee7DMvDR
fb7E+XxtfdsFTsmml6wCaUNkRtwzJAzKHHEZXCRRka/qNwxC0QIUkTyjzewPSoE5+LDZMBbofBKH
KaFtSNhEh6QfZluNh6YgmyVZjH3tCR1kKejkkhTV73qMBfd0d2FU2k11N6viJ1CDdyAwAAaDOYgT
K3J+Eiw2NmNBgz+cNIYZVrqB3o7zvvOpZVlbTzeHBX8gq6FnfacZR9+w2od+puSVWWR+mug9tJ3X
PXNiPyel/O0MPWTXZfFwJPOPyLQ2C6/QvtsdXU0arKFyHjIYxV4WtD1hnH3Egrdoup9cTgBC3GO5
kTqxL4tsmYoN8Uilaz1SVnZIfuxLodnjrh2rbGe9TjbBxnWkqRfWb9FG1/L4YJMPEQwlNfZATuTd
HgHK2sl97YTefYRiS4nrFtMTrR3jPofVlrym9IaEw6YDOX1RTmvc1o3WGzR70ECCX/AcbbKjqv3+
gDv4hWuVn2HrGc+hfV7zomUTiguxN4xpBmWN44qX2fjQ+pr5anzPm+7ujX70KSY1+wFHkdfR8eU2
t90KfVs8PHSqGR4Kb76igA1JmLDd1NrM4Ab7cmKJOiN8pU1c6vtmcQldHA0uxKkxKwvSg2yZmI+d
lX9NfbiXYyrFKzypGJLdh7anIkkdI9pXolc34ogeXKvXHigYIAHFPRjPnKqLEWnnRnLlMU15dWaj
O1q9i4Wi23+msjBOCMfEBcguOo6jUez9Ec2MWmK/fHigACeZ5YyUqrG7M6Ow3lZo51CbqU8xqHhA
s/trTkT6x7l7dNq42CH8H3Zz0733ssWb2vC2o0XmOE4V574SNuZx0cfIr3WCWFtrY0/avGWe8A6D
afW/BJf/J0dTnEr5908b0r+5m/5Hs9K/HfWfrFH/f3Q01XV0oH/GF/0PQ9P/l3/99rX4u6Hp+pb/
9jO1/oUNDSJdn0W3iSMvHnz/7Wjq/csi1kG4+AGhSAfG/u1oauNo6i52TYjUHQfB6Z+OpkL/l2li
P4hVI7wYHYOb/4ujqfEPMbPFn/HQwaPnxN9nUfT+XdSaGtK0GoH/S1u0/h6NVEpLzb9Q1IKk0j4A
Ujs2NTKXqCmKDYJn+l094Zl/+c4efxk2/DXy6d+ehoupq8/ZkAPyT1fS2YAE0c8ktNbI3TYk2nkX
KCHf3Eb/4ZftNqpTPNIa0vw6dGNBq2vpNjZHcfxfTmMxRPx1dosTLf4e9tJpEBhYCKKncEz8+7fh
QT9p/J4Omq4ssHFc83aToZknLaRr4p6GoXpj1fDoJP4bpjLaJq6I+TawT0Vrph0a0WM8npCc+b+c
Ft4J/+PEXBxnDYhx0IcEjLi/nxgMC2BkV4VHd7E7LvSuOlhp/WBgtH6Fp0ZeBe2BbRXHUJhnNJju
NBoQJkw8YOoGGWbfO9WOEsY5hF107mXlX40xR7/nHrIx9K4NwadHCFSPQ2Va1+nPTS7hxMVQfbYS
dGNXDpUdMN+ND6j9p3PC+BzWhaQwVhAnE1IfokmDFVrp71rtOWewoOi5tsHKIaYcpkVxyIJYO0E3
/OlD0QODaPSgDtNd0zZHt85JaKMvgjtwHLD8b2960fzoR3/DEkUG/LfLm57OH7xK0QWdvodRGwhc
5fdUKW4E/jC0B8/F9CSb+kuUnQyPerDvg9YhhxGs+O6mP8gMerTSIb7kWQ76V7fzRtTQ9kpzeAmj
Pt17XefsGp92XBGkoJ+k71rO3vBBFm0X60hiFSt4XycVl1unb8D2Jo/+uLutwvzkxcYRukYbZEzx
tV6cNAm/XsT+e7tckMUZgdT6wnamw9h2xXaOepI44IYS/AaABVsUT6t2m8AfHRYiaQ2jtFyopaPr
7Aq//umW82MF97SGg5ouZNSxr5/SDyUMVahz6AwX0mq6sFcxSCYcY9rMEr/7cZFCRfYU2EK2gav6
awR81GixtnG6GeMny9qLhSkbqqNbohDAKvaDIRznYBrpqSdYC9UWJAUZT1u7GD5idTTDv4KMq43Q
ciX8XAeebug+GrB2Ixf6rlyJvDB6/YXaiyIb3ZXQn1pYvwQJ06KHyIOyIN2olRq8kIT1hS5cup8N
+SFZSMT+QidO9W9RD704szHGnTf6QjsGm9KRhA54P2bM6lCTm4WkXC505XQhLrvQT4qFytwtpGZv
oTdbC9E5h/FsLNTncSFBp7ChJ1ZuwbQQpKtp+Jk7phVkQEMb+hIenmfOUtTWxcHAy3MvkgiukSVt
agR1tTMkeUkNKVsu9Gx/4Wl3wt7GjtWdNZsNrozwudddfeFz/94UbUwBnSYQsZcXNLv+Ni1EcQT6
1Gxwxymy7D29MsD+5SkyJ2j1r4/XDUEtH42Fiv77kHUvWw5e3/H7hfW53w/XPbVQ4FMol91Cii9X
fjy8ytdoocyvz3WLFmDdsxZqvQXH3lx5/+3C5h9+cfCXN68HGgtFn1rK2a4vr5tq5fKvu9wySA/4
SlVQLrT/9e/+evLXdj0KhwFvMy+ygfWhWj5o3Vs38x9Sg+Uz/3Im0yJLCNEntA20N6Sw6W49/Pd/
wlu1Db8+Z312Wk9+/fMYgnFi6269ni5DCIFOqCcsB/cAO/XfO4F3aqNxe2qR8W3IYFeaFj+eyAYU
U1F9gWnu7fs0fGzIJhgGPQSGUFs1KhQiY4+FcPOj6B76cEo/OQ6FR+GcS3xYn9BOf7JE97Mdh7PM
geJ8G4pvCL9hl09dcRQ0pDeNGPWTxsC+MaJoaeSpY6hHzxZ6052dxOmmd9PnVOCi44iHMNNhldbt
kxl58HvL7gskNwSNdOWcRllb5DKUFZF0DoZn3eNyCmlufcHk5DZKj15ripEq4zcefb58b3sMDEpH
HUuRDAvnA3qknUJv1I0PPhzJQ9XLuzaG8Rnqz8lCdvECUeoQas13+Cw7JCbmjkIciMOmAnHJbSzn
Fvpk2IxbGVtYRAjpo4VAPqC7k0ajU0bbRV/vmsYJfR5KgYFEdTrvOrkMBayAsQlUMnnQVQqT4ReT
Adt4r/n9fq67BydGtZ5gdbNvf2SImq9O4kgKkjLdwqrqdl27TFo+0IFDKALURKS3XbevkYnp7b4g
23Xjy2TaZtX4ET0+0xnq5H2vebBa5aUZY/vRncmzMqdwa1qQB5LuhxqKd2uev/W6+mhrqnzWehfF
AdReP2OqwzFVPoBPFMjsGjfQu7S6WD9Z7/mYIOID2MIyQnZMNnXWf22ww964aqnO3QRGhMM8qivz
ElOmGr5+Hht+YcrOICNGCKFmg5m0MDaFk0Kz7ckoCrttkz96Ol1ufOiqjZTxz6Tqz0VtXGxV/8A4
YgCw93ayfkCd8pbQ+d9iYgJrtu7OhYuuYkjEqwN41ifmBVspeDokox61SvtgAB0feqtAOAFxvjSc
b2ZRvzsj2LRM6no3zcSHw1Jot5W8GA7+Px7kHKua77MG9jTbyFxNrdwMI/inTmCYr3MHmLXYN644
gQIdJ9uEMTnBlaiO+qyTReOmD44ZT3sKvWxrOZE8mlg6mCac6X7cRQB+iGgy7bFiNXPqx3ckZ2Cx
YTTvYUPtya/4klT6vLWIiNxE8VOeFN/5iZ9623lKiGTfudK+oo/bkrX+MWxLYOpKvTj2verhktk7
b2yfi7BLN5oyv6qebnxcFjto6TTxvfhNJPjw6pTmejmPO18+pHM+ciWqizCZoGArZ37tEfRn5tdE
RY/6QqG05+feEc9T0b8NofAC1xvHSxzCAqa2D0znkZXfKYPfH8xjhQoOxMGJxmdlYLvr1HheaLP4
iWyMe8tE1yZ6ZsvC3/VSHrxC/zLWBM3EvvxulRkESBdb3qLzwDUSZrEMBYsPW9nvkYR2h5JukJAP
Y9qQC2/DrO1Gf2dEHeS6kw5waBbeo+fWj41DotioWRsWTp/HcLhhSv1JZQxNfsF9qJ2BwCWj9vS4
yOg30eQ9harZ2UYPmNqTlZPEFsNkPgae5j+7IQh0GANQxVG3G12bSVhNKPAq8yjd/jXVeztAJ0m9
jly2j9GhZvW+LaGm1wLQHIaQG6EYgMISQ2OjFw/hVNOvZS6249x3FzU/m3Ns7jwTJi+hJV+kQKXZ
WcantMUSYLDEiztfvAT7O+idN13PX6bUefdG/es0BpkWftRor2JQeQczIjy9+gD7UG3CFETY936U
Q/FaSZFv9OSIApmgra1TuPFWRH5+d/McKjCeJcU9rx2xS0pU/usr63O/XjZyh7WUMwE9ypeaSeaY
9+bbelQoCwVPnQ4rWHBz11jEHMCgiD0xPeLGCS/GzqUoYRf709UcwT3iYgKXsnd0Mwj4qWFrZY5f
4Cji5JtE4VlakfKzdWsfSmsdosPIFHwj/ad7pBE1XUVUuzvA92dlhadCNi6NeNO9DTBBcVE0kFlC
K0cIZgbOzJQW6rTqDe0lcV3+h8uZWHo77xwUsYyqLl9fr+NmK9BCqxlNe7cwSJOfqFHKBxTCbEZF
P7Pvvw6x6lGS+TkXnsytzBvDW0eA3a3neqPWusEa53/dFjdfmu8mUCJEn/GLhsF1boYbSqTwmraj
dyr06rFJEudQltattLNtDRHr7hVZstOF/KlpIGiuGM8gRA90VAnyLVtxN2jTQMHMb990cFveUp0W
mqxZofwebEWKs4Fz2qg/2fjZnLCjKa5yoo3saQ3vJTsPixNwzQLJVZTHIdx5Oo9TY0w7AuBDBDr9
aVL4wRZJBXvfuYBh+qe2lt09a4byDiloKMMMnUdcH40JbVkVnXHRRPadDtkZ0Og57IbpDifAOhtu
Tbc/+xk7nCPtW3IU+JiCOwsrdOLr7eyGedOyBLdf65Jx32506F1gS637GXiMCAU1YnnhTP3dVPqp
z/Qj89KEerXEjY8Uw5K1MGmKtG/mGQ5L6Gs7jEknUPqqvsBBOJWtN9zzZQMa+j54jYWShRvdmT/l
OF1s7GM60KUBsmp3lptNgR6G7d0TyTc/GpHvhl52hYexLXK4wKE5//AQztn+N4dQQUwRzuumX/a0
yp2MYN1tkPjgzbA8K6LOY5Kioovrs7QkX8iyl8ZOhVn1n4/XJy2paOauu/H6OoX8H8f/2ycby99m
YkYL0lWQqWK+bQdy2nndS8xU/eeH6yFqece69/u969t+P1z3fv8pD4Y4MnBojOsHrX+A8ZtkXu8U
aro6a0jJzuve781/fM4jc49F4795X83Aj8U9DHcA8l9HrIe5ZlpD6V3esW6Kumh+7f36W78/KjHB
Fn8daQHch711qsUGRl766/i/vB5ZnW8Qj8AfzTyn/+OM1sfr3+u67ovyJnPHUqnFGm35zAyaq7lb
d3NsSfLI/JjPNHNwEX2ItTJn4SnyV8cuDm0VGQ+D1vgbsr6bwKTEO6URgC7WMP2mdPFApRnZ7rC8
fIzT6CkZYdApbDz4bkiFcOgBK6sqbvgoKmyJimZPkHN+84qGcGEcnmhY8bCHsHBLNIzBtNge94Mc
oLE24lOqw6qfBaU0aDI0CXgwGNU43TEplXHy0Hle3VxtZl19QAA+xFZ67HqVX9M4ya8yVnEAu3ff
GjGa9qHp6dnqD3id4Tk+25O64rRfEcGHcmbyyUacq+vUnz9SiM9XDNvn67rnKZNFQuUz0y4vGMsG
itkZm6kU/4bkj8Owp5uvwqHzRkAXSiZxqCVnMtufEzSHtzTBp2KeqAmaTK/RsYZbryX8AEZ0oAQO
Nn0O+7ddNgbYRZNG9imtodjF0E23+R0K1M2kUjlHZS0uZvSYM7HxHfEHKeeZXuZqvDKajlc7Kl5q
04b6uhyhIm24ZhrJBBONkF2Tg75rLq5jrpeDMIzJJ9dU8jZ7Xs7aDVdmTAK+x3Cn92EnN43f1Ecv
tlDV6fZCITyGNZXhTBjEpvKRPTtj8jWsxwqeWfIGoSg5RF6lX/Xc0/GAZW/diGFCzWpjp2LmpM6m
drIH+9HITrv2c2ZW2/UoyHaYAnRFjiDFty+oXZ0LvulHxEyEIhjud59y/uraODyWUbvTlkfdcqdQ
X4BTWg4cnj+fi12glbHZNP3wLEtWvYSnW9f1xlr3IMtG+9Q2EQ0Y5sTCsb3i6+QcVyq8P7Tk1qfp
6+xbptxGwZjZxvU3Vd4ZpLh67REbbhZ9NGvAbIddpFfzCcrzWU4VfEt9hF1vay5LLS+8EmqsXde9
HGUxBVhCY6KQt6S4um3SHJPO1iCV21qJk1v9OnfmWTnDDJlwIIw+67OrY+bZVbjtZyUOvoXjzfps
hBfQlg4GCA8N9Kv755Hr4evG9S6pQ5qEj3tJN2Ut+qPC31oTM3GyXKK4sBBjL99hu9z068YgaDCY
DUMyt0oKQTu9zPHwx0ZLor5iBcTjX7ualk5L1V6iwJg/rS90y1uqtOv+duD60vrX1tfXh66O0aDI
hPHrY36/8PtT1+d+P/TbmsDEjiXv7+d+f6gUTXGeuleRejhrqDjJ/nLqMnIoASz0eL/P7/cn/j69
ej3zvAc5w77GDtZXBm4430oX/T3/9d+f/Y/T+8fD9eB/nMb63vU46LXf866+qTQsDtgXYs8kEHjZ
WI9lHeqSIcY6UaE6s8iFe6wAnNFOibcKTuQ9VSZOnyA/eNRZSZB5sX3z42w/uM18Dyu62fr4Hfsf
GaCS5teg7G5LXJ9xrnLTvAI+Pkb27BxZ1cdTOz9E6Su2tNh6xmJnqgw7p9HaecRKMEhR6VqVh8CI
X6cVgcdKHJ+X2jL+4mFnW+XuxpsbVIzDOJ8thBWHopXcwSb2BZ33OSwn/eZ0+VtMXXMA3aAcFSOa
EPJ1TpxEi/KP5aDtpx6R84/RPEW3OSy/FPrkvfbxV9nGe6kWvS1pDapXR031T2XPONu2RJVNFE/B
7CHpyMrsc6wxLc+kM16tGiBp6MT3zmq+o9GxTgvSsesRFm/aMb23Vv+5Cb3HwtadvWahtcOAJjVe
qdPsSz7lu5lrtGM8D3chPhAbrPdxYcS7imBD/0No62ZQpRMjUeHRABjrLYYdF9b9sOkcuZ/DhtLJ
t77Zi3t8rQ+nkp/gs1llNgg6QQT4uaAq1TEMlUPzMCqeKis4eQK8x7DQoiEZw/Wh0b8NdfOl1VE9
WROFxWzhqSDf5tSOPsDnOCyh7ntuktvwX+ydWXOjyrptfxE7aJLuVX1jyb3L9gthV9WiJ4Gk//Vn
gNc9Vbvujr3ivt8XQpZkNQiSzO+bc8yey7/Et9xVZgyoZbjVuuDajRR0OJXFCaQ9tHqWYNqqbZz6
XvdxHKZ4MNpOKw5BFvRnG0RCT7Re4yh6nMFJwoG9Gbxx2khpgobMW9yD70ngeDd9N5ZPjR+fGsqX
R9nRDW4LNAIUv2ZxJbApo5TOrWhZLskc9oxQ067DX/tgJOGOSBncQ9JBRNgbl0DHRF/mFqEGECez
AJ1HFfc/zSIcwa+jVWeePR6Gpm+31M6wc/nTBPjP1FYqwOQOskw7MiGR2yDStilL4q2e6w2qZs3Y
RaLDSjNO2n2JSLL1+vbo4KbbIKIvsDGW5kGOyV9EwKW3upD+yuOIotJmUeTDxDeGLWLrrt9FGSig
Nus/WfVBHHNwfWG7ggjkHVODLPel8fT/m77/EGNpk6XxW4vu/2r6rj+y+C9Zkw/ze5Dl13/93fc1
DPEvw/IMem+OsGxb0MH9u+9rmOJfQrd1OMKOIZgE/er7CvNfOt1gkjx0E8YwDdlffV/zX7ZleSDL
YU5bLlz3/5e+75+xLzofC4+P4yGvoMVMwfLfG4rNBEKratvhWvQWszep70q8oFBlymEflmBBpBgK
ok1ib1PFtgekxMb328TlPg7aR2BP+VOuZ9/DXN7Qn4t2gVVcYyfCt4G5HMtArvvaKRDjewxwkaju
rDsOvjjAHHjuPW+4LZJxuPVny9FvP8R/6CTbM3n6txbu/MWE7pvExwqdpEvnj04pMVtl6kdtdw1x
h+97NGZmI75PorYPURMWN9KlXGPkbbIvgGat21Z5N3U/GFdq0j+baCrP/tDdSmS3F9MgUNtqtWZH
KKFzqdNyq/d1e+fOJS2f9MiDMQs+63nxEHjBjy7t44M+FA8IcIwnNwdmaJiK1Lik7M546po9HsC/
MOz0wLU8c+bOb7UCiEMI2uVstVzP00a168FVLiL1NNw6A1AoTDd3gaZ5m0WdRZnOWwEQis7R1i60
EHG0pz06U2khIho7GJt1/A/71PmDtr3sU4ABcwqF7dKe/yMjSMRuxCV4bK5cE5sd3cB453eixc7i
hk9dqNOCw1+kTYIPG2vxHpvFeyP7H54I1T72KxOwVYnSMtVvuw7VbCMbvIIOVpIq2dMosR8TJ0sf
DDAK7GjzGWEuUN3AfsWzDBMgc7Dzl11xpiSzDYU3ceFOJsBteo9GjKz1yEkehwxWLEisEFl+VBrI
1InnZoYa7SuEVChpfSrm0stucZxu9LZrkg0d9XA1mr3xZLnsS3+681grviBqp/gMzK2xy+iSGvJ2
pC7klnG6jkeYrpFpP6Sxh78UdfGL2Vwru61uWKs+ssjqT782nR8Pp3HELvbfj/E/Q0H4PVxh6S5H
OXMXQh7+oK/TLQl7NOvqWtifaTjJs5fWdKW6RGM1APgpCUxkqUiWL0Mn4hnztHWCYluZ0RkJ6eyl
sK9tI/SbuCm2VoQSutn4xPq9/PfP+YdoAWceaH4P4YLJGMNmPqx+S02x9SEkCCIsrrqpqVOS0jZ1
cntrR328wTPq/8PbLSKR30/9+f18kjVcQcIDWKQ/Tv2S43+q6kheNzgso1uN5hD1gpWmQXUxqKFf
xwbzWIy+5bHihIJEpQh1gt/n65RXW6E/uA/WiPissVj9wi9jOHM/E6KPsibWXmSU0WUhJmQvAx1T
MS2ji5xw8pUmaXhA2Z1/SLdcxqp//0KcayAgxCwCmq8m/74DXdeKIziTcMCF9e4SLXyGD45wzTNq
hquQUCcn1bfIwbqZT6zdWIxEVMAJsIQd9xADIdl00OYbUMgra2Q0VKVxt2xSgUkelfjRijkFR2PC
Q6pP4XmYCjKGcBSabc3IbvDtUBz0ux5QYhJUPdX+OofK1BknGjvGSY8rIH21m111F3sm1i73G30B
SELRaTSC6Gokc7Zkk3msIJp16E+KIQBuc4hbehXY6XDR+mxt4DYld9YcKHfS6tfQONLOja5azfwp
4IL6hZzyvADJ6phOh9DJQC/JAkWCaIrrfz9u/8xs4sAloZbLI8HRAETdJazjtwNXR99d2HagXUZv
3UDtWhma3d97dv2KppWBt0uIxaq9ns7i+CPFYv3Tyo0NKLD+o0pdY10j86OElejHtMfUTU09eEhG
DX/Z/NxOsbzSxh9tm15Fah0H00neE+mNKzLgYLhE43hXZagcajtjJCocARYnmNuTD6ICcJwBZIMw
izTXrMY7Jqz9zZRO7cYWPsqawnjszVTsYPSIQ8R6hEBnvThoNoDPQoB7iAuHxULRH4YprrbCKbIr
rWzsnvVblw7Qda2yfhHufW2q4ZunbEQ4xj8ImkzfnQ/dfzu0LWExIrBwQwXLVeUPpZVTe7Fe46i6
NHmAKx2wBjjE1jjraqAyFcbGPpsc77A8sGwGLwi0tTY/p9ZQnux+/Y8RaN/Lqax/u+u3p6AQNarV
8uK/Xq1TOShal97D1+suDwdZwlv89szJwVtUxKAvOVKs1fLvcFxR9aC8+O0flwe+3nL5gBG5gztf
iJev+4CO8gl+vfnoU31DK9PqR1ADm//4nX49++/XNX7koTeevj7DvBeWW7992HkXfn2m5ZGvN23L
/DYxNjgk2r3dePpZzk9bnoComajU5ebyyLIZl92/3MSyskkrTFRuSLoSzJRAhTeaFZxjAySpDdlH
tZfOYOjrfLgkiVYGuwYy1hpXpPXS2dNfUInT3dg8j1r/VyexSbepdZOI6S99aJwNK8KnJo1IksF3
F6XDZ5nrYMbIuMKPTl+VzmgLKvM5aN1rouipZsoJ91NdfDPp6+6kDfO+Je+kNsJ9W+RnLvgldbRs
JsprW4s0llUUEBhR4llahRXThDQwr6bZ06oZ7nuMxJQtCLnJUOj3Trvpg5l51gSkj4PyCD2R7cyZ
ZuXpw2NfzKEdHa8RexCN9eQns7NpDfHY2ubxSWASVb3pfFOAzZz4R5V0124WS8eWduRna3apU98Z
nXnbhj6dv9nsrzcFijangWfSahQq8mCDOyreo6F4iCySCmhyktzavYvs3cvpnthjWa7izkPCpcS+
ElGJAAxln/R9PhWRAbkDXRD4yCpNSd1JK1RsceRTSzVepxlO5Vmn1HKvYagiDASoEjJJJ8kGPls7
9VYVtXljVyE5iDJ9TQNgxAqumZENPxKbuBFRw1hwzIckrC+o5mZqWv4wUfBclarcV74iobs7aUXw
hHgEDA+FFalD+Wq77y7mgzoDXtUYFOnJXbBuLfGeQt0O6KXum7FcHHwrT+E60pxijxnEgOvKyIhh
IRvh3s7EU+eML8Q5ccU+pyiJ4Ftk8S7x6o2dArdDhr2ekuF7XGUPuVtQqPYYJaWw6CsPu9DQYAW6
lYKOzQEGcwZJS3MDhasl6tiGYBOWlK/XdOqbA3IELu9RRfDzuKdvFhzbKkkY1Qv2dENJl3QRczYm
hpupTZjd5AzFqfuMi45CoxnSsKVClAEOwGeLrGKimYnsFSgFvOza1UzYxUD/J3P4y6Xflw0vAhM2
sQtwLvEj2CJ5KKCc3dC9OxH8N65lj5cW3Mg2MbtPImVuqAJkGE8fGq7zK4xFN0WVPpLVTMK3AvdM
loLRj+aK+MBAM86o4F8Geo23fSnwUdPTLTFawZipNw0rvUmXj5FVmusWd+E2rFH1ECW4lQmIw1gZ
6M1Df9dVIjz5gUHdqniyunKve3G4UbKEfEbBArsczecR2N6qEQytiCF+YJv0VmbZ9Fs62lOpowUo
XFRvRndFr56uRE9l3prIPNAyiEZEk5l6vUMMTek9MleIwcJTj+usSNzPDlcQAxa4Q5W+jK2WsrIr
x0NhWqcxGCECpPopD01SlV3cDbETkrERkBrSJtsoIOVVayhrpxwHRKKwWm9O+ljuPCccr92Tm2SQ
q6KtzoC4GunMrqcJGK7y2n5rU6CDvm4CfBBACW31VHWsB2lN3hBli67S5VQeihIOkgHV1JfPTLZ2
SeI/93h3d0Um6aQoUOtm9cYxhBS08LyDlebVys5LlBk9TU66rm+ax/4bCGfbliB3dkLGAdoNKofk
j3v4AbduhtpHtuLRZIZKnbsoDp1uxmsTFPAm8b2fvSKek09YbLTYPbMc+rSznBBp9nRsUygSnvai
EXM9iwu+da7AkQZSEzeYj5lhD9/vMsxVRYQoOgMkHHGJ6UsHt3a2C8bJjFXRlIjkPsOw3JmjulP4
2JIaFkiN185OEQg5TolQOEBvHJBWtsPeshqaBMlVk75TGOtX7EjlUE7Mmm9EsB2HlDzWmpTWVT2k
NfYdYFn2naxQXCMTU0g5HbXtJ5SzkXPfTKa3tSDrr5rcP4OUa1dENYE9Rt4zZLq1F0ZLGEOlnbvb
vvPMc16u6bLZj7Ge7XHpV4D50pC07hzqUZ0/FkHGDLTBAsO6aK47FnvDfifl/QZPSLpKC+vJNr0b
DPKwq5vo6HWRtx4DKE0qnh7Nilb70AzV2pQIJTrrgxMM2kgbP6cMnLDPlAnerdpHzKqnFIMjTSIU
wDOTLEtWg68Xm7Gmu4X9EwksJj3Sux5WpZzeQPPTbJEEXvvAEDXLeYU1eY0YOst82reB2e5cF4S0
JHGyzW36OFFGvR016krE2h5FT067dxjvJDWHrR77x94ymEFb1qMx237iAIRbaeLlokX01GqWxtyE
vk+uVe7Ox+3fBFh8KEzcucnwmHTTQUqUMl3wsy3Sn0ar0CJ2w4Eibb42jOFVL4iOMyLUl7HoCSQo
o7k02V4qSssb0dN8Cdtp3djFNwd2P1Qa4mE7G+FMzaopsqtjlAOkxCwYnkgWEd/7GBHjGBivpg0Y
F6FYj/PJ166Fkvp6ecayWf7EnR/e6k40nAOb+Lfl3+b/N9gx35H9zkq5icCfoR0OJWk/+zANk6e4
0f9aXkP140VD9fGt4nq6Azpnnnrf1W7hthZ4iXiNwrvv8qz5dJKUMHbbiK5DI9VN1tI7tfxae+vQ
7Cyv5U6Amlyu4femNsBlCLJ83+bU6hPsSKvJzT7wmdc/zNw4O7FqXsnpKZApafKGskt/0WZuia+3
+TvMnN3yVHY9BIE0pDxCciSrtz49Rrir7vFCQhdZXq27JMR+fTddMOCZruu3euE1Jy+CgkgkpvUc
lP6rPT9Tb1OCBNzodWxRVQ56GN30bWNfwpRLRin88X0Ks21vONWPwZ0ZS23VPjLlATbQpNuRLI1D
1xnGvd4GYrU8TRffLFGKT3hGUOtpht+O4WzDV0216/V6bup6L8sz7Ulckzwyv7UhWN7YxdKdayq8
RptUE8XG8DvtvZiN2pVd//DCGKujYyWPfl1re3McTdrijnYvKhMX8fxdBLrXWi/U50BnYF1PXnTb
utI/OWOQ7maFASt472nZQURk3HG5qr5loOC2nAf9uUpBrthun5BGYNYfUpLJNb9q6cDTE1LaD2Ua
ZAdHiu5QtHH1kFmoNZen+Mx2vcgLPuDKwwAxNHElWzs9Q8JFNONJ+wX2yuPy1LDFC5nMZYNK97Z1
acOh4bi71lauMVVrxQcow793pKfhG54KOJfBpA5eGJUHMpb0h0Aib1here9IuWs9n6g9XsNWubNp
jbG8UXolrs0IoSvSc/m9F98I4TA/wPnpm6qr9RsJNOJqUh38ekKhnYFEZJ9J3LQbCMwB1AAtumJV
8NYBPLDvvmR92RufOfCPjRC9vIyiR5clSW9a3mImBnDA6Y6RgPtrpgu5O+pC1zpHzz66n+j7vj4K
eEoGfphIXlPHF6NsFVQmj2uysrKboDssz2LKZ2PPiMqrJHfrZnmCTgPuY9Qels/jBBhEsAHo1zQT
zY2vbAty/6Q+uo663/yd8wgQgZR+cMUhl+AqdP1N0djeu8uPtTyDOkRNvkZe3TJ42udohIfQAC57
VyiKl3ex/T5fs+g0bjOW0+fGd8ttxIj3FnFULq+haqilMzDtLkQYC+CIoWle3L85iHWXZyBu9lfA
VdQdWCMPeYJubkeRRW8FnuPlXVB8EuUnnUOcaDFrg2o6dXHhbzmYxtdkEPvldRpUzavKddJ71CFI
l7jm7lADJ69dWByX14kGSgkRqJ57hVv6NHpTtbMTTi+mBxDS+RXTED5XzClxP1WlOJr4JXaJdNYt
eSwvEosk8n/iXjy41bY+xucK/eWDXREnQMjgBycPwReBE9x6EbN9lKskCM3/oKNlpS5pP2fm7JFy
WNgEkdm/G+q8/KMJ9mfbUNc4cT3PtpYeqZ3jFc/Lg6X0sBWPpYNmzWuuQ2nnX6+apNMDsvn2KamV
c8TULbaSTMsPp2dy44RkG9b5rtUjefQzvXo2KfAtH193GsI1oaxdoHkOt0YW26vlY3bd8N7Ajn5s
lWWdYiQJ2+X+IipZRDb9G9oIZidF0hz6wTZfJlcclo8orTHckHpnIC4EBmaHET3h+Ys7qYcI1s28
+zhxTBz/jNVfD+AVN2lWv6IWxn+i1dNe9530VY/FZnnJbsAx402xgRajJqFsLOKV77BI02AR35WF
0WDQqoy7UsXWzdT02nr57kMZHSnzTC+ysFmfGZCsksGf3mB4rQwcF3e0OdqVI4J0O5S1eYoTkT+2
nvb29almnFUAxuJWj20Bo4S+wPKAiqZrGqJ37iYH9oqfssbFR/7R0KGef/l26u1tpWIbMix+aCjL
1IhN+fC1d8C8o+QtFWN54F7tSEVfr1ob7XNPYfQRp3CGmi+DWDb/gJl2NrnQv3th1e4sq+CQGaTz
7NUxy1Me1wzNWC+HWAta83Y57Ebciu9mskcP9X3ouHQTnAX1UJg1SRTGaxMQGydLVF1NSxhTnTjv
9HjLA6i96iKjkKlJYXUz280FNeDYO8+la1x1HVfV9sHXbXlMXAtttM5i1RDGHkZJtKr9NsPW1nm3
STM9QJ8SFwlAWvfgQxWsYLnEfDpQdO7MGO+A1aPFgBcuNv7gjBvaL++uV9KegZvKys6Tz9Lzj3HS
A8YLKmtmjR3qgjUgEYvuxbVYVYeiNdcE4myNyewetUy8U8bAOObZL60ZhWvT7LoD5D6TQEPOUWWX
wzbq6hYdawpKuCLmZtmEuYlpgHrS/KMVJ9eLMUAtNwfbzk9tZ57roYpwYgf56df9fz5vefKysYy8
OH392YpoHxYkB8+vvLzAcv/U1bzHcvPXnQzjIKJdm+a7SDAuKJFKCCYhOo0SfLKmKBd4arzwWnI9
OFq27dLipXAF9ZeYFRBkt2kvveYljl5zOlxMiPMM80ZXnlQrylM1b6BCMtctyRUei7Q/GYEiQq6J
2bm6trG9iSRLdtEucz7cRh+h5Bnw68h4WE1CltuuzVouAkOy9Tqs3S209vkJ3axFSmWDa2reLLdS
0t1G8MCD+QgLbI2+RJ0anTA1jS8EIl+els3oV4hP/AhfUG/ukGttozYft3HVvcYqlGdkIukcjapc
YFvCrm5zF6VgWKv9sns4yxSZVz0IlrQOVo7GgiGpuufly1EdLU8YbnO9ZOTo5XRqxGeK8+OssVLZ
FW78bHQIXZVqnvQErD+CvhINRM2+MnQ0bklj3MSG1HbLfcujxWyQQvO/iRBgzWjCdYQxf1XAz2ai
EJaNRQgAv1tkJbBES1Zx2G74xlMC7mBw9kzHnlTK3ZbS7iLkoFtpdleRxJu8ZWmJvXdLioQ6eV6r
kJ+RcipDLryyIF0AOFJwCtIo3VC9IhRzfp+vV7frRp6Wv/PYIOF6sFFsiuZoBMlB0TI8YLIvtiFD
FS0WnXAJutYbx6bkkMSEbtqTS4x4l6D4aOr7VhTtXp+FUUmbAQdT7o2DNg0jS+oGK7rQNERKX9tN
df8SC9QpsvIOMvT9E4tFAa/lFOlIfvHb1Ke6GyhCklG3tr3BmL2CiOpKBJRGAgHZiCznhPvpe6/U
j8RFAe/NtHBEYVcBbnJfIzrJJvgG5tC/fEXlzGfkEo+jz7dqehCz86xHbog4BCKsM6EytF6m2Hcu
QXZDCIt7p8kqOk9mxvwwKb1jy79eVI+lNVO+2NWVxjo9scUWcl6yiY243QdufVCtg/shMJ212aUj
iVydv7WANEDhnZJjOHUvjd1O5yaxsjPJfeXDNFbpJh5D52I70tolFkkVI7KjNU1IdxfIwDp1rWGd
gqHBBzLM8b6Yhl0uDWt/1CzUsaj7PRQ36EIDdNrMrEvy9PTxKRR9cJci09xaWYYFWc+mB62gysj7
oM1qqdmmURKfsFy61FeqCUqNAbwsz8xTJPzL2JTujoBZhhPXxg7TVjLbKys9JyyRT8smH6w7X+kG
y1nzxpsHsAgd22+bdLYc9lCJ+DpEYqbxs+57ZIvAP0Nx3r44yHVUOtBsoCDi6pU66aiCT273bnup
QRakeRdZZnVyFXj+3EsOkcVCZ1sx8+e87khailJ2kGnU+96SN3kzmiAa/89GOmgEpho6qUYKUAAH
i5DFsVhHjvf1+XvFGTB0pFS2Jf5XkCztadlQcmpPsfviy244LlFDTZPcxhDMdv8pmqgjRYKugv0y
aZyA2TCMCOENTsN43kD00ba6O7yGKT1xqjXg1Uh5ALgMXgNKPeVgcmIJk52Pc3dtIfc7aT5SZFuz
EIlN+rH30vFsA+5I8RfjeQiYHLlcRqvMb782y586GhZI6/MjOuVzR/by2M/fZNnklmZvggLW5fC/
YWFl2GVbQEZobnWcQcUk8WDpT2RG4KAM+AjLxtPdv28F/3uLF7NWQBOTTZo0IHkdoz8ttwROpd/+
XB7QS3eTJ055CAniPS0b2FdcV6r8ORToqyMD4f2y+aWJ/3WfhzlolUShWGvAxk6BhcwtSnLMICCW
VgwHz23oTLRArXHlLUL42T0Q4S1Y23k1rDXhDseJECLXIK/O8L2sBCdDOhpdN0qjHmO7qfeUoWmB
mruply+imyjUCP0edxowp6CU597AEdWMjBfh3IPVUB7u8TTTKGVfLRuH2TostRhf27xL2jwFBpn5
VCnno2L5OmnNORSwXNc1NPaQyYY4/dBbtLJ2R+rmSORaO3tvl2EL6zeFD2qGNEKCO8pr7WxCy7Zh
1EOdFmI4IXTBOuL3BZ4hjIqwocNjCpuGJRKDdu5yqpkFNLevv30cdWHQZkcTfj5ZE0QfiJxsk8ov
T22N8NgiTJpaQXNqWhOjFWGfxS4K2if8AfI0zufKMhwst/64L3Q4EBHm0nHluGgbUqpL1AYXxNYJ
6Roo8VOZFjf0Cn2CWiBoahEyaCIth72LUo/uLosxU4onFJzVTh8S73ZwzF3LMveDHky+yX3S+/B2
TvwaQX/sK+0G64BxaYd4RuGH3G+FB8edEEmj4oEkrHbxEFVk2pqXmBbrU46t7Ox1VrZJHyPbHx4K
RVZlgcZAWjDRE5+GoBXRWxK0xDH/GWo/zkG1fVVC4W40yIIeWQSoVJ1qZtrRppnZZQoZAcxtgGip
E93lfZqTf2jmzSbKQ0rK5GSRS2FfUbz0mINdfTt4FUjqrO/vXdtmGWXowSFyxp05acVdXhdUiR2I
Z15VrE2f1k2NPhoheflq+AJXYTWP1gnuz0X/baATA6RLkMCX1rsMgZ9Hnrkh0NF/yrrkB8kM5WX5
i1o8U0DJoJIlfrpWvi2+DaR3jJprvLf4mrfQqVBfmHn8bRA4S+f73bKji2BGxtGx0vqlzuu9lIn9
4PfyrR5Dc+OnFjWlqnEO5ogAxpxsoJ52/U3Q5z+WsUFqd1iobxLG32YIC5pC86Pg3QCiY9vEiVzs
VB6CJMgMwgx0oNrEeI71N9dBfur5/mclDH4PC8FlLtO9rjcRpZxdnIPkaq4pDMLbZWMp4klNprAY
J1KUEqU0PhoSUyga2E9hG7QsDJh4QAMe7wB4Uf/1X6pG814seJAHQOEXGilQFWRk3oXzLVDEOR49
7KC1wKNKqz49qVSM91FWa2sTX9caFj7QWfCW7GpF5GWWjKsu0ZG5lVNwcidGoKwda+iWtnlQRfYz
r1sdmWxZvvhdSm8jVhTbxKRtTAvRmeeJbse8gbD0OWi5Cx/9tDuEpaW/DF58UkMaAcINK0hSQ4Z7
rCOt0H6knqxfldJsPgQZTAkmYDRyxGQMIGMvUUYQFqFvcBWg8kN2aNR9XeXteTBk8NNKyYBVCinR
lhyPY19X5UtNg6MNZXYrpgTR12BdYWI90Jkyn+LIap4c8g/dhADesYHFMbTqlpCoR8cd80NjNcXN
cqbH4GbOZF+4+BOakf/hV+NSVzxkRdZeLLO+LH8ZLqI9Ta/o3LgVlpAwWlsBEU4HstvFN3fI9vUk
88/ep84WdEl47bLhrRpKXJiC5rJhW+7R9Yg/sOfN1E03YIv9c066FSsWl/Gv4iDzk6y5Q/u0bpFW
kLZR95s4cMZ7y4aD2kV02wILt5ZELELsSX42A+aeQVdYrybFylU06KT1GNGnB7pbIzWBvnb7hu7K
2QxK2afAD+WTD6bQdirvHfsz3MXIK29oEBH5kfvOrkxtndbHOH7HdrP1pmh68/0ORVQW5bhfgOiX
ulRo0MfmscmxerXVFH8fwphsA9f5qSXVkOJU7kOsj5l3kkTFMJBFbwggicb2ItCFre7ftyNgY3v4
ttAoK1sHARxyITAj3Xy2g+rvP5dH6XDSJLWZKkoVVI/OwOA8jOIVLMy0r4IQycr8Z1UPr11toLgz
+78UFp5rR7pY2PkZiUwx8rcEf4CFbPpkO3l6S9UyXzt1SK80HqmbUN7Vne/YeJkTZ0n0JAIaAXRJ
xkOoe+4DyTtzG0biLrCm/qnY23Yo/tKb7lPSTP6Gg6nbIN7Jb7OQWRIpttoqr2P6OGOavPYxkICy
S55FPLzpqYSgO6Teh6m8+8ozq5+wPGnNBMSrTPJA8QeyhErJJSlJTkcwQ4nUTgMQMqE6ja7jPAVT
H24TZgR7zSX2KUQ7vrWGrr+NM+Mti8OJfDgFwHFyN4aTlC8lI3ueiOfOcfrHnHO+sIDOxVqIHX/0
jCMHET5h25PbWk/zTava5jQKxz6XXfMoq+zJqKxmm1jTe2ZKOBGeybpGNfGD0pSxqdHkH8DMd9/4
n9e0Jh6xqTgxalrFa3LPgZc11LdGnzjcUAjvG94vAkrVOlWW82rR4c+L41Dpxi34+H0WRvquEuRE
RDA7LEpJBEwQOmI7vTgUXaHP11e51ZrU3kYmdRkryNQtXWEWjJ0JLIjY5q0sTPexHkk0VrJwThlo
XMyr0j01MP+OVI8mErEgSJNV9RaFCX63TPuMDI0eXTKwdgVQtBkZkb+r4QeYWnqwvVVeLE1IoqU7
A1Nu+zJos8lY5vZN0qr3ujbqR/IzylMw1zcdr7Y/vLdBluFeNbbx1ANsB1adGw8FF88Vo2nGzLew
nqfJ/UhKY6OBiQIaCrGDON3waJhI/lUCiVxNFOY8WTVACeDFJyAjj2HjkTmrCS5iejjeIJWhrhBL
F26zLi+i9UlqEGCUEWlv6ReXD2VN7AMuI3P99y/YmBl+dPPJySFteH6qPlScEBFAM8XuQXV4ct4r
uvVYpbFF6HhGgHNAH9cw1Mbq7OEhmgbtajTdfvnLdoho4JqiLgoSl3Qm0ntobm1sN7Z+pJP8UdsG
hmB+/W2oYvjdyv3okcSSbsVUjFQuEr2bhkZGVU3PakB4YXixePO75yLCVe/0HqmBgdIuli5ykjPU
LCXSzwq339+bWu6JIvtJJ+OuT+CNsOJkahFPw1mT400WGckzJCr3rCGfW0VF4t+OaevfclaOiL8N
ws3QbP0cbHxNZOFNB9pUyWOWH+taead6dNxTqGuPygo5ChWupdQxp6ssUgzlLMUU1CZibDD/YN6Z
dmZUmatlMa3ytjkHmQkWTPmPmaEhgInjuzZH9gC1UF0ZolwJs6VnWVXO3xD9k3apAiZYVb9N+mec
Re2F4oV3VY1LlkXV2S91FO2hkczxAkZ5pGlcbqZKSWAC/G9jV/6Jl3tOdVi4LKpezCG0VkFfbIeg
Kt/mzuNHHFXFRiS9syVgnRlaTgOBb5NdRNmTrkB94aT1Y7O3y+I7FV4gibF536dAbPDhJ5uS+MF9
6xEwbvcgSRpHnQpRqRegXKc4zKM13ifj2imCHM24Gu7T0f7US6A2LOH7eyT2+VkwtV8HkRFvSJbb
N109f/PgObQG1EXoWL8H84xSGw4OZggQXWItvXuSXdxV3XXdp8eFxYEytqVelCEPMuK7qZv794G2
0c2pfdYAhuFOj7nUgQaxJxmuQVXhjilSAgWU9ShcuixOrE23JqztTY8I+xD6Q0BYW7imha8+8p4m
UFvnf1GjoatmuPlN7zFbMp34oSIwcJOJRB5sHJprSKEoABw7O4tcjqSbgHPV9EwelGcY7PsWudik
9RMx7hDpRCQ2pStJJC50SizU64sm5ZrvNP6nzsVCj0JS3WCb1MDtNqJz/NvYtJp96UbdeZRxCCGV
WEtD0k81W3pZTveWyyqkeZtnpNIYe+U3XMPi8NUO3Z4PHKD61jbSKNUFmus203GcQMvoijszseHK
6in9J4OlEF+bD2U9A2Ro0DeE92WSkhaCABfSJMNXXiX6AydwPfwPe+exHDmSbdtfabtzlMGhYfbu
G4QWDDLIoMjkBJYSWmt8/VsOZmWweKtvv573BAkVihkBuJ+z99qLuKEzahhM/IwKaytS8TQjTVaB
Yr+ypg5auxsQc1uo3Zb7B7KoVquOetlURxCbT2ZejXsfAf6WEYcHvkZL1mqWVDC88upYOUN1ZK58
q1hosrymfxqq5FTGrb5nbJKtMkOjzBcF+pFhFne3+nPQlNF5aE0ykmLllARafOvEhPcqoxGcqHxB
6U/UAHxMsjXSpj6K0NtjYFbOwGAE7DN+ygnVsJcKPkSUtc+NvyFyIL1tHD25VcpJ7BszOM+7iExE
TptqS61IxttCix/9ULUfO7URyEvdly6swMeUL92wHSidPGCppgBsldoWm2a9Lox47eTUSWyxa4Kc
H0wxrTq9yra+wlAnNSVPrXjVLTq+UW6+mlZbPkQFV3vwitZXkKhLPff9Szza2lJvsNH44WvUdu6m
NK1s1/jN8NKgS4qywV2mqQG2XTHqS2zyhaX9sXNcvwalbvqU/lIygQwvu/DXoChVNcERJQyAlq8N
kcCpqr+SCE145eB5ux5a/CEMY6znjHNyvM5LxjLVlwZZMUyPDImdrR3bANqt2/GXiMZ2eMF4Qvgz
egoaTPbwwpgFIaVXPbQGXCFA6/fMIbJVn1Xu2iJGd2dSwJC1A/80L8JB53kz0a1ceHmV0diP8yKm
tDtqFQbAdHjpU8RQZeRH2xAkoO9b+EB7RT14QZucwOMPhGuhgBHE1O6SJlAPsddrqzSti1cqVedG
9z4pJlEFdt0xtOJSELVMX53WSW6zV23kche1voR9OfmGsEkLQUqiINsi930ETcX/7Bg/NhONGpeZ
QFcqC+5S4tYrlJSKvcFcPUwfFTfOjyrV2shHut0woXHJk4N2W/dLBx7FUVMg9oS+ioYcAM2+QbSX
NUKcxpppJrbVkrGJJLozO+U7ybxt6JN7OFXNKercG98awNS3OSKzlIYz8ZHU3dBmNwWpFwTEdW7N
Dy0G32yQQnGyIS+tKWK6D2SULN3Ef63hbj63uV0QGViQf6fk3vM0mNnmmUl+hrslye4QmKw7W+tv
AAuruX/nB2X8ZAbhqhNqfyJ1gm5gWou7yjfsfelkn0QViDt0LMesCcu9jo3xySZYJxvKiIZM6a/D
cQCh6UTh12E8NNGW2G3vESN5/wjcmWlI/J0WVnNSoB3dMwNO6e+53mrwFMoLJDlg9onKk93TeFXr
Hsi7SdwQRg17mdU2ycY52RBcPJJd07gVAwwWVh1THNOHI86gFDxfFe0YA6GKHgbKZzk0GrtXzceg
ae5IpUnJ2XJ0xF8IUir/UugToQxtnH/OCp8Gjm3+0GmzW5lbMBA1GcWb7rbMnOgAz0ycKFOpp5RW
ywk5XnPoKwXPernOKEt9Jqx7XJeELhJ16r001IR3dPAo9zF9p+Z8DitsTHDSH71Ga+91OINmSiq0
xjg0VSv1C+RB9HYKPeNWqIjb6JruTbiWyLFlUgRglU04KpT/Y1N71izkAsNoJ5c+FZTqnfo7mXRP
doFMp2vDiekr0Vs0tY0Ndb1KaN5NLTrnktrFKZhzrSfzMEAVjsZq3IUmV7oFRQ9Gb6qvbzQJcB86
1WdOUL9YdW7czbuISXLWGQQ44tVyaobcNZMQ8h23VWDVBSGjHTLLm1EzvxmUtJYECL6k5TQcvLbs
zyGh4WdhwpclXRxGVtMiIqKbHJkOuv9BTZ6Z8d1iVSIRK2yx2bkqOCCElzu67zqVD/BukVbeYS6+
bxzNP/XYtR4a6hk4GpUnu202U20aG6xp0UZXdFBXbXhE4Fw8WCY/pgxGu6YQgqm5CU2RkeIkRGtj
54gAbJ6XayslyZ+0iaxRf0rPJc6UtWGQk5A44skKw3Ln+zEDBiH5O2OxoyuGGLEKiZ/wJv+UGO6v
RehW7gGEd5pynSq+EBJvHeeFUpP8FuILpOQCBQk5NmWEvLwg9hf3dkvUIaE4wG38xCJ7inkoAoiQ
UfvgGPegfwKrau4juSih7SvYqRW7hL1IV3UlxDHo1fizgAwDW1p0a2ucxKFhtEKpW49QcSoRmhsI
6XoaZTt60WKdOAQDVkOh3YUVfHrcfs2uUygbjr3Sb+txIMSXSioGnsyBXhg4GxGWl9aynSMlbefo
+kG0qqOJqG0rTwnkqfObUMmmSx09gspOiBgJnW2X9tUj0hAm8nWjLcmH+p5C2LwzxmDCfg4J3kwQ
a1hOne5QqR9cAlrvzewLgCn/NHazGHRs7/qQH6anPuld25y8GOlVXGrKXhH+AwZr+3bIW+txbPi9
hxjF3ubVcPYm+FRcxSY0cE316pbd9Jn0Cr7Bnh5t5k0EIjdWPqERp0SwgKQXHLRBGHeFPpbISydj
mZnFJ71u9HPff+970Z6n2sfKQOjwuqUEe2IuCXrFhrrTjwmzU7dcOahLTAMOamQM3SbuVZW4lvbM
D41OvqZ2K7zjHeUKz94K+VUNACBD8ZwOfVfWa6+TDezQM47DvBhuqfpAHKK1mkP9sKE0e6SLxpp6
m/Zhs6r67DnV+nKJ0Fj/bJXTLp106760MA7k+T7Pdeu74fvoittoeAARd8PowN31oYrcNo+jJ9qB
7m0o5eSOXh3IRyc123ANIi1clNrU9IiBPJDMGlTwTGwvQgupF+DkxoEev5Z9D0uJqQzr2yTqgcb5
QbcXFFQONhkOuqG5D+imMeXHAcGzchOxV7eyseaeJ0fckE+GZq2rwL06/FZ0RT2hZs7XVEqtJfZ7
9ZSrnXpKYHkt0ohbogCteBnaz6mihQ+aXdeXnCGy4mufM0tVn0KLP4WvZL/W5n1KR5bClBKm1SjI
JzFdXfTEPVFG6T6T6BdvirFD2CRglQ7QZEj44pJB7PoGM2pLC9EfXymMXvS+Gi7gX3vK6DEGAAvB
ctun1Z1Za+EiSibi2+vOfCL8DVl5bjWf+Eg0xsIo/9I2zlPlAyrip74NzIn6otqc2wn7CW0Wpu2N
Z01LMxicr9Ilq0U2Cu3AT/aJiuZJzRDvUI3zHo0a7bQGsM4OkuFWVzGbBWEtnQN5ssdkWx00VXiH
eJPoRn8TJV0G8Kf1vjRmhDa+sD6RWGxv8sb63ttUfgV0ihOZsmSKJqryQAkZWOMEzQLh4otPc/KY
TTxFz2x8bzXIE3JX8e+5fiK3j7HxJciNqFHSKoAbGVzmhTICpPQn1z5ofVquJqAJxPDYIRgcFmFL
g6MMSHSTFdwAnaVQfB90XPtD4xK5L/1zw9VrFytDu4uov9JP75y1Z9Fm1hVlndNpQ14tcEGGZYSa
XaSAlaXbyktp6nZNRz8rhjQhDArbjd1s1Uih/mQo5lZm9JGepJbLuKKNVwYuUyA6kzvnKx40sngo
cBEf5aRb2gH1mksaSa8mBWVyKExZHi6NXlvM1sP/EBf+BXHBFTqm8n+O2V8xkqzCb80/8p//IE63
Tb/+lb3w9vhf7AXb+sNFZQd237F0zREacINf7AXb/kMI4Am2qmPZE3D5r8x95w/XNbCWuzoofhpD
HKqBZAf//V+684ejujpcBscybU3j0P/9PyQa+D/y85upsf6w/R52L1/+vffRcFXoD4YuMPaauqXL
T/7eFz2KjBb8OKgkbmoLTF2p/9OcmBH7G6wixFkCwiYeLXKclSd+oD6i+nlB/7hQp++SoYrTeB0y
2fLTaNf3575grHDXlJ+EUWI8Or/7M/968395s87fvVuqJ0Inc4ALsviQEJCTQ1A4js+7HdSDCBxw
VmlxVm2IU57xidLvDT6xNeOkBXh0JcVEjXmmmG5Hp9uVSvNV47fVGRqTF0a9PYqJxDuhydz05KSP
BlrynqI6k+iWuqJ7Z+s/6mJckJCKe++OpymzGuOet/Sz4iyfDlza0pP7OCOu+o1R5t/kOR2tlqYA
9svL5SZ3NGIOVVxv8qUaH1YQsCx5+WaXPEU+ZVmIrXwHEowrn6o3kZsRAa8CUOXZ/3xTJRJ1+Z7k
G5zfcNlvctVcW5Ts5DkhT+eXI5Uga+UVnJsrQBQrqmO4XVgvWa97YtPI6NDSeFPTkQ0d9U6eE6QW
AyuugDyUw0aWLvyCh8hTGVh4GI1HqnlOc2fEw15riblGCV5W7Vo+2sDpoKbeq1WXyVo+R5hnMjkV
PB/WIh5b0q4GXkOY4YowJ5pd1DWiY9vVO0PvmFeTLBf29yVn580YL+XL9ngjNG6QxDotdYOb2dFg
aswjcL+doIOv5vfFi9NL3vz5UeXrgciGiCO2aEnLrNvJQwbxdPJfzCLqVwrr9MHa9fwBeB4DAasH
LEL+eeRnly8uP4OhEBeZxRu5Lv+E1Ao38ljNuBJ1ehQ/UtCSUuxnQyVktArIpU0MsuF9eE9gq1qD
nwYtRov1Lj9H2qOHNl0N+To0h9BFaWc2uGI8ord404Ce89rZjSqeA+7OJZYpI+pIOgNp2mZHud9D
hdF13iqaXpnDb+Xz1nFHVHIK4pfCDU+hse42NhDJcCnflaUJjElvD3U0uEtgiVD6rUOaMR7r8lgp
n5aCEZ+MZ4uNsMEe3lwQpm5SHi7fgXxYn2ws97NAvEPyxK4rx03nZpjxu/xLGhEpZelLwyKVsASO
SLOPADQVbsEX6jjLqo0fBsV7dH3m1IzSXuMaSqywkHDR2k+T576wUI1JCY1jbkFUH2uQBmWFIw2U
VRPFSzvQZm3DKsNxvGAQ3Dew9jXHQSHxiTQ6CiShx/0zwrw+qv23zPBXKRV4hAv8YIAwnBMQRjUY
4DhsEc429yBAl9LVRc42f0H9jouY/4bH+M899F/cQ8EC4bL/X+6hP5Iv/Zfqx3tm0dtj/rxvkjpj
uLpOqoEJsEO1tOt90/zDdmzLZOInb5rylpbllAy5N7p/OKAhTeSdhsltVfCg623TMISAW2bhlJtp
Rh9uk//bbRPwwv+4b5qWgEyvgl50eHsf7ptx1AWRmNxy18W5tQI7fZhEV2LjdA69FJOFKYpan/Dm
hU5+NsoupbPWfVhmO9H1wyql3ESMTRktTJH6y0ipF2PEBTIXkOPHGMAs7Z5ksVGZjayLuvGPHRGT
qpN3iyLutFWfaw0dqYr06+Cm5bq2UfxXx8I+1ZiNJY2NLZQffoDEuqsrkt6/MEhxtrUtHQ9jug+x
2IaWYRLYusoClcCmyZFlsvxHnGPsMwhN3iCHAuyLXLPL6k/GAIy84GMJfVG1yauhVAwJjHY7DOQE
EwTnLN3Afh511adV4kHcrRgRU+1eV0BS1l7F8H3yZAfCBFNmmpc8So6k55Jk0JrNEpMQ0YOjv80m
g/ZDCP9PmIQXONDH0mHvtOq0s1XMXEYdn7mwvJIZKS6AyfJF7NwgnKgO6QSuF5Vni9kWoqfUpgVI
inUcKVxGbXs5lFhHJ1/9PDG/dLLcxfVsXvpeK9ZA4OKL59ufw2JD/V8nXXbfN3WwrgzxY8pIUovs
4lYkXAtdApeHEQORlo7qoqrD15aGmK9odMorKqipGMgfo1Fq9YSkgBpK0xSxTrPhO/Qz7oEz64U5
0ONvLgU6loUl+L/fqFrDVNlPVtOAPt3EpxkQH9c5/ndToZBIUDFugkC7rzqEHXFbL103DlZ9G2CL
Bj25IWJWu0V31xNFFv8cGbIl9mHqVO4PIk9PLcC71KCj7zFusGurXNYV+skipIYegeOX9UizHO1V
zABraUaga3khi7wHKRk5NdjkF62m3cN4Woy6jWWqPQmPXLhgyC5d2ITL0MO1hU5zSRubgmGcEfXp
E2bp+Peak97kI0VQ9WtVpOeiJCkbSR/KOxwjUcR/CpKDV9fy9tKQg/9+yuN9ohP6OMavpdnhKsjz
S0t90HbIP46hWg/MmRsMw3oQrCA5VavUVnatSgc7lO5W785vSzDfUArtyGJ8xSfvWnS+JpWemvpY
kZIYnnbATum4QGoghpMQvZ3uK8U6RUmGpqCgFEi4QcpvfFFgMc373oB7b+/aAn+Bq/TDnm7ECuhY
sBS0D4hmTTD5lmhwChT/YeQ/0lEcKK43pbR+/YycB5plx7p3yjVxJFjIlUPje8wHAVZCd7nMcXJW
ld6kqrW1p+KCXLx5QGNPn4MiPUXuZ71I1kMf/hTaykuRM4D/3XkOuW6O2ZR3teXuovFCpHS9TgYB
ADt2Hlu6UglMhST2llj6w22TFAzq3SJfwh25oWkJHFyPVcS2asb7L+nygeGvYy41cdWF++JrBWv4
bN4ir2kOrq7Alo+hT8prGxpugnI9P2J28DL2YG99tXtIQxv5lpPAQaAd1o4ao+FDnelLYVeQ260c
N5/S46a2yvtyTIYbfRrChda4+I+a0V8HekY8elgY2zQHYCDgvU5d8uCAjtyloUo7aKw3Xkz8ONXV
aWME6h3BkO6GqlBftgBKw+CSB+WEzDK7MHMvF1GT/gSowoCQDPjNGIhvdnhQUkqR/cWro11HkIrK
SEYoC98VZxsSycode0iR95oeHRvpKtZ1oMkFaAzHU7/BI8BqoKFv1rJL6LfhotMMG3iiZx0tEBzH
aCCmLwOt3zmpD2EInXpCLfBYaFO66XkDc4NyblUiPo3JiZm+I75dIS/e6OPwHAlaSZZAHdGZzlb3
m2Y3tuE9BfRh6wpQ/7nncN+wK+uoaaa/L1rY+ulzJS/8mhjaoyogrecJsxH46M1uysOjgW5nGXuR
SwRqGd+YCbAjoiv2idNt87g36bQTkdI5XEdHN5xWLn3fZeaR55Hq9U8KWlI6MCmMzDC2h0nNOK3T
zgp4IqItiaCIlQx4RlKmxyBpyReMeDnFsiOkhNNtE4kMSml+0odRPSKNN1f8KXC4QaAPShcqe6a/
uO0UbYmII86gK4sdMWSnHOT1IiK9YB1UgJ/DRlI+5Luo5GJeK6efgR3Zh3kjBb6544v29i4zYC4Q
OlAm1z6/5UI7dGNJmMjbahlahMo+my6eFt8icVdFzAHKdDcKpLaVod0POhJ+HA+dVNVjLkVaL9cy
eE0kKoGZbiJTBUDa/UzhlWzysSypkH3qEvZ6VrJFNTktKxl9po7GmU4P9mV3OiVSke/rWbYXCRmR
LVmavTKdykHV/1PE+UEXD4HkWPz47//68h3K758FmfeDSU0XOqO/fz4Cvf3R/+P0Ywi/5X/zsD/B
mapO9iEKNN3VGTjOFZpfxRuhun+oaCkpoJAIb8syzO9RqC0fRPQIjyI10ZFsuD9HoeIPKjegLnWY
cKpGgN6/U7xB2vvXUajqQhzgQmAapiks1MkfRqHMyRI0ell0A3Z96ROknSMfbqdtzEU1mtn3rlT/
BzM8HxkQGCL8s+B5MSCFdck8nZ5YiuVEN29yasgw3HFczAsdEeHB0xxjraTja0qKw0EvlPLgZiU5
c/Nq5rgdikC5t/Wy6u34vInDqVwq84y083FXaUN+KPTyjMq2B5OjZ4d5Ieoag968Wrh2tg9T4hi6
7OBK48y8sH+vzZst8+T1KJQARym2mkmal7JepId8djDNq83Er430tfEt/guD6q/ssEb6CObNec0V
PSqecaLPiHvHlws9cbJ3C1PaDls5SJZy/2G2xshFKDd7evmbKaxv5v2FZzLs8x3wYXQGuPNlqIzp
ykvXQZfnD4kA70+gcYYLscM/+LZqt1q/JznZpDHP31RmPZQGERHzYt6Mwihbi1D5WUHm6o9+mNGB
qW1EoCYdsaPtYJEPPJq2HraHovvepONZafUeYUxGdc5NT03Q3lWEs27GmhTcLCsWtlQAVG3Y0N5E
iUCcHgh/dSeclMECWTTEBNz2Ija3MIqoP0X+OVhaUk5D9b06GnKtTf0ciYD44sXEaelKuK56hNp6
THlbiRGJ5/2UhDomwqTO9760QM3/N5FVkqvQlB68LM14nv///GkitLY2nKo5Gzl1K2E1VO36lp4O
0Fb0WKr1o8kzohi9kHg6FfvOvOb+Xrvu0xGpkXL3+8h8znXz+rh5n+p6uDrKpFtXY1vsruf9i6f5
eHh+Wl8LTP7L5Xt8Ox6DP5SZHXLP/D5A4fPmrtvX1/v391WFay7p5lJCks8/L9JK/bX2YV+XRNNW
Md1Njn/t99t59yf48Gf6sDlkESPGtm5W84ODXuAprL1DIn8uYEh/LbLfmzFREMz0fm/P51QZ5vrl
/Jj5yNtJ86F52win7djYOEE1Rsx/97Qf9l1fvoC1Alnob97J9Zzru8maslkotDVxGfLe5wN/d971
+RSfGO8qdm+uu64Pve67frbrvrjW7hiUjXzD5d9Es+wnYM7+JijwfSk5i6LO0WC0ZFIeKk1huPBx
VXNk+WD076KWWYtmlbW6VoUvlhbtKVIOeI7rs33YnJ8rthmKLeYjUMJDrGLyxUeKf7vGw2wuX/rv
Hjfve3vwfM78Rt6e4bp9ffSHfTkTqX1cqTju+qBjcPZqrPs0wxksrdShi7bibTtMrGFazoferZoj
PsskkZfRj4eKFo89ExlpBmd6ysVizHpXTv2Yt/w2i72ZWt+d5M+nfvC/XjfROOGvjM1bCi/lIZEL
x3SKtwV+eq7QQsHTPY01DhoOzOfNa2Y9kP5z3Z4ffN28Pk0f0i+fNwPAumSKQgkj8L47pFnZHea1
eWHmbrcsgQujWf99oKkBHcbEIrYCnzhX6PeLv9tHhDveXqrQ8m8yzPdBuabJ3+W8j3grvpPzEV8A
JTI6QceSKCyoZUSGjuTJbEQW3n48+e1x815l/lo3k7OJtCTYzY7NedF2Hu8eO+Xymj40hwxd04fm
AyJWSsQl+YtaDd1+NrvOC81WezIfI0Bbput/GuSfCidGsCxqXUEkjWp5cGrkcgKPo91zcTJbLn9X
d+e8Nu8LclTBGS5Zchimw2B7sE7kIjP5vBlxP7OfNa4tZqlYzw8Rne8Onz4J6o6Jj4QFor5xa7UW
nuy0J4eoI4/RN6aHysupoEe5gquJL8z8/zvK/+TEm/jCzDvb+btjyptgcpwSNJxLD7sPV29qLUhO
q4RKFclN8x/GM5wdMCZ765E7eHBbF4qKXAvM6tfaaFFwiluYXFQAEJLMvlFtMhhpMALMD8SsFAfA
JGA0DKhozljWO20g1m4wpv7CHyo/mHhVF1VBTcw0K2xkbhVR/Evp58WBChVRyvpqqc0m6lKhPwTP
aXBsmlUZyKFB6deVHNUZ8+gtlqO5ebu57py35yPzIptcxnmFRnibng8efCG5fT3+7qT5SebtJFGs
jabhL5lfZ2JkuHLReKBv1i+O6NPNAKlhQgTB5YSp1K/FEJZLr+j1nUiRdBMapMnj80KXI695rdYj
cjvm7fmR13MaReXIh9Ov51RWSTdsUr2lJdkL82JqQ66p8yrfMnzhhRzu/u1xrKvqIgcCs/pwznz2
/8e++ZS3V5kf4oX9d9/1q/X15ea160ftht5cGAhIl/OHmv9a14/7YXP+oDHejOm+kXeF6wKfBFfu
3/vIbc0PEE3zg2i8jV6BZPDmW0s+382uJ85r0Gq4r10fcz389rRhoqMn/v3k806bKD0ZfPSXl53P
+af7LMbwSz3RN5ZK5U6TMId5AfuNp/q4Om+TAPzrpI+Ha1Na/P/58XdP+vHUd9tvq++ee9AGfnVK
S3CpfOn/cXw+dQqRR9Xi+7vX+PvVv3+l65uOR/FIVzzavHsH8+r1lHdPMR/5uD3vfPfwt+Pv3o6O
0L1mCgZrRXu3SH5vpnm0Nkpl3M1nXPdfH0B8grcupuT1usszGu2gQY3Ul/PqfKRF8/j2EtSTs0Ma
bkeGqod5MYwY5ie5iCOD1sm8Ou+cDycNyL3F9cx5jUhPSA0JAIDoehi3B0lz8/F3T6dJmojWF4WK
gZzV+fjbK83bUTU9ToWbbCgvkz53ffi89u45r29pfvb5MP/dD3AhYHmmg7LuKu15/q1cfxHzpuFb
lNDefhcYdQokDPJXOJ+lpgAFoCyRAC9v8f0MxgnmSXEvJ8nXBdEPwdKFVgwvqTS4FbmQZ6IcwsK8
ULqJcO95NZ1wTJDfziH3R9UCJBmw6HJTk19cQw7PBjmcu26mgL2ig+kQgDQqGPxrhzAkU1YQRlrG
RBz/GFvjO9izZZKX2yFGrGuKCxX0irDy7pMdLNJjWI9i0wjjNcBWt57n1sQ4vZLd5DZ6uq7kp5un
79fFPKWfQoIFDJ/bitISYKG22grCJgPcuXCnczO3kGvHZQTtSm23vWE9JXwW0xyOtUFzRmUQxncH
aV1CxBPhSaAhoiomA+rPuetciphnselg9uvSorfv9oAP5irUfzrG/6JgR6vXoJP7zwt2jz+GL/X7
Wt2vR/yq1bn6H6bKgFS10DIBdLd5st+1OusPxFeMGNFf/SrI/dkxtv4wXIu0XAE9RqjCvAqtNJNm
smka9Hhx3soe779Tq6Mk9wEzL9B+GYCebQ13viX1pH+VWqmNonRlDkraiKpuZyGkKjuq0kQBF4uc
FhBYd4yWXvGQ+jiq3Wm8yVp3FU7muhs5RUuKG5zgEDxcZ2M61YNupl8qIi34Qts7YK0bKIGPELYx
lrrBfWE6lx7wUkWaFvnkJmPWAL70ZDzFyKKXsarVN6ZefclU4IuotcqxXA2hdmcJe6GH4iCkCbkt
vF1FEKLd1i9UfxhIBLjZCywBXmnel3otk4kR82ZIilqXJo5S6uekRVMBSgKXRbwxh+aotQ05yQzV
KuVb5Lr+BomwjQ/SXsDWYKxFN6tnOJskIl1P9h68g7qwQ1GsnRjGrGifUzVcTIIseN3NtooSPtau
FUBmR5HSRriZy77BojNoW1yqy6JNN45Xv5aO2LQVYYi2pONqwd6y+Xss9R50i+CK09nYYmSzIu8V
3oBUqxSdr51S+rpHO4JfLreModRO85qoLB3Nq3pCRC1uaTZT4chDl86JT6FLM+ob1RRcTYDkrsZh
IoPBcpW7zMz9s6dP/hmU8DajLnZDpnC0hgUGYtUsVbLdzIkQXfr+8ybt6/IM+yEGlrvRtTFYh2Zo
PNpdrR1yu6NTn3bBqcu9F9/LlDvV9YsNtiGgeorj3c0Lwk2Vu0LLL53+NXUHe+cRR64tMNpPtxTu
2mOWatsCd5pGqjsqeY//ZeigkbHU08KaBfMQqnOdPEhNBEdI2frS5uu9bBSa7X1m2zfVaC4CZSig
tAz2DeiLapXwPKtQAkCGyg5vQzS46cgdm8kNIP5K1YZt0mdn11KVkxWP7aUew2A7+mG9am2zuWSV
adwL9bZz94EhqidVyVmor2C5vcu8oZmAefu8O9sm3fA+sp460CIQ9sNPKlZO0v06dPVWHX2C8F2s
RtW01lGtfxryenz09OYZO0X3NeoBXg+TYdx3lkf0X5nBs/NUpjjMH4/0Tm9txVd+lJbCF3gobrsS
mnaX4FpXVZ+yNGFuj5ql37pW1NxaKvkxmDkuA/bf706Z7v2eVtwiJ9VTKFbwOe/5iSfutoqNFGzN
YD0EfRy9CgK0F3g2nMsI0Z6kTDvY1L2F2iHrpn0SNf6u5P/5nsw/etrkqr06k78vutj72qHhAql8
B8qif6rtfNoFwaBsnFqvP2GBXieepd2ZHg1HtScZc1DIGKKX6T/HsWNsijQnw3AgWCaNdWdNTpy6
mY+6vbaFnRID8redXVy044td09SNlfxcG+gIhgpKtuOZPhC6uvuegkwsvId4qnUmh+UxSTv3th7S
EM6T5VJaDp2bQAAFN7K6eAwsMh8iXjqpBXTaaOoeHa+qDyjKn8g9wQ6c+F9SJSRqiWn1OcdrhCMI
s46WEpZHRzI+loVuHwYHpVqSuMMlpwN/yTRt15pusuzrjKwFuZ9qyrRuwlGs5zPsunJ3VVeDpidN
EBrIeB9X9nBvGk1/ysKQSsCfu/i/jLe+Gh5DywJGBUn9RS3I7WLmiXxbboL/HSiPe7yr1D9WhAu+
mCK+8/K4vjenNn4a8eRacf8K9WI69WWQPYI4uQ2zmsRvuTX4PRQ2PEM7XDrISAbnkSsQsY/p6N+M
Yay+YLJcYeo3H8ehb8+V6T6b0MRs1UoeCFxM7imEb7O+NhDajeZajZL0ZFRDclJiwLN6i2rH18ii
LQY9xNHxaGh6f4C9jbDe9sxLYVg41RKv/IG5iCCB7qYrbW1lKQViGEQbJ5o71R3/f/TBuy7Y2qOX
7VQ3f/YNpb4omUiPLbfLFTkpxcYuinBXWOjm1C787jjizkGp/23YtMLag0oaXwAqm4fWxes+b67y
DkNy1ZYkD9SG/SnhW8UIPH5BCe0ebWDcyzFNnU+9O9VLla/XIuwLfW1bfv6pXXPLrz6pU+8dk7As
iVJsfnYEmj9olrjD5NU9W4qubNQQYE/VeSZ2rpqAd1/x7jNgRAuaXygDGttGrFUa52qss2Wn8hPG
R0dJzU2zVddW3s4izOLZzvlPSe0mxOmSkRxauHf9hOA18G3/MJv8bRMPXZCMnzTErxsU/SHEi7y9
dzrEuoYaXMoeNaXpgfgy8zy50aLmJi6d7mzEhcLPPGpfKhpIWHazg6VAah9qaASGndV7aHXhk1aV
KHNVPtF8FFKrjY/zJkunPY4ZsEKWXU1nLLv3wp/a49s+uZl1UQ4ZTn32wOmfHLmY1/qM99N3JhFM
Q9xh3ta647xGrxBJ5AQbIg28YQ1wBkNOxuVJBYG7ckIcFKFG6G8Up/TN3bRER9nv7Lj+ieNQbN2u
LZaJoUM3l5NuQm8PYQaDhXaSDB01DL4/pAz4sgARJPrCLT/roNH2cehD3FDbfZqHm1GJuLGjeWaW
bns3BY4npkPRrXYo4uqcKk16r3CVhTgNA0+xfoiJAZHBTWGbqhMKba0uj11cJFRl1AvhKZh6UHvs
Jt2zVrZT0fiIiz2m/s++m24FqoX10MX9zuyrr1yEJ9SkinuHLbEGEQeAnXr5qTOGL0ZJHkFbgKwx
uT+0MdrWYryEXUImVYenUW8aXhaLum0YpAjb3+wxepyikitqvOyVQCxqXIECORcr5U8vRErbVtCw
LYyNdSPOSiM7tlr3HVHEHq87Yg1bkAUNhmZBbCn2j8g2lqZRfyLhZKFGLcY4NdE2tjXANQ8L2rh4
3Qq3+ObXzGb4tT4rjUmMhb52TT1DgpWuQbs+66X2TaQwG2z1VlH/H2Pntds4tG3ZLyLAHF5FikqW
cyj7hXBkjpub6et7UHVxfbpwGugXwwqmgskd1ppzzGjypfnqNslu1Nw7CXmFPt347Uh2YC0tWirp
9lMsxTOYw52wI3vXSuhUzfydNzi6rULxJd5vPNSfQ03ItIdcjaWGY4xaoM5qACR5MybJHWlwcmOF
6qiSOzhEbOKQulVfMrU5mXvpe10jdnCoBl/tkOboBEWNc+KTNIWROI0/dVyzG7W07hr0xG3xmWbd
n8Uk+qEY8Hh1kjVfeRVpxbEdG3x+lvZS9+pD5OT3tSTyobS5ntSf0UbWPz/Dot5ioQ+aGMmUTgV5
6G9QkBw7VG+cTduF9d8y3CK/84kVA9aRKPeDobzno7hTY9KRchlkir2fsbnljMTQaaZHCDWxXysN
Gn6JtShZ8wgwS9Ux1AIUSwgHH3WYWQBnQZYbWRtw9QNfcu1Pe0wTohy5JLvs0OqW2BgZUccjnXnb
sK/a3CDAu32qkYn2HnM9vIumvWljk4zHRFyxfsp3jGoOHezNpE3XOh0QOBGjCLqBtrZFZokakfjg
OTfkXG4MXGyVU0UnveW3ddmdqgwwJeAGWvfXhTe8OmV7qpfqs+rVZieU+VHlegz6bsz4Go19qS/Y
pNoInSAXoqfSftIsDNDefKvNoN+MLK/83o1IQePf0yXyYc5hk6tZhqJb7RDJNxWJdVrIqY7BwiWf
Ey3ms1ob17nqECTnGem2tbLXpTWcjcBpiEs0BkycbRdPn1jIDc+iNF7FehyEvq9xV1wbMhr92c3T
zZx8tybXiKG0n0OTjhshRebbT8CmICJrH5n7xQxwG3Udb7WBzt2CMRXuj1vOH6atX+k9BnW1QlGb
YIjMhUU+fIHcSJnfB8N9njXze7DH7zltr8zmWwgqJ2VdXplVcrDE6o+DJJJY6V0/5ohAreZdozh6
5SQz09eM+oe5aEibNzBJ3oZ5YOdaSAqTBMLa8Ecbh5dYWveodq/BPN8VOnkZtVFu5hKOkyvPdSuO
VNBOLI30Td0lX4lmtJcTsKQOQ0iSCAdJZWNp7Jsut09ymbexhfyAEhFWbXzYtzgXuCi7ipNksSRi
Nm4p4y3AalLbzDfIWGRfY/1UEIjW01KHg5BXsTD37WAkhDelBE1REClvcR80O0ngG0q6YtOV5Q2k
Q4asJOw6lKqop7Bgj6BD3Tdz7SS1y/KNrkxsOmjRAtAG+EOYqDgghhTe4WLne4N8ZVHo/c7Whlt3
Bj9YdG+RJw+14mQhTakWxKwAv5WeZTtAde81bWcT+YPLSN2j59oKpX6HwCQPpgMet1IViwxALwSK
0bHeAEdkYqVlSuI78JYpOZtoC2Ziom6dLnpM6+4HRSEK14EEIKMII/hBn/F99uBK4wHSW/qY18ZL
FDG1x6JRAgWe50DuQcgqSxwsj1Oq8gj1QAt4gzziRUvM4mrs0M1F6Zxjs91OXdCyldsjGz0j+lbv
leIxRZm80a3GDAqDDFdJ0GvUmkE8M5rEA+7CliRp3MheiJ4IgxD2yJ0ywa2Xpv2c9KD+Lbe6cfI5
w4WBHlmNnFPOf+2k8ElXv+JsDPG2UYsbRYFD0VruzTi6As5YGdqZl7Fo6TwoaySeuQz9PoSBN7tz
5IF94sFKkmi7kFOw7ywsl1mtH7uSXTzc5i+tBxnfFITAjh4+mMYwybUtZ3g2GL/QpId9525nNv4P
eQlIbonsd90w8GvXjH1vlqKbwOBAH0E80RnsxhRAjLps6tS5S+YoZFvr4ipy721MxJsYCrGq20yX
HeFoSocFtndvhFXdzREDvIMLV0gcz1UW4fxWTiPTq4vu+uh2BJJVzaw8iWj2FfJPg85L/yB6LMLO
Gs/EqP0kM/5yxIHVvslLLKetycaagCmxIr67tU2dXRrQv7cvdyJLfMn1xdle7r90p+ls0qj+53mX
m5maHtmNtbvLn3bQ4uuUYsQ/T708qEasCM1Jvboc8nLX2A7BhPdzs6Dmom0YVyfVQXaYUVT3Tdzw
hgWisL7OZgpJ1fidlCxm+1n9Q8HjnB5IQ8GRpPSHWuDa6ruDS9mH3LABd5D9x0qHj7xZvp1s/m4N
2pByjgLhGQdjHL+XHE4cYTuPTGInSEuwTCcfEh81U90kQ8bUv+fZZ0+ZBF2jnesZmvrwBd/RCQty
05Gtaldtg4UqrSqQCwb15t5LfOFC/fjFm/8iz5cCGdMwtriXpSP3cgQJuvLQLz/AZJRgaK2nNl8L
5Hr6XiZY2lWQG8NotmxXHeS1EJMnVMRUr73VthhjfFhL9S0ITKZrl4r05fYFB46GIO+LO1J01J3I
SmgZoh7xQ2Gr88gLze2CNFqL1dmily+FuSTh4tDohM9TbWCFvZHzQk4laDP47AZRkesP/X9/g1eK
gayNuYinknz5Qc8P84gsTV9hXyTaCONacawv3aYGpz70evxcjPFJQMXrU+3sWd1nIqInJ532ScoX
Pl0TsjKumAdD3eK7PJIvtRuy5WxoY030gn4VK+3WtGjRShXn3bBLp5b9DOIwNj2cG2xSfI83S0xp
7ItG38JIw1KV3g2NMRxnue1tZ9t7ylu7Bh+PDgHak/fVzO4hFdFmXSLQDtPIQQ4cDxyMZp0cBH99
ezfF8txULTRvABrkhGmq8tZHY0DtjyV+u7WQkbcyedMW9YzkmWtkQRLQyIhqSkcevaneuhVkguS+
AlC/N+R47U06NU0SzJYCdIZ5GnDVYG3MleaKhvaunGCoS+BEs6vf6FF2k8ckX00ZLbWuGncDG2p0
6aRrCYczuAIrWEsKl3VxtNhFucUjMWJsDPXoRcOiHikZ+wtSHfQb08F3qZKvFLm0EUAKILdoCsBV
B0PtNQyEzU8O+NYrlKM7u+Kk9xLGIxUBvCSbYfLqNba72EysWmAcHnRwkZuiGZqDsEq0Cg0wQXnV
ltFT3dhqAI/zJiO4y6+bm9ms3F1nvs5RRABDUvlMTcc6u5VWQn6fILYgsQiyoop9XGS/K6uF9aXI
QtiSL5F0t5Nm0FNJEyqsSfqIbl6WYE+Hll0ACw5OfYHloXtYWO5vXA8PRGdDahPm/JQQ8OebhEkG
SvuaUHZwydZkxwRVUnwSXAHqP2+3qBA/s7p0Awq3VCZnwmbHM4KDtynC1m+sCUAVPWgT+y/5OVDZ
VohUHSVfWBHkdWqyejQATOdMY4XrvZC+jB1RErKSDmxlaA2b1finLVKSAorv0RYvmjnvUIt99h5W
QqnkdWjpqBV0OMfl8lDoHZRdVSq+CQTVUpUn8PVeYCYIoWapo220Tios6iIlfVG9iTGDglS5G3Cz
HrT+j2mKvdK/SCwARtJsR9ke1MK8R2NOmqajoX3EOVm0qfDdwUJ4aZwVDZpKm93UOGtZoQPwEtoG
trZBDeVaFMM3bNLXOLs1NLKdaih5VVOWKxrBCPE4rCoLksrH5MobovhVNvWnZucHQyhXkylvovjZ
5UI0BlYhLpisxo3uNG/ygpiliK2JB/ReL+YKxJ6qB0BmgShG5uj8tLSFLzrnocy6g9nX7zl0gQ1m
Um1TGzClYVC+JqaX7JrF/Igy2C2Oi1wEYtBjkuQPKOB/EgYKfWl/UPD6arQaIhlzHMgXAqRyXX0s
6fQRMShoWvnjetq5lw0EE+dtBhsmAVExTgXCrGq/qan9DziNQmRJvpMDVUpxdLwC6cz2KMYeAb6A
YAABZm65up5I4yS7z31rInB0IgXIONI15Q0uZ3ea9t78JMveDeO5PlbrUhUr80+vAEzQsX4akfHU
MQXIWLsxvaVGmlhjEqlCcCrhnLIVzADfMPWFVNvuCiyxivWpM4VBJ/E5g18NjRxFFkFzdV0v46Gf
4jvize5tk0XZQqVYUvaw2sAe81WQOvJRlJupJzDBMjIiTM+phq02NZyHNrOJ4pwPFoJbKr4u1Wnt
dVS9+4R0H8TA+tZhbajG2NPHFowYxhmSSIliwMKCC0OfWUEXWztmwQOs9G79igkhePQKr/Fx67GU
B7bVJ58K+7JgbmqWOXyE5DWDJFd4pCvCI5w3goRHfdLOo82NinDcbukYPcvFOtA/v3XTz0FY89lM
E49+p/KnSItXI8Wvl2YecUD5cxcjDxyfxqrW+LP05nIh9QWnfvPD4uMJP0+9jdcYxl5lj+betjZ+
sBEjA5YPXSemQGP/0SnYbqcXhxBnulis2RXEqVSkmCbz5axr7Ivs/Ir2GMcasABzxjCjk1lIt2uX
SJU4giaAxXKbjtpH4bgM8l57G2u0bXVCS+aavL5C5wvsMirY63a7ngfAOLF2ZTcqBcHcu+a/fxiq
KvXdlfILJCDZQNMnt44PGLvWfmbu8G2HsNHIerJa+22yViCx9hQlFDiG8Yc17rMsHiw51HCtcDjC
zA04twp4yOOMwzlhXkEQFUhSWllHzkdopQwKef5jjba6bUfIldN8Hzdro1wOMmykyYSq6x+lC2qN
mJhstqKzJeXTWEx+SWja9dJ6oMMETCWhnvRiIXfCZqPtoX8r5WxRcmVdKig+qe4mGTSabotPXnYd
JoVO67CKSa7RtddFgySZPc+0YDZljgnSW0fIVrwSM/tuG8gkXZJFbVj9V27BOhSaiL7hVOk2U40F
01J7iGfMrcNE7rqumwa7M2tm/nHA6xKO5OB/Q8tGFDio66GA1ERJO6bS5pZB0yfajoD4W0dJbHyk
/Vp6zd1jD51pLEgByNLkqZMG4TBdF3a997Ko884Y+0/ZuuYGaRrJVFZ84xQeQWJUSXvjoW+nl8bw
rod4NU+1yh8qtpZayc2U1NW+JLFpYycp8ywTWprOH2kCM2xpc59t3s+CAB6CJ3tW+nxkiILB6R0m
gpH0D+rr3iFKPyjbO1xCoJTMHrKm/oqWkSm7SL8mV92apcM/LkHgvuAFjDXnfmOLfggTvX5OTDJp
e97AkEADQ2xBDcmTWw2/2pViuYH0OMU1uOkbfYjbAFTarjUHC2GD98ny5ile2OUKIOekUQ6sSeaf
Kek/y84M+9RZ3Xmpvok0mw1kFKqVUUPAlc+ax/4JMs1Ubvn3npyYetJMrhZ8diOQJLKx//AgZuZP
MP8pRgUslqR57djtdBpUnSptXGtXCUDCTRZHybPa6GvoawyueongGYh3c8EZGg/y6ETDuZrMNDCJ
C6OBB4FiESHD8xxYI/t0elCk34LaVCYICM2aynufeDUbNBLjD47XvJs67aQkPvTlRBFr+HYbdUdf
5SXXMn2DY+NpGvM5TImD97EZhxaG2ypXl22tzddzLb4rpbVCRRihSZ1fa561nr60nToU89L0ozlN
ohyO7qDulAZoUXYDa5uM09n9lsKl/k9fr6JcrZBkCZvEpAU9Ykuey5A0jZWgUOIKJQkzawAuVrr3
Yk9841C63yuJrRG0s4fd0u8NZDJ07OHBO3dsaB+TaHzXc2K/5t7dQrXqd71qvHaYTXZRL2N/mLo3
UVDfIv0mCxJsxVsySpmctBuLRqEVQRxIXEY+Q8nPCnR+ItlMiurZNqebstUjpnSW7FDcHI8mTmez
BC3cfbMgOJIWtnHiq0IbQpKpHhvpqOSvGSKIVM0OMlvTgkFkXy0tM3+sskdsn/1mJRf5HXKvjU0R
kFfW6QgEwOjSYFLEmxUlhMkZLIzVSN96DgYWrVueY4V8kVLqqj+6QOLtyp0DqU6f0uEuq9RvXaI4
fHc6xhe8no0kFlZzD2h56yTIDJL6BAlyj1MWMIvt9r6mdQHpeMqa9Tr4lNzvZwFhcdYWAEtt1W91
FzAG5K9VVMBi0nqJHOPOnOICNydVQldzAxxCrzXJh558lpmsgqT25n0xRNqJuF8ks5jDdaLMuken
0Z1gYIDBEw5bk+SylLa+fR0VXMl0nox95iCAVWJTDYlOMUI5Mck0djcz/2jfKZs/P5mYaD0r7Oqa
IXujjGVxyOf5KhnFuC+LpdgWpn0A7LJhNOwOrKXvIL01+2xMzopBtyEtpkOae/ToCvUQFwDjF5dl
iG2aPrgaf/JEtFMkxOAMhGIlWCKY3YTnHv+qSPuOVAM25ItQ/tSdc0xbwkSbJiBWGdN8M/nwEAnK
6Fw0zXOGqbEY+k2UL4xFhMWRcz9/6IgnzgVIN7pnRaCW92mMyr5VnDOZyBNNWi6MWN0SXZFfVVH6
EMmRhYfLO5vRPQJrcTe0avdpkocZ3clN38l79rGw/1QIpBmd2qFyiuNQ1buFIAa9urUqGgvgeQhl
cYv7kZzcF+JTqOHUjaV8UZ3bLr0Nl1r3tTUGy/TEDf6yIVCyId3xeu/J0DBqDuTpgVD0J7OpQ8jB
H2SKBbXICDhPHMZYBUb8TEXEjLNrqyLdSKj3jWMfBqcqA6uXCbNJXW8ym/VmZJs2yWKSYpvzif6n
2luyxFuUZO5WY46yawHzWY9oOlDxGelHxo72gctdnGSj3LT4nRLHeXJnlZ57VOQ30AqtrggbPtI+
hnuHuhjWtwmlbIG3SondOcD/85EcEXumlrezXK4MB+bgCjJWe0GcSU6rw5g2GiJcZgd8ew5Gc5pL
7Jg6Z9kuefJguJil25j8sCJt1DsiDWglKsZT69X3Q9JLth0Q94bBeIJ4Ei5Q+MHvmOph0HB1d964
Xaj5rwCnnnij5bZQrk2lr3acd2cjV64RFaD8mDqyWAfqEuzhEO+k7dFalPc2yZ7cPxT0T4XyPJrz
wajZ7o2xBcTXY+pRv41xmFgUYMQn2n2tBdFxkO9EYh5tQh02yBvuhgFuIEEdkk3SxMrVhSxkkrWy
oRv9MuhwtqfKCOelaRG3AGCcm7thjvVNAtIxyHH2b4zadqkjudeJh69MgD9EfJ6cy65wrpXcOcXg
OUPLyCmtydcU9dBubshzBUBEoeKMgeCV6iA7kb6LfRuykC7dDTuKyjeRCdL5MK8LAEyj9Jku7L1T
AlkuaS4rPnBCGBo6lWym29NAkw7DwfBh1yb5bib4I4NEPcmmWqu0L024LR7sDCm+QbBu6clzuXOj
IRg7UrwVvNcT3mN6Q8POQ/LI6nCLiZstFUX51qgAx+fQkNjTARTIzWir5YzYFuLVDuc8cyLh6m0U
zdfYBom4icvT1GjgeST6VKQme9MRP7GWUebKf0xAyUHDf8QdbGNrt+lRIolhHgidhFjkdLzxLOUI
8HkbzYB+3XR46uvsAQMpdqAxw2QwPs18Gn3o3+YUKF/fbAt0KMQj6CSeO1VoVlWxrWeVU30Y139T
do8i096V6H806JORR9Yt/zW2++VDbk494K2k2A21E/t9nX/pCV0e1a6BUMBg0vJXSfsdzgADkdeK
dyDbe1bSqrM4+yImyAzoww+NqudlCBnKeX2qtpsols+ONp3F7EYE2VKuG4eSUF5CNmRavNuzoTNy
6idPV78im4wAEkVJOK/dx8HeJYNhh3U23s5zew3t1d6gQNojrIFghZKVWDZd7NxcfMHdztl8sgIu
VKe9k615Sh3L25JfH7aOgvNN0x9w5GNxyWkUqhmTdvRCY6oLKVbwv+kTCk46SWCiAbTN5GlS0fDT
qXyzXYfciHVacpOJcd/DRkTIvSyyXVMOYqusmQoT+8nGBngP5vibVlzN7gPhFUbfzUCdrpq94hjj
QLcnOtsjzS5US6Zvw2kBKVowMmTC3HUn22mpdJjeg5IUFuIL8QULlU1U0bMMsKHuz4ZBNJawE65j
ZVenLDY17XlRla8unsyjaOpDp3r5vXvlPmpTUp1E7G7GOrOpd8YPtvFtE8VwW2fLXSxbwLppEE3J
dD2Bn5frjkvkHXo7C3+Wvcy+2p6jpRzOdS+6nWugpIZQA6DL7iu/FfWL5arqH1tY951hfdRW/icu
tWhnZrMaMqoNzr1FgXVneHl2QhrV0slhwVkTr3y2SwbI3HTBaNHwUWEe+7HlHqbmJRfLdIhWmbRq
tR+1GFrSFQ2f7KPbvjF6BgaWmLWk4NN0Srft+iaIY2uX9EgkZ9HE2xa/R6UU19Gs5AdtmOcbzcmu
irgndS3t1IO9qDcUDgjrxGLZgQRrGYzVRLb73tQE+5JR3fZU6AnFhMsVj4IF9iiu6jSLvpKSFtvU
NtvM9nYKRJtdRH+JWAFlK9tphGyS7iYrulaUmDnL4DRwh+wa1s4DQUXGvVmQQjx25m6KtYeUXtR+
Uiv4LD0pUZaNswmJ/EBj/wjC6Kw4ehSok/akUSG0SHML80hV8CCN2lE3XLJBKDvOhLmHc2nRPMwh
t2sA9c1+2Wqm7LneG5JC1mq2p6bP2iIgr7j9uwAwvEsYaSpbKYO5o0IWJT2ZfsRZa4WJZi0vho1V
eeKADkRlKHkrkFT45VgpIb33zm9WnzC/zcxh6q1oS3KHRrBfsngfrFa70eSAT/AjUq38uYiKO8wi
HxaZQX1DeLlXQL/pIqC7XiiT8R5E8aqo7btAuex+lSBy7K++61+UVnrb1K5IJUzIF6x1SHfMyyph
63ZcsjD1HME+sLkZe52ZcjiOdbNshzY+ME6xm6qSlzEjyT4nO5gVe7Sb1h3nV+r21bWZpq8NiNNd
Sbka1HBF8Eh+LDmp94ZrHlWUSQejZW091pMMOhzTLJ/meHkz2AxPDm1X0g+2ak0XI+3/RHqXbgl2
exV6B6mPEp7PCvl77BrCWAQBIF7fi8BLKdq1FQtkOc6YsJ2wVDhfl1EKRLeCkavjzeqVR5Z4CtwP
Ubw7OKeGwcapIbUOrfqisroPnGF4BMQEe2UtE5t12gSy7h/L1OvDXkAwqSJyzq1EYrNjcBqyPDrO
ZDcEmUiecOWVvl6baGd1Y80mVipSJRj50JK0cGXm9w70Sg8yF6GUc4vT1dzZ3kJoJH0HH+HKc56y
BByX6lmOfG+mIRfQRfX1oLbUePVlglo/PqrDsOzboFzdGgb3tJGwcp8W1SHx4okPaiYnr5xA0K9m
h8tvF+Pn/8d9+sUq8fvEeT3C72EalkK435O+OmlZ1fqXJ16e07Q2QrvLber47uz/vmKUA4tmjbT6
U+eEhy5/8B+//h7/7yMWg43uHv6f7+Lvm/z7isx3Ytn+5z2xGYHQbXG9nOyOaILLYS6v/veNXF4N
Mm9d7n9fuFFylhCXp7bEvXZ/v7+/B7/c+3uUy2+qM3VcD5ykB294i1d/qEvuyaFabb4XD8qvL+ti
DPvnPvdiD/t9TnYxJf8+8/LbxdDye5/AnTytNuXL/X+PcHn07x9fXuGfv/vnprVapJfVLK1dfNMw
fgHT46X+fSOtvpquL8f6j1//+th+j1atpm19sp7ycmRrPuTqHLpSJd0KQ8rlR7YabCF7/8/N3/t+
n3L5reqdKweAZfjP/Ze/v9x3OcjvzYVVKHsfyA+XR38f+H2x3/suTyE9dfXDr2/tn2Nd7vvnMJeb
xCO1G01YiU8FZPd7vL8f93L7cqhKNtni/3OYv0/6b4e9/E2+eEdPyGZnQ54+ioplmWYqA7svbjor
j8C6MAz+75ukTQFn+OfhUQ2z1WvsrRWXC+Vh/aPLgS4//rlPrcmLMibT8n9f4b+96v/vfdoFGPF7
LPSF7RHb2eXuy0HMv4yH/31Xl/f/H4//83n+68OKVzb7OQP++t++gv/2Xv/rYS5P/H2vl+dc7ktQ
kG1H6LYylaaPzhcZ4f/wU3paH1pJ4O5t3I9p+He4GI1nxSL/ejknevN0GQ1qSnikGmNTNEkkSpjB
qT6UW30FgKB8HUJ7hYJ4FE+54N77FRdC97c7ESjenaz1N6p1nckW2yYOfYWN8Jmv9ZzSmQqHRF2B
JB5kkhxCSbuiSuwVWuKs+JIJjgnqhThsouFGaPXZWlEnkWTNTIze7QwFxYSGAoTQRZTWs/egD0sN
EApbMc+kvAJdrHQ12pGY8QWF4FFrvDxMWkQR5VQjLuqszaxF6VYvWSXF+ZnEo2TTpWqNe6ZJrmxU
UGdSY/2kNkjzmsvrUkMLQBPbCjy7QhDAUpguegN+rY/umlYeJnV28Kgv6h2UaOjDI+/MZrs6OS8s
Tdja9LmGhJ2Fju4K8oD6dSVGD3wo2erznQZQ0anYZDemrtk+PR9lSzQJvVzqMZhaEPovTwb5O6Ro
nlHpNn4qzNd2bI91PRchC6h0azG3s0K5SmI6UllC2Y0dex2I6jAnkkSenD1GRhlQIXUxiIG5qgZd
AFi4aTi2fHdWb0CaS5LHmB4iHK3RVyJXBA0bc+HON/kw/QiHL8YdvFd66rRH17QYUgn9lHCkqMrg
NTfNtKN3dqUPZAMWBlCRuUte2uEni1hAqiorgmmxXJzEG0dp+n2v0/6GM7lLTZtv2qSc3ogRIPw0
PrOWnELRqsSJktzgpLfl6v1DF8jf2pSSd4Yyz/e6EqNqGRVW5sXiO1H+JgayvGjfl/tGoUDQyITA
ukUbd2ZfhC4aja1u8sFjdI373L2bSM3Yu4I3Pa2+yBgrwFGt+Ec3oZE4nk8PkpzC2FVpG3At9To7
+0T56aNyCbrpvJ5Bemb35EQt37SwWSYL2gOt+dYrTnRd6/KzLUkT1Ln8fGSAAzAGpHJJ4hABr2Ym
+ynnijbFGHR4QzDCT0GBfMsw8WgvOQn0dk96NwVZejh6/xKlOWJ+G7B/hfBqLjXeMK9loyQLqn4Z
fDkNM0HnFjo6JSxjEd3NGkCh1v1oCuAZsRq/z4MS9q6i+CNpSKNmnKknJCfSzELLS76UVflKBgF1
7Wn547UgMG1zrynfzhpFqadGeiC+FwBxpt4RIOD6xlwEUTI8zpqLP827ki6r71qh8poPcIeV/DNv
NaAaLQtjCo9NSPxssq6ggVBGuKQqSS5ZRS1Eqa8WLml/7EeK4pp2QyZPvy3pvkr13WpNlj2zQ/JF
9yDy9gkxfeEDZt/aXvOq9cM1PbTSd41+DU54rtUIUrHIqIxHakmRZmC/oU0qERF1hHyKdkfmJHvL
VFTWydq9nZnPSkZRFNtaUbBHEiWJxVUGcsDVYmAsck/2g8Vj80vsDe+EhXZ0jeuvbPmz6PmITC35
VFOSTYX+5LbJ04D7gGQg0qvGk6eFqj147/0k3YBy1TQjxssA3kL20X+qAj21ar9mI/zVaXkZyIEx
dZ5WauPZUNHfwbvKtgOSlr4RVxH6EEpT8y5PEnuTko+4nz/sgSCZAkyyfNMAhwdqP9+amQI+FM+g
TSURkwRjt0kjrIW+pVUk/aKFCWLOCb+rJeq47H3gS4IZgRAGm8WhITF9g02r9Xv2iInKmt3B7yPq
E6EjXWlFd6hR+u0YeRncVefJnsrAqCQDgULFoSj+jLEsAo1EKIR9lCOEKF8aSzN8q5+DYspJ68vH
JbA7lYLMREcMlf1WKMWznel3w7QWp18Gm65vm+ZYKRFEpPpXreTg4vRP0RpUOcgHkSrJgdIpccxI
lmtllPuphpDGLehqJXP8R0OlMJXoOse5flCz9roVM8iV+aqRFDoFBSt95A0neugJrHcqSXTQMWzq
mmpzQ98KLrttBoYTs2+Np0OtMSmUmyq3mxC9COXR3gbSqB06uuqOcDAPFfV1mVPYIqW3bW3SMIE0
TuZt4hZlYKrFPtGcFjJq3wdyhPxpu+Oxp7Me25UZtMy6W2lk6NrHgew7hd4N4j7g1lY1BZGhfLot
Db5omHZGatAZGNEoOfaOrvcjiTFkjJTmrjZ18A7jOU+qp2pSQ5MU99BNkIfMbfGaWpxmSv3HU+vs
OPhxAlqsae/RAJMWXjzPS18EZicek275rCf7Ra/R1az5bnYb2vF0XtzAIbLS1wRSVtjO57pBRlML
Oqk1TRnbBAkboVBJ7R3JObhLUKq90rV/8+Li0W7k1WRDe1RHBK7FXpjFaz5xTmS9CHXJ2sAYrhKC
XosZn5sKljTIG/02VbrA6Lg+wStZxZ5dN+rDgl5fOtpI7OvZ59p8m/vpLRb0BJ0CSahLhlif0vEt
88/RSZ+Mdnod2uU7o0k7xMZuAXwqzfKR/uoaJVLfN7hKZarQHc81fhjJg7kgSKmXdNjmGnHFJYZX
04vfhSsOscSWQ3VzW7kl0o/e+RakTxOkQuNcrgmMFahnZlquJXOEUK+SpL56hPrqLo/JxdMQRmwx
Re0m2zu8loIEy5a2Zj3RpsekBvRpNkncSZmbFf3UFpL9coSgHU7hftVRt00EhdbJT731qZYYj9Tx
j+RNHdTmJW3yFhhl8ex1yomR7yHtIgi40uGrj681QPi1pe/6bNxPdRSKvaCELPhaGCSQSqRYrjYj
bcK3ZF7To6Eip+6qXujFVhUz8c8eadf1QyEN1Ax6hUmFq3d0o29Ct48rZNQnyOYFVciV7vW3ZN/5
jhzvmj4mIw8xgfQoQ2Vj8eqQHo0+pB58sVDUMkxqwwvnRg6kcU0/eGk7bWRFM21dQ73iktyZcAAO
xORFdXmNNwC1DWYgPDNcLvLF7inLLQU8XhHXN0VGgQSXD98mrJ2NUcaPtV18N6txpeyLEem1fEop
xO+7hK4Kgh4H1wIeA3TnVTyckG6ByZPRGzaYgCFXD+2yDR0xnI3Og5bckO0IIUYpUjxftNYNBV0B
FuoyR53qxpB0jAUAz2DwJTt8jY6DgwAkMZnIukOYMB526iwEl5UP6KkbzjnETGioN5bo0vt+2PaR
/X/YO4/lyJksS79KW68HZRAO4YvehNYMajI3MDJJQgPu0MDT9xdZtShhU2Wznw3/IotMBhGA+/V7
z/kOAesYb4bgXn6ZY9edrKldwvZxd0HYPhli4jQnu19ofhfTZCTYZbtfdSM3UR8w1UjItpFI5nKa
NDVTkbyq9ArZPA8PRZhGE6gJfGf9NBGkFhm5TX2wD+b81aeoV+zgXa/QgVMbTwOPJ2SeMk1OAj9W
Hw13o0y5XXTyYLH8rJqOZw3UM2NCfYqS6geCBe1xi3F55jyHTXBBcPJpjahS5hoM+o2HHSbBhnHv
uYv00aNYjGiy9TK6UIKQTOye7SR7odZ+IXMFXHVkoY+2x990pRi2BP14CSRbjTetsqD7iBQJSL53
b0SwgypPI90GPq0GYq7o3bp9wbTJy7OFCKjBvFxs0ij56TdStEe3suoFc3djQQoiSaLD2rJhd0+F
wd7qcw72uis2VIa9RnZ16I0zc/2kJQYMOuNoo2emmHPcb9HlOg3zbSson1EQfXJS1ks308heLSb+
PjeN8WOH9kdSZXvyhFCXxe1RiUuhTAFXHTFxXlCIzm6E4C4LlhJTTjq757qTTwVxxIx2HClOyRiu
kbwTWYnAEqvRGprSNe2FQESi38c6PXTl/DA7QEN69UsLQiZGiWjMrOJnJZCMjip8DoZbjpsZUXdi
ykcriwE8QMthghBAnMJ4Zd713rRISvcj7eCS98O0hE1ib4QzPdkm5qWUJzDmChMkQXKva3y7CEpW
OaEUnBFjy0MJMv4igI+5z3Pu85QWxaDXhcV1EoO4RGNxnrAy3w5JNuVYc24y99WAMSCwkSFX7d/s
5mhYG88cGQO4xqOoCNgTHMdYpCqMgQE+0OmFtKQ5GCDLZBkLm+Ecnbh572Pn04asvYFr/GhOMOZb
KwXdCQw5qakIXcndXxmTXFOYRDwhGQWVw2aBpK/KnB+HccXCG7tvhtp/1s1Fol2SUWzzPkFdD8sY
irpkdm9I7hLftT8AonwnzJewClZ7xx6gTduSyYP1oF2JdMqSiIodrHNZRSqkSwZk4rYrBFi7McgY
jNvT0kIU6VtkOUfoeZeWRMKDuOMttfS+DtujgUBRV4j+mlw9p3l5jk3v0JNYOFfUz0MrmcEDcF14
+c3yl64WFcnStALelPiakCSpYk5XDKzwiTXdvV8O734z/E4KsNEMtT3b+oW+010pZ8iW5awX4Vhj
65sHBgLcPEo89pl/3zEMBYVWnHscSwYzykWVyvfURX+C/ol8ScJYieiVHN0XZR2QaecTsRmX59wV
JwH0c5FFUPNBga9q0yfnLj72gCVWMVMBKYZnuzeeTdmVmyieHnC4QQMb/fsC6Hffp+Geo9ZbQM4o
vXZEJgX5J8yRl22bUmBTYHo+vqTUJlxhcA/IxhZ93W2hTaIfwvWcP2scoAczDXfck8taxc56TC1O
Yj2CN/wG5dqwSTcJboA4RO4ERC6iBHBah/e09NeDNt+MPD8EdWdvw5EQcfKdqz7H9KL9DklV+zvW
DdBWZ099gSecAmPwFy5VJaev4c7M9lTS7t64KU/6RKKQ6T1+jbem3jfwfci3Ujto8IL0a/Ljt7iN
19OEIdnoO2eZShvR1fRaAfheh/Y2B0OyIMO+IB0pWnspoz3RvRGyTJeGaSdJPrxr0qvRwkhSYWsL
C6cPnWmb3sRXXvZMRim1K4TxjRpu4Qwe2a1BoxYMAUpEQvIgqi8V+hG4OHVpo3jjEPqL6XU8qsz+
BASxgyrbcWhDj6zb38kwPWeo2DZGJSW41dsmYvicDSWPEoHll3LayBy36pREaD1bzeQrYhQKWH6p
Q0KaerVIMdmtcnCzqyT5qsL8ZPpomjiCEfIWuopYwmYXj2TbB9TZpFTaX4ODqSN/tphdbxG+/fJR
s/jzSP9EFvvMUV8VM6AN6dhfaY7Vd+iHjbbjyxwhVNV8WDa3+b0539Wx3PnXkd2UR/GCU/kjscON
7fY/IFkuocTnlbBGwRxfF73/Iq3xONUGSg7NKb5y6ru+FujKmP75TK8yaW+Nv0I4pxOY8HadJ2W3
SRAwegybyeAaXnhGUYNYCpHLIAhlIjaJnwNaDuQ9S2Og4eYzHlRjlTD9exE22pFBh/dt/CXHVx04
r+hnnvyio9qEuuKis1g2YZgsEHWgSEJLCSvKoeDl2USzC4tJ197GeTc9G/+H8zJC/eOC1g8VF29R
Ds69kWfglIXz1sP9sKKhX81otXhnZHTCQvAUzd7OuuneRBQ3lMILKgCPO4u3w0ZzpjunoA+H67G3
rzKO7tU3C28YIebTzmmM+/tccFLzagIZ0kEjITDf4rqxF5NdXdx8eBrRKWymOLmmfn8Cu20siC+8
CMawKw6BpwGb9zg5j9YHUuoPH+dyY3JjZu6LH3uPtkcEfZScYwkYu8WCkk+HpuZpIbYA0ciuccy3
rnU/DR9JCH/XHlPVBjcuzZiU/d+fE8IB7H6vu0umvXPDAiBFQqRRa72Ht8NrYESnGc6mtqpTZnsz
jbvmt9LjTSvwkncaLUOMXGsAqGOaLmKRkLuFKqYjg2Q3gxJHWZIfqrD9LEV/r+IOymLqcqbpHv1c
HBFZNEuGFNRUSO0DJpa8MMNYiSIFywVsDHFnuyAi/ndcQOB0s0ONt9jM3K84qOlT1TV5C4TNb8Zk
a0/qknnZuKx1vifWAj+Jqda6cj8yq4E/yyRWuglRJvhv09b5jMPyvk7cNS+ByO07HxpCMw+n0oB+
k3lINxLwF4PzELYG7ozwZy6NJ/vmWcOx82Rkv3o0Du5MvGpkKmouG21noVZOSwBD1+5tmTxCxIn2
VZl9taRccqHyX5PVv2YlVpXSwWnckJgSJMNlyoZzlSaPWCg+KCE+yKYiyqTqN66afnUqGgirZCM3
Cpkt47kShLv4yJshbNOpHLcjS+bKmWjNmol9QLVONyH+JbEE3WaqpyKPjqigH4pgEAvfNN7naDiZ
Wh5iWZ5tlnCgKNsWciODaxtVTbtOhuQtyWux/NGu+u06+WeoVEgBX90XBuF3fsHi4uGOCTF/eBp4
9rAOsb16dPTyzFJHJy8eEUMuSh8NSYn6ZRqwMMUW4awpqli3g/wyD/4xmckwNxVieqOKtp4uCd1c
tvNILIqfZJs58o95VX54Qv9COn7XF2GwTrhPeUJecTv4a6NbybI6J10Qbe06XfpDF619o1w66Xwx
whsBuZ+32nXWbgfphy3PWLvk7to8Xago+53bozC/6anHAIvd7Y9SjnwA6hjdME2cyqnouIvLs5O/
QJBZxXl1reP2Le7Rvt5uwXnS9qKkPNpEHjcKvfwLdr8tHfG30G8vdG7vwiY0OSXYA6uTtXZTdcxF
8djG9nsxeoKDXkxZO6htIGcSM1s2xjJ5RL3APmzSlKF5rHacxh7bqXhTbfqb0+/TELTt3scP4sDJ
XkEQeHPVqVbhO+VBt49jSpSQRv3JAFFXo6NaIrbPQDHZu9ogotNMJ4eSQUenYjJORJYbpBqZr2NB
b3fu/E2tiCZAaTFwpkeIg6GGzrjIs11Zn8vKYEDAPwDDyvjNuXcxdf2TSMJgN87GRXEq30cFeDnc
Yoc+GTg0GvXGmRpjqVJE92oCv94U1sHI0TLrmWyJKPM5qAUxyXIEmUyT1HvXCJDjTzJY4gArHsij
QFMDmWP759O/fi0sdinPJeOblZ8nGVpgZbNXtS7H+KLa5nGwisrxLRDJmcFPt/F8PFVaTvvKLzIc
B/4vjz6yhYF64TudsePv2cwWhWonQjp9VrHkaPMy53Wz7anQ64E9rK9pQCbtoxpv8bIgoBLA4XBb
h72wern1wx/fJ6tnyhkNafrGc6N75JKoCBq8KUY3tViYKO29wfrGDcxDQ4VdhOGnk5IjTYsoWEFV
Ij6MYEYTCVbtsSwFEHSHW8kWG4g2g50f+r9jaWN+IaFuYhEOu3DvzMnJFHSsWmm/yuzSIUXAI3zW
t1+X3CYwjmdpBKK/Bhm8BAIiRlDuBP6bZT+lp9n0Hgp1p1IwDChrHssIhztGpn2tBC1N/w4P46L2
g696dH02Q0hebn6f3kYH0ihoG471UZjRgAvC4YmQ5URUc3voiNFb6UiT/zchWUPoxmPt7MtefEuT
7HATfgo6cZ3FdEK9sFtYvmq4sxySBieMdyCkYPz3b2PRUA6NKbZGp/gZkrk5t1lLSgvBWC4nZSeS
bLBk3UhcVWsZm28JIXsy+kEFBTOxvnkROHCqJChZHtPHYngJHWwpfcAZLY6Qx1ZYv8e2QiVcocyQ
KWdnH1keDJltmpjWayZZrbMWSF1GiwUalLu1CJ7p6L54vbhwxn7yzOK1KYJ8bdQYDHoLBEVkwAoL
7G1yk8KlKDJ5EyMO7eZO0DmkSYVOk7Ynxt85Z1aCpVmROTEb3mV0s2yLMoifso8Os7CNGXgfM4bE
YqBVCaeZQJuIn2pujLd25AxnOBCWgL4vM8+z1uHcP1l5RaHqaJzFkH4W5ApBvvjKUn2tZTns8unm
LsrxjNhi3xZth3SHwVQz03zy/eyjo8nHblMZmE3pmOVVTOJBfyug7XfXw/9KtzLa8t311SRwfTnY
yNtuo6fwl6bDgnHJoHZtTxgHMA1iqIxyaHoUI/chmBcgczQ7O9MgDf7SGzcETdGptSzdmpqfsYfX
D8G+03T8krkjTg2M2kY6UQaDo14hngN+V2fdvS4YAjVuw1szVEf68ufIhavQ0bcZc+TIA21Naim1
T3ssNJymtrEWYAe6xDy3jN1xlLKI+baPxyY5l8K8k0o4W2F2etNP1X7WKQaNrFzHtgDJF7E5RJFo
jgP99izA0pBm4wsxx7Aw2memZrz/5Qxsjo5smDTpIa9oq3NuJcsDfWFNJGhpOvVy0GVyan3mp7qm
aa+ckeQf7mIYYMACW+SeHCDepCzXpXurP6vWJQV+72aspHlSvZTe7OzwnKUsYdV0EM1tJlSbxqKz
CnxbflZT1+bugvDdfi1ibgtjEPaReWPR8qBxzPLclyLHNuZbZUj8+LK0oUS4g8I3yyPaqOD2SN4R
7nTLMeMRdvLaXQohHFR0+oS/9rX1uLah1XpQ9jI0NDz2q2J8uWU1LbTLr7QzDGZj5LGsMZLxgv7V
la6FFLw4BTQlj1F1b9JC4Y5i0M27so6zBsojSATSp8M7S5EZpVlCrVuV5TPrIbYeJXga9TvBwZ00
UQKo7U6UW4bFTuyWJIqdoY/0/D79YXqifSjscN2n0ys4hpPq/R5qQlqhp8RaUU6MiGYAAmMy803G
jygMroAbfSrH61Z+0B0iZqg0DqUtawAWtM099WW3OZdoSq/9zakbhMFLHvfBDp9Sv460UosWDerK
1npHtmldcie7Ia4pHiTILOosppblBuz73rdxdlJWuNxzQllfY+R+mPZPP85fXanvwRuvXVdf58Yz
D02CsbwJP9Du8dPC9jB0P4WQpVajYskkB+PiGUN/GZgxe/in0rhfN7HxLmsRIFWozSXrHZICYfjr
fA5+x5lgpsPYa4kyllpjphaZqFg5127tirWyGKdsxba9T51wIobDZLbB0UeUHcVsVI0bQxnbXCWP
rZGbmzq42sKgMDSnl34EUNWYdIXH+rntmYh4A767qGzAAEnwOmM+8+qjc9y077nHiMz5sfvkGnDa
5xDMrtj346uwOQ50+NUWsSRZNd3VlRvfRRWuhMphbECtMjToeav+HXgEmu7wnHVZvxDdF0F0HdUG
Lfg+Mp5amgLErUvyakuP5ofz3IccD9O8LdZoQT4Mju517E+QwxKxL9L03hAKCI0L3Yawuor8dfrX
Vs+ZD2oczX9VfpvO8Nn2JhWLN+ws1p5tVlawPvNPHOWky7uYS8i1QUHo1w/8RaRhuviKauXm29gB
4znrVWaku8KELVSHzlU3Mj1U6JKXjoaPhBdwUvLIfVQuLY3XJm6H4aKwZokaIcsIOivuPqapumOH
TamCyeJUVQITtUQHojZTWjUnnGV0/WVKjvSsvtIGLUgbp4824TDLWNN6jSsXQp+mcYKBrrsrvWVS
GL/ptQ+/jGjH9BUZuyEufcOYbR7L374PH9QXHI3q5kK4DO+KZc7bCKrdXXL74NJ9KwxS6P98CZ/K
796l86DI4mQrCJ4AF4y7AoH4IkMCQYMo2wSGhCxY99NKadbhUFlPKaGO3Afma6PiYWXZtr+MnF1A
/ulKzPI1SmKgMjU97aopIPaT1nguhplaaFGPld7rsXnqfTVvbQxI6x6Y0phBNGaRw2Fd53rLw4OL
OMCi1AZ4fy0mcZRwrLEeKntOXlm1duqmu/QqeMhLLmg541dVVn0hyE8tsgQkJT+PAN5oGW/oIb2r
w4kmP21GHIWfQ2fBJPUZy5Nr8uJ42kfd8UvpMtzGIwbrCnRZ7d8VTMRWWNiRE6OcD5Wx6RmxWrnR
rCqgZSmmrdDrsYZXh6zuRuI2NfCw8AKU7Bx5nFU4lqGDVfBijYx+jIUeWiqCf5PxmyUXGJsfXC2n
vtddRhvGg8QxMf8U7EtR3nISwJsZ9tc0xDWeuE6/aksC/Ywc/Ju2gh/f7fEeti9ji9JM1JQb/oTC
tplYn535S4zBrnags6Y/PgFe67nIf+sRkobpt9R+Bqr/coqOg6Oe6wwxBdmtid08jVlzlDUKH3ya
a3Tmz1YG18CX4rfoa3zyjgVaTtqw0W2fnGW1yJm/rPvI20skPweVjs/WjIUvIk3TzSsugC++4AZs
u9hY4hTJN2NICMGQ5k8QIpib+jj5kZGjpJvueofpgSvC9/iKAoVVZRkO87qz25XR12fAY8Tald1+
6slEbxgQ+/QiMmtEquPzb2KDei1K97uex7MAb0CVSqhhfMSQXC64Ow0EQc0mE/i0CLIdOa9g3kxj
LN1Zg2Gzd3babfcWxKSuGB+NabbOHVogW7lsA8kOLoVL8e5825kDzhhWhFG1M32ujM2A62Zr4qcR
PdVBfGyZpdFz+7BF257Qf7LaB9PGaFu5auAoSxFztyT3eQWXL2Ktr+ptI6y9R1zSIgOQTD61+pV7
hGGHI3Yl2/iO3O4jE9lnC1GZu9/eDpr3RSTDEh9UtvHmBlwtTcg0LdaGkTJBc/Dz2RVIEIGLjQ4D
E1uXy9yjWUb4xApL2kj6zPv/4H/W+CVXEf0C2rQ0/Rtp4jvkWOVG38Q+PjS2/63y9jWYmkemEFBI
U+JYDb9l7oy7TIccB4R1U+8wRzXwXHsCvJEZy2DRFbPmyE+SIrIj56i09WmFA5ilEp3YbZpVkkS6
4KQGLKxU+370jj1cfWfa+jxBJeq9goU79Iw3p0t+ahsnNizrcVsBah5C3PP1d+k3r1JFdKPL6k6L
jRWyc7KmE24id4XozyNACbyzA8OTdRckSOpMoTYRhapWfr52bzYXFp8v3/5moBms41meRyRpq9IS
v/MiuscsHB9gCB1Gd/5jKD8rAGEU7sXJu4XIlrrYtpNrrpHNuVQXEBtLb2sNY3RqWqU3UaMf8IGt
TZdwV5WJQ82hNGq1gVEe9EAhCTLOI4xk6XcMcQ3TQrt3SoO/G5yiIMEXvXfJIcyL1sY0YIGI5ZHO
xnJsCBAI3MRaj375FKv66nTOagTqwMtIVgM+2lVAt3xZ0/PzAOYuNOPyZTLB0POd7JQSgxrBul3Y
o2JiNTLEGIuUZlW+1S2BtIO6a2fTgtrcb3BNgFfLKMpUs6tKUB8dPeGkhLzTjuU6iOdzAr96Gca6
XJuqPURBug8jcpfBRRwtAIxr+DWvCYfFfMTv0jeUAG0EB46iHwDEV8RAT6eAFQhqT1bGZH94rb4T
ZrsrZD6tW4t6N29xh1BXG8syr2BtD9c2cj6VOEYOq+aYDD7jsB+JxqEiuBDrjvz2p/aD5pfQwQsT
lO1YRsxKsqPDoTSOKCPGyL7z0/EuHpBUDx1qD2uvorzYWLQHvMK7jjZmONpT9VZp8wBXBrRZbb82
I7wbMjYXbgFmpe3TpSy9Szk7j6GTPgjWlE3gd9usnrdSWYeQnVwE6bIjU+7ggUxKU7qRWOBSLBK2
Hp0VMko+CyKKHYUupoFnbLbkZVegqntr47ctVQnNRknSy0IZ+UmM9VeY9l9Zw6winReWfiD0s+Oh
mbDCVG/o7r+S0f3u+modQjp3zFxtTWNkXjYBMtSc2r34k5YsA3sMZDTPjDunmp9i139J/XFn2s4e
U6ZeGa19SgbjhpdFo9OxIboNXtvTD1rqtTYVG0ZTL3spNq5mhzWHTyTr1zz7FM4NcJDtaereYwmz
ef+q1zmUqxr0AVYn61lWNWok+R53SNuZdJ4MMAkLhHYdwtnx5BbBI14rGtxF8GzW/akLq7s/KP//
n3rwH1IPbHqj5AT831MPbjGl71Wd/X3wwd9+6G/BB771l8C17MAPhOUT4v53wQe+/Ivv0Xn1BNh/
/mOTifC34APh/sW03MA1Tc+3nMDzCUv9W0ipMMlEkI4rLUyrrqSB8/8SfGD9U+yBCFxgZ77rOK5J
MoHn/VNGqdV7miNAVO0nM8rvegBbD+FtzkMBMLAvrWYrnJnJUaxG4Q8jQ0rqfAhWf3fRrlU+RVX5
X8zQrhUJmM3//Lcl/vu/1F+/vP/6n/92/7wK+Dn0KwOuhRWQyap+fzwkZXT77v/TN6aBzNUq92Uu
9Ua54WNPOObcTxY0FY4aU1Gfa5orPSJjL6IDHrntzzTCyI3dOQUXRuPr378k2//XlyRMOBi+6Qtb
OsE/XRjAUravArPcM5Qhazs32pXZzRb+TP+raFPzCtFupyH3bR0n+hQurLDO9cjHRBRRusZDiNt8
3SFt3DquG/IPFIwE5MyI3iRihSHGsFUOnDS/aqN1QELpqvLrHRXFbrCt8GBE4/O//4sswjL++SK7
ps/dFnBDBbd023+4yBra4IjWr9ybcjZpxxG5FlBVrVUSLh1FercdEkDeZKO9s6CUZXREocd7VatO
wVgC4vTtu9IOXkMOX+v/8Nq41f/ltXGjO8IDzxj4t/v9728A8K5pPQR+sW+j4QGszwqUXr5nH5i2
EcNwymlQeZOj313ZtYfctYuFPeh97sXj0sHccFcYgM6RhfyH1/UvN6Zn8RDyqoQnTd6o2zX9uxsz
ZStQdgOkXqABaEs4nGZHK8SYYGxa5QkjNrqzVq4BD6ZbOxpeVDFUVGl0mgiOsJCYx//hxnRvb9M/
PCu+a96kNa6EUyCJ+P3HlzQhd5+jcOx3TmoNG4LrDHxlxdq0A+Ms86R+vDURIB/f6yFPn0rLu9E+
Y2YfXrIpaugAZqjGSwk+blH1TJ/6MRcUk9GeVqb5Wg+MjfqwPs9ODukoMNi4M/HkTSjAvN48iE5s
Siutz9Z4lwauuydawQVta8+rBPjjFIzOug+nz+o2IONcjA2gqk6iAadQq2bvOtV73LY2PhHsQ3lq
7RyjuThDbWyqqp4udUkk3vSTpNpem8QSrEZf9StflEANunFEMF4nqxll3WIomXMTXv/0799xG+3K
v15gy+LrPPemNG3xTxe4LGQQpTSSd/bQLTy7qC5OFB51CQWf03i9TzUDtz+0+DHETl2K+QjRp7ym
cXk1IE8tmKJl1MVGdJR9/X3jz2wYsc2ria5OjCt6nHTIiWsOjzFTEKXTZIvAQHJ97ZXrCeKBMVi8
hy2j0jiQy3zE+F5xljwMtrhmgf0kp7jfx80NF17z4c//ymQUEd7ZXXsJJsiJJ48hgRXf/fmQx/Ji
hWAPhwpYXudVR78pH3gbuwtJJwzZW9d66kU53cfhHcD07lq2hbU1s9l6milCs6aO72jCMHuZTGPN
zTMz41l5dpVT1xWck023BiOjoqVbNXoTsyHsVZnuhZizcytVdqatDv2vXI2jFZ0JozQ3MybiPRvc
yvRIRuDhhmJs19kunhpx8ohiSE+ZVbUnL+DVMx9kBAb1ryAK5r5IXyej6XZsbYyUrHk6llCFLjhk
bIwlF883rzDijFWv4C5YdilPQ6zh8LkwE3Nz9KE/KWvPxp4i3y/g24mpOlpBRxcnJjS6Q+OTtvN0
MGIx0vlXG6IWnV1G67Ls+2e6twFx87xHSLbqpY6Rh/lD024cx3x3Y2kdIk2dOhLrdUpbVGWFcYlU
W3LGy/0Tu+peaj+599vgWLSFQxBHltyHRp/cm6mMFxXQMadG92EY2nrsSj9kZUYG6o2c22wvOjFT
ny46KKfLgEJ5ZYsJ8lQ+nWw/pbEVCbquXpLuEbeYW07nv5I2Kk/NaMH6AEXM8ALVYuaOwAIDMDUT
uzxH1WId9MK+9TVTqmY+NJOJqWiIL4Brwg0yLbJ/K4tlNhgfUtzAB47KyR0QN4JoeqGwhJMDVMLF
2SPim69ViTKMgAWcFmmy11P3MdZ6unbgPK99W7zgPjtih3B2WDucB2Fqg6OFoN7gM0eYT1A0uchW
Je8mKnFPwWJw83nfRTDT/3xAbZnsZZCDK799bZZl8Nf/I3P5O1rmLus/X4tTjjysUOO2sKv59Oeb
HVzyKwDNYi0LxKxwKLE7R010X98+5MXMzOZGNf3z6aRZTHHu0jGpve2fLzFOBzWHOb9xYOFgnY+3
tp1FjLxjfxuhgl6ywBgobPlgpu4Bb9t8MW/fEQdmt8sDMkwdwFyN413/fGhtLugkpt9/PivqYEYl
DQSKwvFANDgi4yTOH/98GPvwPZhBftyOWYuG6Tbag5TOtt8yKM8LgtehFlxlzjTBHWX7GCGBY4Od
T4jp4Fk48sVK4KIVQzM8OoiDrSp6UUSy7zjUTAS2pMx3vQboLGbShSkbAx5j1tHEsSv8vlq9Bwwz
EjBXSZY8txM3sdljzs/dF5rIEj9B4e8tgYgPMoe/0kh/c4j/15qjqW//Cgqnv9LhDrvppfPao0Ac
DpWq3nkwKUr02zsknzAlJQlvhJMc8zDFoZfKtcGk2O2GHGyiq9fN0LrrpHBPpIJAOvPrepsho4Go
jqx3CmoiRfQwbfMiwyU40LDEGW+hsE9+INIVG4kRlJULT08+sE7UAK6W1nauGHXGTrkq6jG8j/Pi
V+t08Uaw+O4K3AFl3QUYMNCqABkHB9gXW5Np85KD+HPaorpl6dJXLy7vE3N4CvGirIfoNv934/Ag
LfraDMZoGQYRlrOEWfntaoIvNvZzWS9uyWkAGfAcJOkrCML2amL4TLWK/ro+IZB3nibu5bp5C0xD
3bNTXQpnxqSUSFrswfjoe0Oyha9KHqy7nXO+SumORM0Z4ScN4y/RiHkjkubS2QNtqIFFwguCW0da
wh0eCvpgBBYFgcYxFS9RN5bvUT4/eswKT0nUyHWJUJAxARANpiBrSHjGAbF0bHG2lTH5M7x/1yBK
hmMb+Vf615BwIZ+vNUFFYMX9He1OIv4smi+UwtsyvEEFgtCj0HCmzVwEt5QzgkqMuEQEZVifJsEi
1KvdWtG0owXSVce0d1K+q41PI1RnEIbDCTmIY5XzBS/lsaxS43Wed+gIBblhUAeDBNWHk6jL3AXw
D/DxbH3mlhthxId5mDZx1r8m0CohpoVPppMto8x0HzPw0LRBTYgdlvESdVEAMa5CINv7KEWj+Rro
+9pN6Vo0wJV9NSp+PZwwsw3YWPv5GDDY3ccTcOtxsPI7E8LkQeZ0gNJ0SeOYjBVduAcVFFTgtyYL
BFF5im91QGFsxtatD14k3MPc9KAlgctUv82gylYms82d06mzzpHfmfI7HmBEh6HzRlHj7oH3ficp
icfaJBDNIJ3C6khmcqe5XpfeDR6SYx6hVTM+QMGibeULtuOg1Yz2Mn9r3ubgdYcroi898VE1gXpP
/PiFPBYXlHCNw0+oZNXlTMo9y3H2oovqQxfCY6+R/zTManENZXtTexfdr32FxBx2NyaoptjhvLpa
sNG3BmR7Bb5GSwXB0q+wJaUkUQR+WO//vHijjZp71clzRY/8YBK5s3CnCmHVbd4tC9wK0Gc2sXzq
e12zDOAHclqkjFTLGAOT9F3HyEbaDPIWf9lk1PDV07gBqpyAaYpHcHVphwaYGlWTK7CTjr7L677e
jc2maQy1r3rV7/rxu3bRZg0VII45rH/UHEBWjdjA0XQs6drurVQT7hVV9S6vHOfAplaugSu5S2mR
fg07Fl9zBn+yaVgKu3B8tUF6L0EdZkhwioKJUmXs7ZS76fZvtCGp3GVp6S130J4+JVTpOWUshthr
7aAhiIbMXY8RRDLWFQm70zsRQY5yTRknRln5aiYQYNU1/prbxF617TJJve9cJPM1btd2AgDNbiXs
2hTPgpiCQ6fokMdJkG6BN2KnhGrUyD5/6oZVZ+iADNNaHwcwJFAsn+rOwh/DOG7sqleQVAoepnyy
O/IQmT1jidPMpFFCQ7+FtRR4QfrcTeZP/b/sncly29i6pV+l4s5xAhs9BjUhwZ6UREmUbU0Qsi2j
7zaaDeDp6wPz3Os8mVXnRkVNKyOSQdISRYLAbv5/rW/ZSEnhWqXPssdD007mxzBoiDJEUW+Fhhwl
1gaFoHFAVpbwd3KbS7ejDxpAgXtwWpe1qVmkey0e8dUtD/t+GM/MLBxiHDNxxxw1oGl56QvEw5q/
GRqFxK6M1al2bHC2kxNeWKYagWtkxVcRhxhD0uHTdNsDtYcLKjhcvhbaRFmUzomYSPvkExW70Qfj
SFggFwjPJEo5J8/IJ1IzzGyTQn+jLLn8S33/rb4+UUy1VqBJ43VeJuos+whcCwjONXJ3BfFpivCO
sE2iFcVDLfzp49jdKlXr28Qu3ukDa6chSiJ6oNy737jxEAdKR+RoR6jQ8H5Y2slPMYEYA0Xy5efa
JDuOFKN34+z/cjsD3Y6OFBp2IVVUx/jjpgQJu2qGJgySAT6fy/YLm+sqDWy9yh8BiX7TqSxvNf1B
sKW7Ws3TmDvOk4byV1Vh/Uywkb1vqODQBZrq5/tzmG/kOpKDt2trU2MprSGLmGKkyVm8Rt5H2395
RGGVpgp0pNX9YbS3y6jbchojq4JojBzCXiQz0rxiTjSvU0ZYQZZL2rozIFZJteXQmEQPjY4YH3TV
nXs9al4oyiO4M59dgUivmhbiGtVeyviiOXt+dqOF4tI+xhllKRf3Zh1t9SgWz7j59efYEViMeYNh
R0m2UuBPE4OMCUEHxOiXyweRlVG7e7Yb1dlj/MV6QqKPrWmPgtbPcZp1/ajmaqbbuTx2a4TCrlU3
gVc5q5QN0kmbPMQjRU6viCLa0dKiZ7P35A7qnneq45GYEhZ2vRrn4/2mymm2/+lxPNHO9eBCbrA1
MfL2k/OZiHbaOGJPpRjHS2Nf87ofji4X0Yl1OfoM0HggBvyA30hPuCrkbmybByOc4aMk9ldNR0WW
u1gaWTccxtLBBZmg9uqj4mz0+VdZOd+hO0QnLZd73U8dXi05DxVk6XmKrrpKad0mD1KyHemMV1Z4
+1T0DyP0HLxh6O7yAjuOMvNzxyzg2UpD0Ta+Nxh11o2RftF0C/+kTh8qTV4deiYrCXyJNdoADHJx
yAGQLvwf9mx9LKg55Q03Mm/69TB/K3Q8Bk6JtDuijUNzaOjSalfCSV3FXsRZijlYgP9Mre7K4uRL
vMwwZC7tpmrb6kYT1M3eECm0z4Mh46esdMIdnk/E46gVRRkhAlIoeChmnjHoHZTbAvQcjnqrf1T9
M+t8NPEN4R7zyKpGSFcsohJjbQ/jHg9XBjpTE/vc4ZpqENUleiXXpAN9olVBtmlnH2M2o65yPVy5
TgcMYjWGrNC9iDwXSm3raYDgTU3p6C7D5f2msLFYx2j3U/8THDFg4L7dNaZzEF6HvN+yrw45EKtO
IlHGj7DSypp4LMz7avCKVWbS+a1TY5862rOGuQrT8+BuRvQduCVYxC/lnYIuY+aR4eIDrXDQqzYt
bHtnmoGRSzrXFTIJxOsx1lK2Q1UhfoUc6lqFZTBrzNuaYCHQZc1H9s1M6+IJ6SwINWI1tksFuYRm
+5OB45FhiH6MCaMSNb6NacFt9mZR/VI2KpAwpXksRt9+i5bgzsY+VEnnUwF1BOJndBI6HrsbqICv
EoogSVtsgS0/JO8Po93ZaNpTS4/ymgHQXOmlfE/Kqv7CV3JBBvAmG2CFiWw+MLWm2LKaedcq+ky0
kcM1+FTU/YwhbNqzk+UCo/dyk4KZa8YPWu4T92EgmMhyd9t22tvA8AMWwDvRgfM2dc305YUg7QyB
FC6UYbzvcoSAs/7szw99nVS71q3rKxl9YEnHVUFE3cpyXJdNuWPsBqx9dRUW5yGv4V/3N110+lmn
2RxwChPFVjYcRANJ6gJkqYG/BXYu0Tpq+nDw7e69pHC0Ul57rIxxyXeCdUAx89HMhfsUU6AuNeeJ
/uJgTfpHrauGTCjXOhHDSda7XqJuTPRdNnhXfXYuc0gWaGYLe0cWGvj6AbhupgbsL6+KovJeoycZ
UKVuHqsmeXHRe8GP9858a4gnkFGeQt13EQlQUiaKInD72TlZGVf/wR2zZisGd9EnMG9EmnHzF6cV
CwU8jJGCwsi7z6306jk0q6uUpIB6enN9iDF4opDUTn1DoRpI35ykZQD88So0mMzlGFVHvKU2Thxk
GTjBW2w0a/Se3sqMmsehah8yDdxKvCCRMgKJVokehmyLmr1qGwPaAQwaahMKABrq/RmkApi+o+gr
5s3CrWDRzTfP9uoj6APQu/e7rSB1ZNWGJiy4+t3r83A16q8VwCgtUxaogpYYkLrIjWNcs6esXQKk
mu+Yc7+nFCgwdCxCi8GwveP9cYk9aYyT+OAkdXWsjbHC5sHN/eH9BjRAksPW/j/8852e+PunlbsA
hlX84hnlTmDybAbnm5shJcOubzgbR7O2BZif/YDidC+XH6AydZwrQqMblO0Sb2TQxW4DG54bNIdi
O/2M2YMTETSyWDuHeZ8cco3Oq/PY13Rr+mS4lmF9zvzUO5YFooa8Lj6mYkT9YLaAXfteO87GYwuA
lZ2m5m2QdeLZdWKFviCdn8OmAB4EfHIrVHR1d7INi5cEkaPUPXOHHbr8g/g20vYdpTROcKkDc1f7
yn3pJW0Vf/C+6GNRvfrhVL3OLkk+ESbdQR20yskAB3vTQ0w2XGC76JIy6LcIwwWHJj+GeqzvI/r4
fHE9lYypPMxWCH567sDva6NWHJccLIqr1svIwFXX2dGv5p982bTRB80+WKrEWUyAKHE05I1i53xQ
8Wzuct8h5Nhep8nMbCzbih3gZAVD5VHWzams9OjVHu20vXhVVZ6avtz5nMmBppMCN0D7hIwVowxv
NwYpEF+dopAnQD0MlwnREi39snOWlw+mqLS32vfUFgKcd8i7aLj6C6aU9kP3Y8xIiZ273TB31ovr
xtWOS6DE/xeXb0RinMoy1T76kOqd5YnhYSS3iQRKgjbZBGxqFuOLP/vGrmtduaP1bYjiK14B97NA
0zaAwTYYYx5zKN1nYg5IB9anfWO1zveiND22Xjbfq04hPe/jZ3+koTNgt1qzoXaDCvzowdCUGbgF
aWN9iP1rBhQbEPplMrdALPApTFa1Snc6WhZKHC1wMoL6CKx2HiIc8NQDKxEAF9DOrkR4AbPcglmR
/zIBq7KhdA4EYaRojMrHTAzilWLbMaKgsLi1p5PNDm4yq/hFoiRGolqv3YZ2XF907kNHjxd5/Kzt
JXDNjTUhHGGPgBSOXXAELmSdekOFurpbO2Bug56VOVlLlym13UsqiSzVNeeH9NrpYL+XY9c99Hj8
R5zqia0bpxoWLb1AYR1USja0RNF7URI6E3qas8gJTHb1ESeCVR0YMy+DSPurUThom1gSW6BIKiq+
T6mOiNqImaTE6MFp7Z/7lsm4jXQvIIj5Z9sUCIxD0DMaxVViWOJy6+g0cKWMt6mM8GeNSXsheUIF
qerZJcw6URmT3Pf99C2O0VKMSoqHe1nKt80dbSPnWegfqC7rbYk/czd03lew0nUQY8k95gnYhAk9
X28YnGOjpOsZzW/J1JR7Y1IvfFvTwSlRiiQZ5KUSyfMKMiNqDRdfLkJCkvE4wRgiICelRB5nVIfb
ip+PTfnF7+AzIX1eNRNB4EPenSlz2udRfHP7giD3Vl7jGclp6UTdRcPkWFhMaVK1486evk0+yVWl
r5+jrNvYHN7jlJRf0RCr0+A4pxQMFD5X9SVCUfSEXJ9sSFJ8TQWESh9p2WSTg6KeaNXMIJtgjtrH
mdJ25NKxsRQBizMUslOX9M8kJlJJt39iWUHzDmpTRRqL7dSaNq1ZLjv1jsqk5rE+Lja9Mt0dktAo
GFX3Q1dTfJo1GyPAMFb7YV9hX9wVQEkvcQOXPY+opGkzydWevTMnufjOanBZS+UAdIoThB0oND8q
99JV5QEkEEQQmDP7KeNwoHl/SArP/SYhSa9gAHWPk7HIyIbsJSKAg5C62jhlnQicxtI344QVFQNx
dQm1tfDZRfqG4cArTrbxxMYzpqCn+l7fzS3bf0rF9RdGe1bherqdzbR87+bDRIB3b1oJom56zSyS
iKfVYTo9JhErIZfO01PcMhyastPOqdR4USN6UjbFAGiWF88iJLhv+2wr2IRsIroSa2fm+LGwdU5x
5fWnvvJvavSxyC4wViFL8+ZaeGFtgFii7my0jb0/0FFJjROoys/BzJ1tnafaseyfEwxzWGYXeykz
rFvO5S5GuUol2xK7Ws4YRfp4Wsf05yeoQ1eROuaOtAxQ1Lo+PDjgSGr0s2HaWec5qt2DP1Zvlkjj
s90idJxIrtjkNSyrqWgjTkItu3q8RJB4IJgNMw13ekxW55JLgW2D/f+p7WJYbv7knCrWjPc4bFSY
3Y4dbnOxNb0/wvbalYAvLknsvOmF1YNhM99oVQCLKJHFbcdlaSEkDV9gddSXiKMLDK+G+TUpklzA
Bi4Qa7TohDVTOMGrNjD1Hq3EmI+1lQ07K5lQYyb12VxuEhKtJhn1p1CxIqzB86162lLHxKHZXCfi
leSFbhemixqtOVFJLZCZlWLdKu0XQeZE6vRh/Wpa3vCo4QWyvW+6PdmvLVGRrzNFfwJZvyX60F3c
XMgzabd7VwmCM+Y0PHJEZup0yWs31fYDvA76eV4Hf5jC2anAgHiKI+wZJZn060Y05WnERcSecrxo
KUu+WMeZmdtOPwZGlHziJ8iBENvW0dFz7+B3b2AP6Rxg5l47uPLw1zCxU241uCvzaD4mGaEfISUL
kmUYMHiD47Fs6Qqg1hPbcYgo+hHOaOH+jYZDSl1I4vOW+7pv8cgPoEgqtBQrO2F+mY0wQora1eoh
tj2xTXMa8UPZ3QwzUftSLaZ/VdJiyktTXYg9mX2G5Kx1H2Uj28duubkPOzlXMDqUbO+OjzQtWas3
gPMf3KVNbY2ivdjjoxHZgNNTRvgUAjH9M5E9kgWUYxDWPrOKTXfZKWevckFv1B8C5OU8F5YX7FDt
2Urznccy9iSd0d7Uc5Yf4rRgpxDHdFlddqC+eSslqP/O0vWNZoUpM3fkXFRHnJgq9Es2dkcEjcXJ
V1l8aPAC7xn3kOT6Aqg7Y/Mur+aP2CWdWScN9IXYokvZSf1baJKkFSsHceQsnohr7tcFdio0KHii
26Qpd5YE8Vfr+bsSRhxkygd/YpdL1xxrPzYd1vtHVzejV+zfFOzG6RTZCDzj1O1XiHx+TLEld1MI
K0aLjVNM3+jbqJNd4YBwlCxJIZFE4YVcNOR09mI5oroNCwJ1eyW+Z5jf56Sge8AitEQ7z9pWQ5s3
GVR2doNp2Cuo0v5rWvo7P+7WirUr9i3qCUNhHAlZISJarx4p0W8yNO8f46B/2lH/A+NQtQ/9dnqt
KU9TWnhNajPZq47i0v18uJ8ZpNPsLJYcm7rLq8AoivCQRw7XeZRwxrfZzZJL8gDljF1bWvJasjOd
YhyPugl8qKFURh/qnYAKaLvMGyua8fIcpeKVBjiEOBKqsRiREUdli20f7U6Y/e3zkBXWAbQZqumR
3LhBVuNb6dufGgY77Ce5Dq6sM25zz6q1nI15dx+EzYquEuipeUcuzw+FLIVwiFZHpNnA+CjpbMoU
pj06aPsyt+4bsMvutdR96wKs9C1rrg79/xcHbsWrLzEixGUidnFKLO7k6/JoqRo+PeINpq/lxkTW
9Me9efL/+TCeLGRWSQKYwYZa1yWpfzAt3yUVrc+b4/2mLNUXIbM8GJFgWH5SH0Fm0bknFOY/72a0
tQ9qulBsrsgq5cZetmL+Aq2/39P7hNkDlXsYcMmnqFMJIvVsismUS2Baoj1e7peJg5xZmrCXDC0n
3yosjtDd/3njexiDV/jQRdfoEA76nxlhrpt0Xrw6aqEWdwsu+H5PZJXDGO58SV2bLJiBotnxj7vj
cjeJDN6oy2gUk2wZ0Feuj4JJ6zgvN/eHv29sNyYyLqNXm9hZdby/wP0F/3ip/3pOWn4wY5ja44aS
8zrP8nBjj+rt/mPZ/bn7C2SwivLV/S385QWzGnEWYsa3hhrpsXIUX4SWxs3xj8fLk1GMcU0hygjK
geQDD9vKuh3Y5NO7q473e78fhrHGQhUP/F+evx/+vzz3++Hv3zdp82AC+a9XziNM9fQHe5b2fIHx
72/x/ljTCEPEghwdOfl1GpeJdQwtaR1zFUOe6ewCQYaf7ZTyfEqHL/cf0KzvvtHWh9EdaxwjAuL/
/XXdueSMuN8NK5CO93+53xOx1270tPvx+6n7897yY/d70MfaHSn3h98vd3/+j9esRgp/QI4x2BoM
wlTwuiNsln/euz+8/0OfsAPPM5ioSf3i0/w8dHVMBXdwcuAvXFHEtLZH1kUrg5zLw/1rju+n2++v
Nc+2w3JR3a+kMemb4/1mWO5ZzgSmZU7ijRap8djU5Xg0KM9T1OPh75v7c0U8szPE5pBC5EUbnRcV
1EU+SJRykdxvAF5GmwjKJHIRKF1+OiB1Qi+Q2zSQ0bnI1aJrirF3ZhKuA/bFKaHc5+vTxitcUils
FFveK242uaLdvEuLBck4ONuiaYBSxjdRls9mRglWjZuJVj6oiwjneySQHUw7FmjGyQP7lJBAtZ7Y
4ZFsMdzyxHgsjNTbGlP20/PZ79AIvzkVf7Dols4i17RWVl+8yST3sMWcGsbRrjXNC2wUtkoNQr2o
QX1kj29GYz92RhqdIyvaxvNSbE7Cc5g58dHlDa7UimDp79Ti6JXTGAV9dMjqkG+GF0RFgP8Qx1JH
pG4xNUvYCNEweV4gasmchVl2CS2SBM0ezwa94b4DPuSkj7rrn6ypDddU64bFSJD2UwCL+IuVyycq
Zrs+vAk9EkE8eT9qG6ssod5V5x/aKPvBaA1dT/F5omSXah56rWb6QcQ0druCr5vGrAf8YBXV9s1Q
7oem7/S2ADjqdj+8jj7L5LtAaQX9grDNIOxNdHBig80C03hCVG8MZGOd9Jm10kJ90+u2Ddg5eW8S
oGyqz8EeGEA9EVukdG6Ggr1lGD6R+EC8yMRSviTl1q2B/Ph4CAAT0M2hION5xlZRQLU6UInoUWa2
bgKIUu695Ng4hcmRa9mJHQGQHbSoT5e+Qryt45z+uS++Vc7O8NlmmQVL/FriKB+gqXYPZQVNooLJ
YPk9mb6sa4LOXA/safMW3xXLLxqBWPYsU+xCxDarsWl6OlZUJQ0jufjSfJk6wGOgA3vIgdkzJaoL
n70FNkH4HWKqdOsmHD1JEmtqz8CWnfKNq/OX6IJupk5K4AOe/g6KAxkpsJaNfThb9DDMeOFlNhun
17+zgWi5ZA3y3ji3iV/EPAQ4DEniNuzqL1Nnwt6rku9JTZwmmuhg8VluZhtqhFmI58m1ye0JA1sd
6wxEiew4xr3EixUSMU8TpQh3crT2WJAJQUO5s9U17JFd3I03IwfEOGratGGVbOzKmIwK2VTDPo1G
f23FnfU6YlYtlF6eZuDiK68o7Ne5FO2Vrvp2XrYN96ciWEuyV+JZLyFt2yPJP20zfwPQZ1+KuXMP
bkqWS2pRLpgjwz1E9ui+aj0sRTMM9S19RQSddvg6oi4++GwSV1VTcoGaCTQlxxbIfSwjCPkErVWX
V8sp55cYB1IlsVxrU8iKR+e08dH4oWtBr0SIlkNloh1ex3FKcVymNyaK4fV+043HcWz1l7Q6J6R9
vaSN+RMGlM8eK4QCZUH/SXWQoen8mSew9g3INU+JqZHkA0m6hheWFjmEK3deLhMteY5i9xhb5rmi
MesN9nBqZpseQQcUqnCfzc50n0eRbKd8Hp703nhpStLK9cLnnyZq1ZNZkogDd1LpAi6vyExGDYnY
phJjIMBZkpMlIZK15oNgZwfjrTsh/P5gvUPUHGVE6n4w4GAPq7ObvhU4lFn9K7kJ25GzQL0i9MAr
NSi1ItiGpRNxy3OuXxrHsy4QuqxLaSBXHNE1bOH8OVzJKejC2skp+7vrJIoFuDnr2gwD3SWgtRvK
VZAhtS/mODgXs/POI7qr/Tw3SVAU8RjglKgDmQB+QIwXA33rPqfceEFZEb90lOfjsCtujjpNxK69
2HCXYzv7UohJnUN/qi+pJp7vqptGUpVMKv0YzXI/OPz5f68sFotj4F+E2yAqbde0cXMIRzf+arWY
ByP1ExcSTia8bK8Gmt5dEcKliMmwQ7T4AiBEBnKetvYi7hidLvlv3oLxN7eH53kMqLqwhU4j0PyL
nN0n/KdPEfTvC3IevbDH1hUxAmgqTgImsm+5wfocQUC99ashfoCYCzWgEGuNdON125gwTykcnhax
qT6I4nHwoteO5vKB7ar+sKhA79Wof3/gjEVw/ZcD57m6jnsCHb6F6v1fFe+4GcDRVyMHzgctlNvC
O0RD+CBMeJWIF6ydPXhVMA7iMDhTvGPblH2DKyGwggK3O4et5X+Mm1p48XfH0N8qijkUf+xPBCq2
xfjFEphqzFOLk3xVJMl8/G/e/9/MDRx138BF4PkOH+MuOP+TiWBqUzwzwqkY6jDva4BYg6SDGBzZ
kibbBMMWPsgayRNZarn7dXAShgfrkuLUJv6wsjZo+8/K+25nKZRRx/vqLxWQJq2/ceU9pbATdmNd
ga0pYhs2MCCXLu/X9w/x/y1gr1P9+T//44NVXhkkbSeTH92f3VzC5zr50/cdfHQf/+Oz7JJuevgo
+M3LR1J+/m9+45/+L8f5h286Ng4Sw3Y8bFucvOqz7f7nf+Dx/YfOQkB4wnUMhwo6V+t/+r/cf1i2
52Ibw4BAg0k3f/u/zH9AE3FpuurCx6Dku/9X/q+/mx3opLJTxhWE80b89drqXCwu3ajRgZlWNvVM
aAgrvOR6vzJ+iKN871+1A/UR2A8HnCF/OlBPf1zB/2L7+ttwhA3Jsal3+T6fxr7bwv50YVRUMhsH
NxJTKLaUZD13p1w9FNXWgRgA+71Ze86nUP+vf3a5Xv/0Z0Fj2YOE9bCXX3vEq8Vjr+02fY4tlin2
ZNdbcOv//pP+3bPzrx/0L+Nuhm0lJHtj3rMm7OerIEms3eDpnpKgS9/+/d+yXPNvf45BHvqVaxiY
11jp/WXAbHOthi7TSDqbKjzGjrtzLfNxxJ0NbM1rLkmbxRtqNBAgfLbQk5mlqCoVe1LXJv/ByC5u
Uc6blBCRLWeuvy5JB16rBrLHLFGlCA93v9nqJEO4OlnAZA9UUDSw6bWrPrV+Dg2dWr54GihuuS8j
IAOSLRHC4SWJBmhonKrHUCNDrEjVxXIEqP65RYqGWZv2g7cd+C9o9UPcVfoB9O0zHTaYgci4WWJF
GzlTXDWd4iHEDsu+WAYUvKBbgd3RkvFmevXASs19AYIXvlz6xBhhUlFQU7O+CV3qfYTDrkTcoqOS
H+00cuaZH4QhUccppxt7rEVp3C2S9mPrIL8VZntxFagA2z6iRjooo/thVv4iq8K6XZqfdtFfkrp5
N43hpiaSgNv2otnqy8TGh5hTjuycCnfdsnbOBHmu+DYoKo+EX1FkzJ3vVNqock6gpefBwq7eqxsL
dXzwtXxH68YXg/a+TDQ0/1q8LirW485IRI1Z7ZvshyiNT1Pj91ACc/USz4CMjo8cITz0vGKNNPpa
iWpXKzziLJ3DDYdtrzXT11KDKUHDqutmJ6DQKgq2VdTaiEKoEhRG1TtFH1rYJNj102c2jzeqHYEd
AYaQ4w3GPBK8sN6hFUbo7c6fplncovpnWbQfFMHzZbsFAjqlUQlkiLiZYuOq+n2RQGiuszVKz9qa
znCz6+JTV9Umgf8ZLK9TmONNn+zHqXpyGijMGeQHkF5UK4DLscMDVRE/RzbDVS3HAKwlP1JVG8to
zzPL7LVbgInvNVTVhTNmq9yEDFK0HDUPVaxy9F+twWc8jAiqV0VlfcLGIBC9w34OzGaVaU+sZDFU
pMkveN68SAtPJEb8kBGfAnaJ0qeRy6+paY0rIDU//Qpgsha7oBMykgUzflqbzU8dhegqjzjnjNkh
dRjKFb6jdePxRhrLYdtdzjDFhmgDpMa45GB+Gwenf9zwnjFoXX0hn62Z0yQX4gyvmVaR5ucbgkUo
fWjxocv1TWkIixAgzp8m6xQpShREJj1IQioFcdZIThl+YWiI9+KL9j0GnSb88HzvideK2M0zxocc
DGVg3if5hb9OAFhME6I2rpML/n45fellwb1oqh80weCHevk1mlBsD1E7rzrLe87kEgYHy2QdaijR
KqJMV6ZN/dp1ssNy3oz00AkiewB+Hq3NvHsXDeEbrTaQcQ0l2HJ9DSa3nNDGkIo9sm0v7f4z1xaI
EBKNgYAHLt8ThLP00Ov4/2p0WkMmn5JyFLu2R0ZRd2gFJQEVPYfvfubpAIkZd7EPRfW7YfA58gQM
RZqGm0SG0cZerrgKNeQa5XsTw90ikH6cuGYJk0n3A4LP3qg3WQT5yuuQ/c0ZW2up6Z+F6F4MxJBw
wnFWLtTv5ca0Iem2MJ97i+hI31G3weUYt7Z8h80qA9fvr3KCsJ36084ro0WaTodxeAsHaWx6G28H
hrB6EdBRwwHOIHBfBGFfHJbTyau0xfHIYBaxM0Baf8tN9G0GBEKvBmhXOFe70rapwwUZk/U8VdNb
B7B4Fep883FIqaNkyL9/n5lOpqHIaE12l97uM9QocQ/6lg/lNyvd4Y+kkfXZtQxUtEjBwy/IshFJ
lhE+e4uvI+VLtWbjU+aKsdgHlWs6z7E57ZxFMTLyZOlX18RKrnKAbCPLm2ZQnJPJlKx8eA7L749z
t8U4/cU31K0Zppv0ixZrzaPucDrryQgzKR1vPUSfyE1eeigpDKqcjMr6NCreJ4pzxhiJcDqxbyA1
BrqwK0opn1U63YwFJMJYdtBH86qs/Cr04gpG5Jc/kz9vG6C0luvY4hudRw4X9eCtNVT9itrNtLab
IlqH7rSzkACFoBp7nUNBiGW97vHGwc8n04kTZUQ6VLse+M0OKCIrdFQByoFWyfyzltN4kbnGrOkj
mzek8Zm41BUwxL3m3ePQ75q5e5uyPTtbFGh0y0iESiniaNOh9eX7ckimhinGsNBOR1xNRYaaGPHE
/QMKDbdF08d4ujjhbYx+DaS+0nfrHRjWlr9JGBnzaFLZO7ftvjEjE0xkxBuZ8oWjlVpgbMXVtVok
BfV7bEZfZUZDMXFJAXXn7DwxjfduuxF+Eu78MUYZZpibXubfZ+GghllGNTsEYaiAJCKJnZtVPlNa
oISxCZVaVwqtnqfktCdnpl13dZiukdVe0wnfRUVjZ+NhqBOxDfaVgGcRSxS8qrjKkovCGNWTVcUP
PTjmBkP9SkHtz5eZL+7yC9FxV/ZRCHfY5TNHn/gKwyAdkM+hIVh76laPbrEFzz+vsrRidzX6v7BB
7qhw0A4s9DoQpU44Gh+hi5MqiNmNa7NnrzWu2KOXlAUC5+nmI+VPSSrZMMpqOySfwGISWPXJFG6n
9iTVK06Uje5mFG8lCDL0pZDNvK+ycU3GDt+k2gC6hOirQgyIDCZU7Wz0cjA3vBST6s/Wnjd1YT2l
qSGYAMdzxv9VRy9zCrt9bQzGFxWTxWMXKIxZ1oRpf1Jp158A03CWAqwvC+MMbTOHGkdLI0msZq3s
b47LqUzjjj81GrRL1bEFa1nGJP5Ucu7ZKjebChfJ4yxHlDOxxhhrfYwhQXtZjtx9UNSFc3owK8/k
Q8WE5WwtAnxJd8xeB/QuK1jaITr9/LtWYQ/0nJm5gnbNKu41XFOxNILGgsNYFeZqnCMCqw3e0aA6
DNSlufY15cBcv/ZO+N2a8mydddo7FBXWOtrE0ZiGfQIdLQL4PxbKAzZuPGvknEi/8+D+4jNqawR5
2riFTIM+TWG1KCRlS7rjHjoVeTbm5hEFD7nYc/YGxVhuh5HwZnNON7VFL3TQ9zApiq1D/aguE1BB
rklgWhtCaxLoG8VsJ/vBUz9QFGKcNGkdDHAfB9tDwja8eh36JQ/MO7NDxUmkewAyPZz0zOnSUtpm
bn8y2uHzwKsSmbPYdCPh8Z7qX5HMV+vEBoSITGj1x5tIGgx3k03K+qOhzWd/TN7FAgVtdJx6lklY
gYgR0dMpbaEg+gZ53hhvNf2LRh7VGjHqnmQSfY8+ZolWQ2A2lvEKWSLFPDahSHms18lMnsnFQ55L
8gg6U6sMaJML+vLIuXFaE7M9mBgGRg94u8k60DySsLNPm7DClhXXCKcOY+V+Dz3LDpCAGqhkAjGP
PweXiyqMRY25DUu3BMHZdSEsng7jFgQhHZVK9VzSNlxpTfuj5dLcVPXPpOCEwN7yA0Y++QIzIdMp
nddFCxr4rHjho3bhZqwDzMo/QV2DcAKGzUILhpcxZ1wtDLmNRn5GbvLm72cUA0VCABLXS3hJKicN
IBCErsSwyugRIW1RtYPDg9aiZ6FS40iYy05C0LqZcpicIR17LXzK7Z8RhaZN61TwK8vyYmdzvrF6
zrQWQwaosATWQUhNOUm+Z92Qb6DpsgNJab/5jrbxbXwWbG5Z2Xjw/8OyA8/XODSnopaZXrRmoBn6
jUIvQhwj2+TsvojLbtwdRruPohgCFluH2ZPDU5FMDAMEOdtRuAuZwrd09Fhdqe4XKikWbmP2nV0R
fFEDgmLdWKyFC7nTzN5n/xAxo5MJyWmM1R3dIVsfG3ar8WYbNDA6kS+pdmRfi+rBTdB0mTF5Ewnc
3XUdZ8+1TgZEOoSvWdXH6FMb7Dik/qyMtqm2Q8p41BkYP8k19IohBbdtnq0k+x6XqmRuO/TIUtZ9
bpAcifrMqez/xdN5LTeOLFv0ixABb14JQ9CTIiVKekHItOC9x9efhbkR9+F09PTMUdMUqioz9177
t6dgRWiZWdtGkzsXD/trowJUCcnSAxWwbzSuthUkeexNfK+62q4xW/VO11oiH0Ssk2LaPzN9eDEq
rP8SGGyOIJRaZsMqkIPu1oAiHwxpdCMjOTPA+UN6z7C6QtVTzskrWJHIE+Rx3HFHPWtF5sl4NtDJ
EYAhyUN9aLlakPyHZrKj2EwTlzsl9rWqlaAYoyVaFJa0TjwelYKnz3G7DbHHK8002Ex63nEXaU6j
Cve4Ml7kipwQNOgIXhRouqMReiq2nSEEkoyih0vsXLWop3xr0OITQ4l7gABI017aFPcIKcERo/B9
guhXFUu65JBBgb0v1ByG5qC7KEAZL98IfCNHEnRvtAbVDS0SOqI5YbcZtor6RBrcfU2ZddeRgey4
WUHnnXRotUGEudgy2MJH7chFOGfMyXNtjdYFhCoVOS2DiPRyW4cZQxiUaXqdKD80Wb0I5vStNtns
GJLM9xuek9EadwWT+yDTx21eTd+gQSw2RZ4zqRVLF8MItbtJLD2fLsu9G90ShS5kj9DadWNORacS
L9XpZLziyzpO3fq4wYTx9V53lpxwHRlTylptsjwtgkunsPFGQxPgmq8rLVNFB/fDVgEcwt/tjREV
YyNZJJOyW5KJqnGhFJR9Pw27ReCuH9XQBvmqojJ06ED4hSlqCMHoPbT0G4rUFQbg0EJi2F0hLr5l
podyrE4dKZIbCyyNHHDnI67NidSlIa7Vq6ZJRH6mfBRS5ZLaku6HPPs2yDEYEzeNfxoRmR23mk2l
1V8lbjB2EmmfYvCvxeDYywCTzWkLuM+gR5Ljyqj/pfO8U1cZhAUXfoOnAzViyfqlX+hjNPoQQV3b
cOZ2c1ndylj4qkImi9yzUb+KgDbRphUDcjqdaw4DX+uli4bWuUilDpK4aX5JqyMPsQIwLRdSsTVi
9E2pUTtlz0iuLF96jUo26EpERmX6nSghvm8GP/asYrngr7kXKp3DdJnRd7mDaaqO3ivSMTAQjxUi
aMQ3AejedtG1yAuk/IxZcvHRAyPL7DI3L4iuEGq77GNM6VX/L2+rlyGP7kYRvBVJmJD3hYLQjAri
dTM2VUM4KKImOHmk4hPWyifDO5lRlI5Vw3Rl+lGkG5N8aZHZ0KTmcqgWBdUsr4BP9zjhL2xj9aSA
qLAbEhS32K28PlMmKCW8mkw3fVVTjxbKeb8Mk5MQ0ElJ+Nq41SpXaHK8ynAmBGtCIDgLKlLJySBQ
MffyrH4Vyd62J+aWwZQsXkogJXaS/Kq3Kjsz3SR3rijvugGdVM/FHno+myC+XRcA17VTcC62Ops4
Q+I3mOHditaz86ZvbEPt9QOz2F18FUQTPALT1E2e9H96tEIztwY5JXZR8XFhZOOOZKxQg8UklS9L
thRHgy3WAKWyYEL0GTgQEQpfL0sDgajxynDZ8tb6LtWY18/1U6aDgfoa1gcSWj1JyPsFq8R8lndQ
V+fe4HGM5iw6ZgnXn1kV9qUov2Rj+24Uneio85LYzOLPKbFpbCi9zGWFjEsDi1+kqU4vSYU9ti1x
EURWgUXAdVQwpVYi5E/ESZ8mcDRUbVENonZp/ZkIO2+WyskX8FhZCv9UZpXy7BNAKvUIiV9oUAWq
S3lAI0iaEsY1RayE3aAlL0Yo5DtihG5KrSgI9jZpsG71qWjsxYC8oylpeeYSbqxGgGR1pvOrhGFu
13jUfEWciIRaCFlpm8fYVhfZiAxHCRoLKe18yKSx8WQD3kqlWacxX5rdyqYYZPmSEdhymBaU4WE9
bquc03WFPjZDRMMJkWwZUtivZ7UO38IeKdOSiKrJsjiwtRXZOgeGRTuNZL1xqZ9YTLd5r3LXjNjZ
p4USXmr6wZZ1NAaGEVwtpYSnD6orF3mQKjk7NmjYiKOdL9M4PiGFQ9OWRZNgzmhfWcJq5gBjVI//
7YvJ67C+eEuiU6y3dF0bcPhjMKCJwLvqNiqt1lp7BuWiuPJEhITe/Fa58IF6CCB6OmX7JeVUAMDv
wuX3GIM0O6nlWiGVBFQRMBum2F5G/BvbwkhAILL3YsDWvLaw3kytFTaaymdapG3rambq5SZc/Alh
1dwcdC2/RQJdwxY7PRedkhtLCqyGL2JcSK+EweOyajbSDIG6tFqc8hgv1mQPbybdxFHX9dX1SkwA
iok+IWdkP7JyMkHAJdX+6IFKu06T36yQ/m1GrAJcZidtQkqjD72RxiOJTtlMPk3T7DA/ivtupPlY
LAnPipT9Fbo+2Ol/YVoa1/Kg7xCPQIGwWdzTgY7vr9bXNAUzXlkjqKdMES5D0nj6NB2x+ef2Msnp
Va2E74LkLCJE0FtUX1YjogkiJNPnKIIl9KkTP7hUJHNkbMBhS/5GVEbWVkvwrCoDQwUDcWZMshiG
YaKLch9sQ2zzVrhl9eMtVgocrRQQ1iJphIekv8XE/k5ESbItXstlcnOjgleuibjLDTz89cSNLcUc
N2HwthVCQezWyI/EO9Ke01h/JtkOaEKUTSKTKGQUzMpjhfDQTowidwlIPzUw0m8anU4Qg2Q2IHx+
CxHW//1kCBkPUsk7d6r5eGUiXsfJSa05v8XzF0N6cuWT6qQLsEUjyWI3yYhktFCwFyMYiUVCdatZ
QJHXJiD07U051pcRjftq1+hs+GuvY6cSytswDggkTgmpX+/W0OZR+F5GgQZ0J+4ysjDIFn4Iv1oQ
HBaEI3aeLZi6Iu1Wz7HXVcq4fmmeNkReXVW7Xq2/8KbODQmvUU1J3mrBN24oL0jMM5crMikbd7G0
fo3dAW2sm0gWlIOetZvBmBc01xJJqLSxUekz6N9YI+/CLJuvtAEjnlhsp/RGUTG4ZTP8An5DSCll
Zx2bu5aGXNwTrN/ly6SjzJ8FWvxwBNAdckVEmLfpkCJVenskAI+Mj156CChkZfLqnWEtMiKBBEMt
uoVFtNPQetAZAKgnpsozSOEn1vWXKc8MbXrhxg31q5ITInHmZxKaR+YEt1ZisxtRXsdGBiikwcw8
Y4OoSl+PeWsNSTI0Bp/xpDwWQX2MaebF3XgSmDniQ7aIZq9AubLivwiKu6tC8aE2/EEqNCtnQcQn
J3DXsir8idVLhtgKA4GBz0aDKDchz5ql965G0FcxGYfNzlVeKX8UAegR8cu4fBR+md/IaP2sZ5OP
RZVdpppUiauAyijZyaFu2TXCMQ0JO9x59oUmpgbODHIoZl8MSF9Q66SljhkRHk7RaUD4JFHWZsyH
nDwDEKypL+RJW3cl6P6LF6ROJCs4qEVgdiaBHiQdgFErt3rSoAdaMQzNbuaRtK0gGLaiCABpRI0I
1D8Zb+VQI+qZPuUkcCi0Ly39JTdRTfJd9OlKIWnQP/eLIKfXJOuntC2X09waz0XT30V9QK5BjhV8
OJTsanGOunHgjG4UMEdU7mLYc+nEpwoSmQ4UeDVIVmwJGdk2q0mf9Z94kRB/QzWfzq3Gth8LMaOQ
MOE1UPsBTm6dzsBJGVjlXRoU86aldPRmYt2dQp+rnSzDbNahJ9xGIEj5v3GwvgtTuQoyj7lmkWc6
sFt0azwuustm4u9LwEBjPmaUHGLj42K00JnGwDHGrHoFTAASNgpbTF9a0IBV4LHKFNSBRn4zs46v
MGGDnKJyb6Y61X7PtcSQjAcZNS9N3dNAHcbImSs8nfybuqZFJI1DdtCEW1skDf4U4wqxujyOTBxu
OqoLRXzLR7RSbQNvWJviZ9LX4V6QVgL6rJCHKEaHklkdpiX9VatH1c/UK22BeNuggjtgA0zRLW/q
uiKTKk9fcKfVZ5j8u7LLwDy0YbLFSZSYi3BKS+UBC+i3FWpmQzT9D1z2moMGZUmYcqTzAiOYgGq+
nxaiGduSQzfki5ADnZ2Kz8w0SosGYPNotNdciEO07FroC88akb8EY25pTFj69K/q9Z7631kYCvyA
RH4xDIvTYMI0qXFkExlwVgQawGDgBcQ0hCuZgUNGOXKrynhoa04r9qGIL9HyYuBGHFKMEUW+vP82
ehQLpOuM5BlqmFjrKP7+b+kKpImoZ5HIRNCI6w00ou23moAkxHQqejf4R1dRKjonT4dzDI4ChXHH
ODCAsVgNn+pknM0BDNt/zzn1yp/S8L3LyXcTE/mU1dVfH2J2C/ixVksMRVKVihMg9/lvNYCqeljr
ayzX61adLk5n0rqoy/VGRB+xTsoVy1kyEyNeEAmrrVeMexFu+FNc8iMrTrMoqVonURavl0ydLHpN
3suJ9WWNjEnjQMUQa2KdJz+J8CNA3KLUrxsRnvQAEzBfTnDr1btCY3FvlAsNusxl+yGLLoOATXc4
wu3iWnDJWRp4UmhWUrILf8mA2lSa494pCgAXhsEzqOQL9xNepEy9IS+j4Hf4Vq2a8onai5sjEEZz
Ev9iqZJIiiKsYjD2Uqf/Lm1kwWkKsVDJ2J8io5vO//2ubwfJYaFKDPSn2LOCOHOQu5fQJS07Fjki
cA6PvqqoMtJAzpBKMQtHmKtXrUvTnbQajm6ywDObdDlZh1GLy3qay/1ssluH0lOOAyTuTbaXBpS1
Cab7jWyJ0qXCjbMrxwElGYmyURJS9XA++g0cQM0UDRoWeXzpxAxMEafMpDfESXF91AM5e68TZduI
1hYB7wdMmemGDJRSMr5GdGa8cEl+C9FgTCoT82NKCsCu4FMbwM7LvHy7yj/nMQQeMmbcGo1TETkw
J62NoIMVsiyi3OtlACcS188iDehGUUxBm4rbluTn5B3+Ycgz2ScHraG2q0LLiVOKVg5t1Jd0FuRa
6dy+ruKtUeo/IwN4Tc54ZiE/2JoZegUJDh9GWV/H9UBbtItSNSIHHuaiSEkGlzEYjPF4/uu74ZB0
SsQKHK8DdQSmsfYDAMSW1v9vUMUnoSskJ1NEWm/RqlKzmGvECBVtIwye+NeFT2PwDIXAzWR5wPno
N5PR/oO2PjkCVgqVfm/VGSjAoW7A8xi4IDNaddQk1r3O0D7l1f9HxDGhucDU1xjhi0QgeLViDud8
aHd1lZ7zahXuysAECHDySoUBlhQMXwIwyMfU04q1CJ+gr/VazKBXxli2ZW6sNnG1CmYd5p+xIoJL
I+yNxtjZSOfE15SQMLqQ5pBpTcNRrdQIVywx2WrwKlOeVQOceiGIHpLaBIBCB9K1i1ndBfyvbIoz
0/F9oIv4To3E2pMvegIO0AFkkr6yrqeDl2XSdmQ1OhmL1yO5dnGxcDbbXGD4qRbpUUnnP5mBiNMP
84L8FhOHmhbvePFGx5InmkNM+b1oWgk140GuV/F7GWx1reN2JMvbCen7RlyWljkRNFQpHBjvCr2I
2gS5dhWu2gkiE1WDRulcjPdKnEtH1zhCudhYNgkmO9NY6hdDdaO+1rdYWq+jTKOTrGWKcFP3C0FB
Q50Ml1QdYUtAybPpuLqkJtJMoR4Ka830pMy4VEYoUXZYUQtcgl+AIrV7RSoi2UVp8P+/lUUWmNSq
nUh/WNW9umjP//d/ZX7Iv/rvv4U5sijv//2EWHwkAVx6xApUFtAYOhWmSsP3SD+eHwsrN/YQUL6K
SP0hGZ4eIIWaSzYS5QZXR9lS2eR2MMgWCpTFulk8AQCnwZ9MUWX5kuWhJQ/tKQkvVtQIXy/6AiSw
ba3gPBsslkL+LjrjX3qbQ0HaxfhDCAVc003GQxpZy5X3EO/Fqmdda65hxv2mEgfrIsrkyIDydedQ
jm9FzPQYDkGKAOafprGP5SJItiUhh50w8+YucaAvpnAH7KikmQVkX90VWld6SVV9pOSM00kYPxLE
sDmJMydRj4btaKo56gDsGZmlnMJG7dBd8x0q8fI6VQQlMNcnyLOP00OerwwDPpG8yilecm041bBO
ULRMflVS68lcmWBMerGlHJo4SLlZpy95XjaARcrXSUaYsdphFnRf7M0T32DeP7syOOppdZ9ToiMk
ubvqDYHooz6iOWmbAz2pAr3ZMLhdNmh7QRbYYqRUBZZnJLYmTmuFVbIhdHZqlH+0Frmka9nTgsOQ
x4Y3akHF14uPqKdTWm9KiRzCfH3SVeR5ljLFL/Agz8NoGJuIzqErwYjcM8XH9Ml0eZRLr2tgURQr
zDcHqBEirTL1mVPYQgo2xqPpGYYCjnLhBhW23VkRZUI2FgsA6JRY25axGt0HrX9FpZNQeENrjOVq
RwMwvkSihYcV75XJUhfmf3NhpmCBIzIhpf0QhRP5b2g/4mil/BXzZJM+wmsZiJLTLbn3yCfNMNeB
0cry+oDblNFXlRLJHegyLmeefwzAv0ukGNg/zJeqGulMVExx65nRdLLKkIZISw7qpMEHbvT9LOs5
GtPxT05INylzYiWZ3RlL+Zco2ps2zj+4EJAVxepRM7QDszeHxhDNSIm8LDpLT2R5kRuSlMMi1s7q
LJEb0gDi6qJFvQPzEeL+BrWHsjukYSli4FBEHLNtScKyLo3GrsCfIxh57mZMt/YNelQelcE4BZY6
bjVjpQ9TkPtNl5uHhHbRLmoFaz8MgQVhrY32o8bbYPnnu9DSlUMpli01iCUf9T5YtlMqK6ckqEwv
VQZSLgIm7El0asm8O6OHkt1GBjtkSAFxf7VS+FgnDRQuIJi7sg1BR9SSo0na8EIHluB7AUq+MpoO
1q8Y3Xg+3Tv8tk4jdPGjVgWwqhhaH71Vz3aoGvkrkh1gy0bJBTgiid1iUL6TAgoqlSfM1ougeRsp
Y+w8SZs3qyFLV8Oh+RYG3E0nsS/eupohEhCL7I0EAlIUR+bCYlMBrBnb5K1df6g8N9EbvVBEc1Ia
vkEtJBp7DdGZCkQEWWKZr2xMNOTbynhFXlXa0qA21yC13HguZTrcyKOgz3LWrf+YRIt81oISnkL8
3sPTA53FbD2wAOW1tQCmCYJ6rLfjOQjV4dx1RCmPRaUcSYIilpU/7+oRx69FuIycYZZtpe7QJIYv
9br51qXmawfHlg37O5tGsJzpOl4g/dnNzfADt4ZmA6hmfBy2hgM+mti6IpnA3cWN2/Y5vfWBL0KY
wKigdfthXjl7cdMQzzPoKrnTzEYbUZpPMvcSGiN4RbClfpH6dBRFqbwmejJul+o8jkBhszo1rguv
WEj0lQaztzDcv+Qa2zETYHBkgcV+NgCGpLb1g7QxDumIO1lqmQiqFUoJtdBWwQ6JVmXU0AAXXJKy
dXQBxnDS1IHpyRiYe0Q7igOI96ULk0MHa2VbtyPTGi29NnHs982Y7KdV84X7adkMA/PkScmOAQxP
cpn3QW3oLo19bnZcpzgE4GiJ5eIzZGvdfG5+ybmj4Zae5XXXDrNqDbjpibsqcuojsiPjYK1rmZKs
SaEamzubSDG0x7rhaNCjmqmfDp4UIRZCMJxgskyXJ1IsFxWlvsGpzIU9G0CZGuZyVDRdPyVcNima
LM9U5v4gqXAaClrAF6Mk0jYfDi2WW3jJZulVZizv2BAmn+Wn8cIuwjDViFgXkG8xzfMVMFnMLVIQ
Y+GWlkWa3+s6Nf1EAtzMPSRaBiqHhMGimry2hOlewxlGgUJTjG172SplPe8phTCVvy3LsLyEtBGO
GN5Dp1DE4NRGY2QrTQS/V7T2SOLsolTwAUZAAtqwwVtNev080RPgTS67LOqWq7Hg4K7geYhSShCw
Dp+qV48ZfCaXjAxzr2J42PRxhNldxGtJ3Cx1mXxhKohQVVGeQkIgfda8RgiZWVnzRa8Ylk+apJyE
hR03aocB70+a+bgqaVqW9Gr7JjmKWJIY4BFOOlnjBaHFZLAdW2uIKWd/QHZoVNjiPDzLifnILFoz
bkM4zOqkjgeoBspWNi6d2pdOGzGw6Ss5Bwg/QEmN+iOcjXJnziu31CzrIzezc7gEg9ez3hitAzUR
o/JBWYd5MtcPzWRN+25SoTw3Q7ut1N5lHNt7VCZwjAyhcccZJV4ZfgiiheydlvF27uvrPOUcDY2k
wogI32WZMihSzLX5A+SlOVuyIMKxzBKvqM1sG6RK7VoB4qpOD/eQ0Dg8q+bWYm2zBy4ETt7jywKo
CGFpmpjFBuKRm83MYhyOhtF545Q1h6nVL/8VjnySmybXBbJmF98g5It2AQqCAbT0FOo3QW9kTK4a
9Ejej5fJxkkzkONmxaC7qUgdXYsyynAhPC+5XB1JdVtcQZlz8upV2jqBRZcQMZ495ujGhyR5I2ch
26dLsVvtUwdL744QlTpfTZKrVs50SQAe2Eqt9jsjHqmFujCTiF/tJUJlmQ8SFU0jdP2z/34Z1t8F
hEVQlzUzzWryl51cNxS/0Vs/hAJ0QMZmAjJuEk+FQrZTplk8xOu/+O93csGYH7/32hHvAsc8mY2n
3oZuS941eZMoFfR9DICO4fVteB+Ruz+I/9rFjnQt3s3P4QcbD+PC6Ensm0DjF3+oo75RLmBvYyGo
7ngz51PwBaSqG29tTQgWu/dmbavADFXhG2+kj3Dwqm3ii362LVz9hz+4lHe44jdk9BL1RrnJ3+Qb
SO/lw8CsmsKjsbVrgUeS9vWrcYRNdBJET/DfVtdyQpN7Q1oKSVwPRoTiN0Dgc6LYyj391g2sj84K
qdxOpJg5xW/1SGm01SejugCh1W/hm5r7bf09VCc2BGg/CucIo0yyy1p3zjaKDArLI5+vB6FBN3FD
25plBnA4rqgYMi8BH7dFCiO/1N+k0/V+np1M3JnCD28dcZ6nvKYd4CeXHtP4W+8QlqyxA18dEO2z
ikyrsat9ta3TB4Q48oSL3Sy5InJF9o4bHpJ+V7wlb8InUgJaSdge3HLba67ypn5n8kEWYarZS/Sv
Oymv1j5hqfrEm6qGHzJM3GClPKJvy+pN8jl8QURRbpFjXnlzs63+TNvxWU374T169G+S1yg2UltI
M+xsm/nOqYaEaEvFKbnIRYazamwqmwRgZrXFq1g6qEmERyJsIERMgzt0wJrOy6UFvXW0CuY5DHxo
V2Jot8fEbvfLffSxv5Qewx4B1qFNYgdZo/ja98Uxf5Mu2qMYbVW/9bKfofA9qXtSzAf8vcwh7uLN
eBBDK7NwhJ3Iuq6d936PN2ChN5zYwjE/mCcaxxSSj2SXTesKCKk4Zj98MrAj3Plfc6o/YJrtMxT6
23y3uOrhFeGkG51y3syTIA4ENXSTf4AMxV+NQ+/vTPgv7f6N5gAZTi+k9Xaf2CGebMC5sisrV4q3
o7pFidFxqJ6tHX59pmbGbs43orJLXk0RAoMnTXuDJjOPqtM/aq84U4ejJZhtQdxHb9mqq3b4RlpG
LI3THuVNsg/v06uwTc7aNt4Zr01x1eKdHjpB6Dylm3wNdtxNU7K6n123Sf81B0jy4PtpltBb9UJQ
2ChBP0gsfQexRxvw2XuqI7zE4HPQsW06PyIDgK/3PH1l++ZkXKvtF4Cl9qhsKzJDNzB/nemZfmII
uRs3NC7lu7op6UWHrpp6cehGpt39JX9Zt0E80dYbRIhnUbl2vnSg6TN+spUp38z5VkE9CvAt3W+i
DJSzwgeDUtMv7hbmP7v+LF8Fm5EJIJhHd8BCXxPc+91+iqnLoJWIhFO9E3sbFahlEwD/Xu/Mu0S0
6o++KZ1m21/y++roQYoLoc5P79noCw96RcALaYH1jvhQPfmnfU++AsZUrrHVbgtxA88qc8w7deLy
JxEYmfn5UbwrN+sWJTvaYMEO9olw5hOiWE/2qblpvwUA3luuG4XLmEjfR/vyor/DKPwMjs0h3BZ+
9dd6UWAn3/U6adpY+YGQCi6eqL+wZIpk8/nM6Q698ZLdCCKKvQFgxSt9+3fgwemF6NMV6YDTxsd4
jhgZad34F4ongqqTniNxY/yi45xnDDDnEWkNjA52oAeehZqzhkUjIwfbkCeP9FHj7gn9V9nxyW+q
t+hLMPAa2e0PFevkdjPhlRuGsRAJ3NaXrhHq420CifzQH+OGL5vFBPJqPZpW7cPGvFQ3EbIv0ZQc
WfGBpC9DsxFAI68jlGcfvK68xdkWmxcEkdNyFe6kA88vySt6boFW8CbLiTp1pdPsY7wjl4uuuM2u
+xOezVOVOIMjut1RuE9X67hcIB+m3BhO1jHUTsE/ckOTo+BRJeLDUB6ciBJ3t3ftQR7DR3jnSPgw
dsqvcCTVnj4tRT0Ngxw/mh35zRvkD8iZKEVt8WK5mBns6EP/Cw/IxMF50vL8kGj0w25gqTIj9aUz
eL54yyDX2oOigGOMAFhUHMtyzXuTO82fGLrCPvkU+UpfpJ10qfuv5Jg/4R7QtVuZKuOms6nakMlg
ix15OZeMrWwO/Jr9UBy36g6cVrjLZy/5g9oFI8Z0tJEjUwVmYTPoJU0gJFWZ7RB1rdN/5Lu28hkp
oakAdC7uhBMjWFTWM9BQg3yp3l9uUbEVoSq4odONduQaSLNvyryRve7NOknitjpggtSMTb2djvrW
4jGRLsJ76nY+V3f5Gv8LT0npmL/isNPZU6+ztEG7QNx6vkUnzCVI/Sn87sCMM+ct1q/ETM/E0Bb2
dEDmG7nlufiw3rmjS8da2BiGzRhQ+KLPjxw3+NXOKRjyK+SLhiR0ypTu2xLR6SEwPjUB24Ij3PQ7
pE992i+HzIH4ZIcYgLb1KdwM38VTfszvgFHNb1o/0d48FOdcdduP6K0CQ/jDIyeFm+6gfAsvfLoe
GRaRwwdmjBc+iKW249aJH2nkW9YtGTe9tJMZo4F7go3Hzys2ylOM97rpTjstPUqbwSc6BZHGe+d3
KHfNDXQp/Zds2XRyWlsXgQM7xmn460QoV+Au6AVti7cWwaAN3vtj4ZMe3JFi7GIeYoV5k4tBm+SX
4hD4FrX/pj5GvvqtWrf+gjCxnGZ79tqfYKcIthV7/UuiEZznta8E7uJfJHsXiWrOh3fAoDgTe8D4
2R8vWn/Uoy1uDPlo/JWsbUIltI1xYiav3XqOe+E+c9+Ibe2tuY3I5L8LNJeugNPjKnghkhqUtQbK
5I1aujyYxZbECz8nhXq5sMLaa17tyFiKRNLOma5t+kPWOSZWpGIvv/DfG1j9cRsM7vwyDQcj9VZt
Zbphr2KOpEeeUnimtqdmj/UbN4WkfNXVUwfhyHxQSAr9iQtb9a956ax7l/gB19DPJN9JNzYo5E9y
/EpTsHghxfxS4Kncj7Ub3vtnWm9TBi8aexTGIcfYmVxcqh/RIOjGDt+0y6TgU/GoilEG6H5Ynut0
T3OO6xwqpPgcfpmf8olNIvuX3IZPg96dP7jKZ3msd9G+P3Qf6kuVbWcmwmhKCRSCLIZtipALkmRy
p3Jrw7c+u3xroijKDyU4xOJSGA4WQDICgku43Mvf6rOKcG5sKP1ik6v5v1AjymhT/OHtytV/eMvm
d7yL2LBgtKCSQzi4Cr6BBXkQ8uSNuKdN+ii2cX9o70w7g6cAvee0/JVH/V6+J6Yd+OYj5Pq1B5qy
Ie+wsye8eadKAwuP78lJdLvmYeVbYrHdAME2KFDs7JV7XFd8gdIraY2eJvp6T14n5lDMAxxf+xRd
N4yvFyZuQfXUhptwze84ZSbYpjxmVB1IRb8Rey7/ONhqjBGHkKsEFKKD+ES3cm+pOvaCgn9nE5xN
v0UwTV9xsbWbdkJHn7zNHqhz9ZuFL+whFnNvxfADGtsuPkEaN//6Y+tIPDIcT6jqEOS/FWzV+8Dn
3uLkN2J8G0fzyn3mmbv4ZB4rvGAmt2DbOEUXbg7hJ89MdhjAT2OBUbeduKnu+kJMubf6bSHamG5j
PQKsMaw2ba+dDWKED/TV6VOofoCDjwRzngjZru6Mf8NPiQ2LGxUpPeyzh9TcZm+B5Czl74fwWU2f
YnkDtFS/03UOhV1A7A8nCBIFhNRcz6bmMan11nzpgS+GXOtJiYi5+4gb65cvg1M15RpPQbODz3zK
H9Mr1Prh0zIcuHDRhi7776xttAeGFqaTEoli14aRn1c/AT1HHEIBkqKR8+4QcfGTyTL2TNmPXnlA
S5TjnrrPb+EWka3J/rnPdtmx/BqgGB2yR3iuKKEs7kqw7ZN/NAJe1G/mMxSiXFhNF5sMQXM+/j4o
Uck+vhYvvGzpKn6KN+VBM4O/FncUNcIHXp8BRTJy9kPp8OUKh+yT3h2FQvavDQ4ISNYp+yP8ZTfO
hT2Kqu5sPjHsfid/jZ8w0ttVrvoTHE3MmgE1H3fkTXmygOKQsL6pjuM+J4LYad3ol7Rqym1x8LsN
Kpn3Zp+4nFGsl/6dVgHndf9O66OrbTImKBqc8KK+CB+5J/6Is0f4FIkGwpUAZUxS5Picui/AW+pP
88epNdawh+yydcZdNDiKG/wEh/YZNocEMe9OPgqOsc+xuUUOmKve3Ile/UGaJ+FOwZMP+w8JvaBt
rD0+EAOthBNMnra1bs2te0XMCTjLIWiQri9POmVZ6s3H6ItbdUI0+1bKHB0QzfdMgy/c/BsI5OFU
UF302Zzy3bO/Rcox+9XeWZ0v8VewzX0rcGDXWAfjLOEv/GW2gOjCWt6IUCpdQ0EKv1E/haPor4An
15o3UE1JRD8wOnGiE8tqat1k1+4jLPBXovnYbFaRGDUciWfXai1iTSYMpPdswvP8P9LObLltbcuy
v3LD77iFHtgZee4D+0aiRJFqrBcEbcno+x5fXwM6tzJtiilWRUWco7AtWySBjd2sNeeYj8rLS67Q
lp9R9qFpi+echTF/jdCyT7uFvmPgcJO8PSDKd+yv9kOUTvxfwbH5ySIgHZRF8j059vEyZZ3YO8tu
bR2Yo3gorDe6bjfaTb8JMAp/D0E3ADs68MO67xWgqWGtg2rU2KVNvTU7Yucd5fhHysU0eNc5YrAz
0lFOTrxb7FXyA7O8SzL4hFokHphjuktPyNHFzVjflOj6zJ0H9+DxPE2c5+idMdy8sIXuN+gx5b1/
x3RE/LSE5WxCu6t8Lp+N7+Uz06P3IG8xEtzni/aZsyvsnxtCurfrcC/PrZeCpy1HUJoumDyZLI3v
7K0fm9d2RTfmOXtEoCbNenSkm4at9KJ/4cBO7Ed5k6GTzGflQqblR7PvSWwYTT+KfS5RlpmGiMKS
WXu0X/puK2bNzvnZds9BuZBiyE2gjThbTlD1r6xdSOmfxwaHD4e4FhvjRP4+PkDdLic56JezMNTV
ADCfHUC9kPMVFF8UH0tj2++yO2ZBNIdi0/Nmi2XxYGy6JVdAvtHmJQ3BRzzG3iSkHpQ8QY5PqQux
UNLc2o3bZ7yEPxK2Zd68m8sAoZZhOWcCf5aYyEfhwiRbWbfZqXzBTqFy8FT20qNvTF2janiUan1p
IYJuRURQMK2Zzcevws5scKAS/lIOcjCzCh5pxPsYml7dEDI+fU0Ca+i6EU+CV9aTw63/8echIqw4
rHKGCjEYpUK4BYg7FEAhBzs/wDClDdGLFGnlwqoMPrdZSipM/oRfuna4wXFIxy/AXeKz90KljEK0
re9DOciXUcL78bIGq3PPw9COXwJkNzDo8haPN5weywI6q3Rsl7r03186u7it9cxcwr+LNl1LShyo
MRxcBehO8S7eUwD1N0KqiVhHzkURFn3CPM6IXP37izk8RpYEG8/SKWIiMIa1VPhsHzz7GZFlsfIy
NuboHrEgUnjW8Z6i5KBE2w9vshEcpfDepWLRZq6NaEDB+lzsWl19U0OZZI6Aw5xp7x0+78bPaf/l
cT0jGIM9AJDmqcDdnbv9O/iuW6ciIwamX4157CUw1ZJHRcZ/zI2odXWFXjmeSO3A8tjtLVjXywGr
BZUZGmdO9qSXz72OenX8NdhoQuj98g268VFE2aHoyodKGkLmSH2adtGpNTNKqP1zn0nastLlFZX1
hdJboPzcVSapO42Dp2ich0TRDxbpFhNLBfJt9pxYCm2lRg4ppP0wbyv7KasHEkBc1EBONzy25Ddw
O9jApLpDnSh7syWSja2mnhVy99NWDWkDXApHn7dytOKmTLpyXeOyYp6JonVhsXW1ulUr996ukDCd
YMbol05eLxvZ9ae+PnYxS+vWjkS3bRI2maKhGEiiPW2gQV8Kof7sKRrPbdVyJj7ijJmrOPhHn4fa
+KW3CB8lh6curKOFEbFdqGFlY2DfBbnHaZi8wW//nfJ+iVzzmeWFeMkyTKHjzuRFz4AupKSqSSPZ
xarV4UOkAkxBw3qhOv565J/Fcb4s9GADWo/FuOgfv375z3yX8dU/EuBNOkT6Gd/F6qDqEmVbrOSw
/eV0+kwuXUoHAVUMaRQoOYVJtUvGK/316ypgh7I/SVwqYirNErZBc0tXxzf2GzlHLs2sUzsF8LUb
O5MCp1hhkhzX3vcmXvhBRk1PUjs2vFtToOeknczJNiUlULRXoFrK+Bk/vxVL1SCCERIszu6AEhpy
jzy0WDkyWARi+MBCSO9Q4VFF3nl3bkZ/cgTCMHw7umfNo+HkwxSIedq4/ZXh8Ckr3laFqqBF1Wzd
UMnl/vOyQPhWVCn16ZXnCYaqgAV+xApEfXby8KI5kq1fuRPapQGoYvGwsJjIJmixP1+ScKdsyDIY
uGZCuc9q40fIc+gk2WnVA8Gv4+W3lOo1yxyAMcmyxImad2ztkQPgMok2GnhGJMYB+VccYEKVvb5u
8I8cMH89AFS3KJ6gEi+yHmVqFXN7s5oWeA45ggMR4rA5qM391+Pr0j1VNc3CImuP1Kuzcd27esaq
5JYrG4Dk3AQPMzHz9srD8zFIz0eOpmqybcjwtyxL/fPSdTid+0qoQP4K4wibZt/E1rYl+tateGIy
SrDEJ+yHrAHHIPhFa6+7wLjF/wGyvY32pseIisrsHoKgbt9w75eZrb+LamSWZK9RTnh6D0AjM3OI
pw4URu9XWsTF4uuLpX6iZzHqNNU0VPKFFdJCxiHy28MoDHjvrqpxHCBQiSyKFFoBeDyCpyZkOoMc
Kvx4FVvamhSYuTyWle0F3PYnV2kROIYQRszu3RXqux0Wj+XIXNBcaAVD6947sV1ceUYuzh2aTuOO
xctSzY/v//Z2tVKYqeXzdhlZ01qBaoPhajqM2Cklbh5DWuqjp/+1M7aBRu3SRQBHTYaQMmJWvr50
yqWnB9q8Leso6hGGng0BF2GJItlEnYQG3RMrD3vS66nBetSEcjVfugbPU9XQYndpY7Re/Pb1G7j4
+EIdVglxMWyTgXh27/Cb/D0GOwRFs0JRKTI3PiLR/tGug4B4iHRSjk8evqwQIMh4cxr1ENjUlUac
TIdNDht79+6MQJQBsf+0CpT3ygopuLq3WZTB7ok4ZYMQ1ER/bDznB5yILTZKCqZBsxkpS9WIofr6
g/0PV9Y2LVZjVSfj888PFqJBZQDJJJKkW6OmxG5quAJRrS06UDNVgJZ4UMQ6onAeQH75+tUvrYuM
sJF4Rrqteo631DtHr/WYNaEfOT0SpYl2oJvakCGkuNZjQFJAX7TVlc98adbSZYhJOnwfSHZnOLmw
q5Omj1rQjB33EsHNq2mnr19/smuvcbbC+Eal4hNlwCLyux3MYqnb8ZXJ9+KY5GFQNMFzQZP7fEyS
39UWasVDkSsLraUF0DOLiI4BRkLBvvvABOn+3MhrcNLJHlMTzXj0w1F0Q9bH1i+a20bGH2qryqzt
I7pUFhUDr/defcI3qxIFcKMxkmupf/Qy1uZ+BEa51kPmOz9G4JjtoNL4+sIp46P852yvyTIZfjZz
j0Cyf7am6EZWaxKwoJWLOH1SsYxP9Cieq4igpkHMY2aV0SPubloO4G5cKadrkrH1zUQy+/qtiEvv
xLIFm1VDVazzSSc3LdnuMy1f5ckvyaXZ7qnUry3yGMCl77uicrYawApP2379up93J6gmbYR1lmmr
mv1xhX6beIWrVAMhBznMXI8AXJ7Jkos9TbMGPxqTbuFc2w+NI/7smvP5bMPCOG9o+vnuWJRAVPve
xh2m2/AjUGYrmvySFcHT15/s4uvoqqxwg5nN9fGT//bJTM5wmiisdGVTuyHCcCm1mBly58pe0/68
7dUU67fXOZvUJFKDHIQj6QokRSXBPUfzzSnfJCAOWYCS6vQVHyI/Xadl0DFvZ9/1YG3lwZGPT62h
qZuFJEbNlRbPNfRYiubJi4Cd0GTwYt5x0tt8D/JBi4It1wHc1C41I1102O8zOVnCD5XmnSGj6IXu
UwsbUYXjHtwYH5jqcMwPtLWRl+5iaBZp7MU3rU6HjtTFdEpyHQL4FB58OvzEZy6tWw6UeCZb5JH0
8rP6Z2PLyAtCz+VAjF8MoMiJxFyOp7Ta3K5Cr2Z/VyyUEmAficau2mqWrpEhKUd8jBvb9b63sSkj
XIWuY3T63s28XzJMvFno0MG2DJsa5qBYi8IwXuTFmHbNoTlfOlRYU0EDvDGx2wQh4gG78578YTi6
/t3XI0W5sDCxobQMJgMIvJpxvluKokHSOKYB4Y0BAqhee2iiZK+16sEuxA+qEc1E7sM9dp5nEQf3
pfDg7hotVv+b1Dc2faIfMK+/GEo+V7zskZCyV8UkRFnVKtIHInVJUBCFndyc+bL7VDRmws11CLBR
lGXnyG+kGm5MK9xja6NLpXtPaUPrVAIIqokfUdseDJIDh6o+qCEl18ZZ6EFCQyQWuyL3iKDzphU4
ZgA5/lTralJy8HIG+1jVb/CS7NWqOWCZc4u3gAhDTVPeehfQvGTt4MGQc1Gopzoh1aqj9ehz2R2S
AnSCSyg1zXOQ0wDIpXo6vk9Vb8NZadUHz1TePv5dY96UablHfTsGky0lFTlfFYlNpzkrg7YgAPhT
GZDx0zGnKfqLpiZrfBbkwSW3g6feu4Z+54awIbziURrSW9wuMHc879Ej/KnwsuGmgspNQJL0UCXl
rV5bb8IwqebbxXOKHfE+bATereQea1z6wBmUMeVguLoyQi4sFKqAlkrxyUCVaZ1NJk4MtVQtetTR
YMhSt+g3FeTSqSmoQ8aFsfBj8eYjYEeSQWZxKnPbw7KjCepo7erKexmX87MJVFMtEnx1ActDnB9R
qLI0TZvF6QocCPL0TShJ/mhUI1oOvVxtKs0G4b0Ml7s9dVb1U0nlQ1mgrPE8W5+nTUY3kaTddVt1
VxYx5fOpQ+OEJpumqthQMc/n9sIl9dKrzWTlYhmg3pXZSGVpvCAud7dOV3x34gE6oaVGq9KCs+VJ
7bquZefKojbCkc8vEXxb1jPbNvj//KxY9aHdOn0NXtZ+hAgQL/H/xdL8gxuCqWPSBV2/TSLEiVq6
LkaaRjV6zvVGICuOAhyN5k8i18jwQHTndffw/obblLA7t8FYoupkKguUs05RkQ4l3WtNxGfxKxXi
HGwt8r0XTm0SEknF/MrN/3w40TgfaSAZDGobqnq2DyvDKotCPFUQWmuiKAWt9+IEg2rSRMUxb5Nj
VBOamGsDsJj09PWLf95B6+NqqlggoS1hGGf7zLDJcDcpAXYUm3YTfqVZ1/dHqnUL38xvWjV+IDtu
uLZH+3wv2bWDu7YsNkaabJ594qxM09pt6miVhkg+0RJmYXkazBroR3BnOOikEzxy3SkOrD0q6rev
P/PHFvDPpw0UPh9bVXTFNI3zjZnrR1miR3m0GoxKp7fYMDpMFemdPKW0ehdE5r7BHEB726AnLYG2
aKlO5A15erL9XNTasR6/bfvhXV/i5c86m4pJeup7At9vwfhtghSLvlVcu1ufpwneOIcONu2Gwdsf
p7Tf9j+5Qd3arGPeOKZ7T8MNPNhvASZ8EJT7ry/SpYGhUfQzuUzshIyzlyJHTHbsSoSrMIRrYOHw
cK1lbNQE9zWEzYKpCivx/PVrft4w8/EgpmtAzsfJ5nzbpWeANSWyEnLmu1Bkp7RXjiAZZnKmPH5c
8tCJ57pqXRmPn7eVusyRXJPHzTovfPYQGCVFjMqxwpVU15ue9Dri3e98U775+uMpl66pIVPu0mzI
gmQd/Xn72HZ1vs/PXrmJsTcbzvApDxoFN5bK9HsuaTehri4C2VjYsAX0klm20HBa1f3aRxQIpMqA
AzdYz5JzbWRd2C5xDRSZ/butyiYnwj/fWyepXRIE2H4LfEAEOR00o2MOcG4g42/r5rviBIh8AhhR
yrWhZowr7fnzOE59lgEkjJXm7LVZQCoB5ShcCQO4hI7RjwoIrAXZIrq5S9t1BdNtgkETXAMkkoQc
QT4BquLYvfMwwU/axiGuu/JvP4C3toIR0Oah1hS8x10cQqxhJSBkkceegpmiEuEuIUbUsjpZOGXy
EOmYyLuRIPMBHasyHQM9bhJ8YtHoaDt+sAyk3J4bLfCij78OEE/ATgL6hImcUis4uLZ9rUpjUzQg
GYaUWN7II9vJ1vIp7GOQHP4P6noo3zrgfhJJOIC4xFRV8hOA50U2HgOuDLjxIf10YQmh4IkifIXE
1z9v6hDAcPV0Jrq+lV6d4CNjaW72m7hAjZYDRHGMepMmkEgwTb3hzplrWXn/9Zu4+HAROUD7Qqjw
/88mkljP2Ty4abTC04mkio8th8rRtqorh7YL9UZGsCCwx2BSN6n1/flhcbtpSZYn0arVaDqhTbTr
eTdiUsu82bCFOsI8QA/Ovak0Y+/V6k3hNMRsXIv/uLBjGiv0Cm0im+Lnp/iSIZCxEYNmXSkl3Iua
L7OuWJbuKYz7F2O0cpZl9KPIjd1ohI/tH//vF5yroLOg67Ysn1fkeAzMJvSYzfrQeRuvd4G+LC6c
K5O1+vmQTBGMmZE+A+X7T/E2XRkmCllayMhDWgwCzv8kyiLUWdY+7BUoD8xZgVat/MYUk7ZilAMk
nzRoTNQCiniI4YGTw2oQbHnH9p2vi+cYZo7qEDbQIQ8sFQRO16fhS7MN6Qw6J3yaOJ/KMrZZ2CD8
mhBlZ72R2mojZdmJSzlNVPWml6/O+hevk6rBugN7YX/q3ERcJMuk+rXquztJqUEih9mppmwKEtJG
WRP5P+rohw74pZXAVbXsSE0CdxMEMF8PDGt8As6nA24UTV5d0QgnOVvnRK0CeHLzcIXJGJcOoH8b
8AMEyhxqpY/2C5NUWpX3JLLu2RLsx+hB2f5u2foxRluTvncu1hWfmPGS7VLAAglq2iPKgS+NUFC2
d8atIZzbvlKPdkcxI2MwyFp20qvwSWjVIc7SE8HwNxmg+kmJclIvvhe2Mc9dMnKwUZ4oVVOCFMdB
yR80aE2Z8Efw8Luf0mz37JjMNdW8wWP80GggYDKr2Hq1Bt5CXtDhnzmWBfDUfE58jrkMexnFaSeD
tVRvPIbDhIBRWDuvH7+2zHj+cZWznIqKl/4I5Gurqn7x3ltUWJn/8Padb+0LpxxLCjErW14QQS3t
7bDZtDQ5Z+MDUbQt+iCvXxkKOYVd8MPkSgdCOQZFcgrc4mftletB1o+Szy6zapmw8yI/wOK4H/Si
ZVsqpmHh/Qx+KALkSO0hSjD7exxeqxQWWThypqzIRBktmW8Ng8vOjHLaaOgex7lYs/iWDAEfvFSG
W6fBSZC6D1VJP8uSriwDlzYYiqxzjMTgLcZj3J/Tc2TVhK4CEFlJFUl+XfLgds5GDuaKmz+mRX+S
M7Q6TrQXaX/ljKNeWIIUJsNx00yzVjvf76sKT7WOfXs1OMobuLYXYP9PluLNc5Ecguy1VrSVturf
zdFYZiDc8V7k1LpJHe1kN9UhyQHq2Rldv2ysVC3LDgGF6iQL6j1YqkR18Ipo/fWzeml2paalmOz3
2Y99OnY30Fa7wk3TVRugaLOSdV5T34nbQxEm6yELN3JrLTQPhxYqTaLHlxk6kkkr14eoQh1heVhn
vLvIGn4Gnf4S2/LbAAsusB+VuD+FpXzlTHXx9ioKbUl6MZzpzldfXSK4u7DLdIWdbpebbYFo6Mmt
sq0s+3uXzVYSdSRtusveJsju64t1aWPNa4+VZ1UxBHP1n2OLKa+tSj1nbBGeQjx3xgDTb3hqlgbx
ZlJwwFm/8Qb5LYvkN+rUJCsqS0K4d4ZaH7DmT8LKRsYMfFqTk9srb+7CYZc3x3FGYw/Gye1s1o2d
Qgc4z50cqvQF3BiBy8ZLYDBdEu034Xx6IxOGPXENY2e6YqN37tOVd3DhXMWdkcm7Njlg2efbwMzS
/SpOqC7lfXMY709ripVbAjGvXnTRHGQ5fEpj86YL7Z2PnwydRxpoL0E5vFWWu5cS/SUBsk/y9wZP
8ZWn88JyrJAHz3OpsyZ96s438C2TgTo0Suiac3X6bhj5MSoZQL6b7+06udYMvnAKY0KWVdVQVNQt
5xMRI8NJ1XJIyIvD1ueihodnMoG8OstM7xB4PX/YXXmcx3t8tvLSr5cNTaMDratinKF+O7hnQ9sV
skPxCsfy84COscMbblW3bppcK3xbl+727691Nt6EFISBro+FMgEfq/QdDKYKpC5OOIp/yrsUAJuN
rFHXlp6c74YstTDh2FvCW3lozRmW9eNI9I11a+HSzyuyfi2n+jOg+phOPukk4JaiYZkptQ+GR16X
UnbEEuuB0NcqirVQJLbWNquL4wf5GIlmTPsRNl/2rifKqtfYFxoN2JVgWJeess4Ta56kzV3vv7mq
NSdJHiWdtbHxYFNyUbt0VaX9Us7Jfi+anYiBvkj9shjKndTmxxCATy1hNcUAGjW3cdOvtRqXWl7/
CoLq2JS8SzfZdQkEk9gZDkZEp0QVRBqlmLSnvgXCJuqGSfbDXnshx7NUFzBfHPmFKJvvYWmuCpBl
Uq/1U0Daops1MiE5GkSaRY4f7YNwKfgoCx2VJG48fWOiCbICN1/EHUppOT5lSLOoLJbkYFXbwe0j
WKgJ64iZk+STMgLBCyx1jYxXW7j+hicYJyitlmXgtgg3qxY2HaCotg8IiKjDhzpmk6gJHTBIJEf8
iJG6jywRVoKx8zrLW0IWQjJOBXtCCMOLk6OzDoS2TIgFsqVsD0YPjw6jnnDlPajzmZaxH7Pkbl0m
LIUG1LgQv3BDdpAI3wX2IMsvj7Zjbw27eG/8dO8WyV4qEbhbDponHUt7+rO0lWc1wreYhOlT0K1h
GU4sE9wtjYPnMcuW1M+tAFIsvJVn8LNC51Ym1KoGHKB5xqKS1uOQ6Mx8L3pra5s9JlLe5DgPAElf
om9daiHcQ8e7af36JbXcbpbU/fLr6fLi86NYlsLkoCFbOTuwmnmZV73JhKSWzqwwmZG99r7PSLxA
JaT35rwexJaPeGUevLRJof7B6RUxBVqls5c1vB6GCkHGq4r2jyKLXRLG1POTKzPRpdMpnWF6jRx9
aCOKs9fREQcBrxfJqu3Fqm5rPFGQ4GPculRTUuR0QDe9vSjUW59YnFy5vlO4NOOzqFom15gq7Hm5
R2RxHmetQUcBD0eUozit0b+3knnDH+8QCnDosyeOOzww+c89H8UrSMQbuQCQbFN8rAnkqSoCq1Ui
tWxz68QqHSwDWLJDEE0LOXMSKwmPYOms3Ch5S93qofbcDVzxregbYAqkTTVGgUMhoZpPzPjCxUAc
t/WsT82jVoOBC5ku637sEUbSVC2glXr96HSS+5OWDKtkIHDHs6aKsHaxJyPkf1PLEGFOgwGfXK+J
pfkPebYv7BQNu45pQK6G03g3U8hg+L+6cGYH5hNHqTA2gTb04LOCfQFvCXIvO5FXR2oRLowdO495
Q4OjN1Ncn0JNE9zabFLJKgjAKVCFKmOrIsy1cakygHFUQAhHjr8k8oMUAgTqVZS9Y6QCTCrD5u4a
sPwII1pXJ9Kg0o9Z1+aLHs2/lVUueAeBQ1uBQ0Hv0WrMTSljoowKd1J3eGyb4GkIM+gb8SgSx/Pp
O7zAiBX8+hm8tF6aGkd0gd6NoTo+o7+tl75cGnESNgn0Q3pM6mNsRtu+lZehQlzN/9dLnR/Rmgze
cAryceVZkBQT+MIJNXYwidO2kq58rIu7ZJNzFboU5Ggc5/78XHKuZmmuF3yucFV6pOm5CSn26WLc
twdK/11xiRfDyQ5u+MrHvLTroUpDSYqtFuewsy2yWSArSCKml462LwR0opRZraud5YmtknF/+f3X
F/byKxpU8sdg00/VBuDUqFvgGK6KoMAAVhyhypwUp39Oo+K9Yg2B6jT/+iU/po7zfdaoj6XWiVrZ
Ohf/DGUG1Z8EhVXQRd5UJ+SwQeOI2VIQNCoXk6EyDyVsJrLg2uhg28c8hOJY9OwRinZs9aV4zKu9
xEJVYnbFZxpX7Ej9YSl6pA2GlEKdIHnEio1tiOiNQpeDKW5Ym5llTodiWLpOVk0tm+etxZVG1gC1
7W0DR3fGs7L1ffhSNG/LqeIcighjXAUTLhbaKo3Vx07k94mU9BOHSiyC5plXedCEhRTOVPITqM22
uI5H93leAk1CAEhIWDrl9JlM4fh/D2yoEwZwvK+v6sVRy5jVaAXRmkaD+ueobTuCyCHvxas2z96j
/klAGwkJgQZft1P1eVXPAvyOw7VC5qUBBA+IQiYFXf3TyaBspN7LVDNeQah+DwZunxjKUx9Vp3jU
YHRFtof7c/z6w15a/ek8oXiXxy8fu+vfZh5ZFCGCZMiHIUtICq5mKtBpjUt/kRqbwFbuojQ/jvuT
r1/30oz32+uen5+DQY+a1JBjjM3d0ia0Hs5QuWtV5blIm93XryUuHUkpgSIS41jKrHBWKq9am0AP
QplWWhI8dF3Tznxk6y7VWLWIKmJcsl8GYW50n4ZlL3t42W2YGdQNFW6045TWxChXmvsWpdCPTLO7
C1xtD6uyix0Ap1qEyE9S3lwTL1apA8tzjO8BGsm5qiLL64jdK2EMegHgHGN4rGqQJkN4YG6E3Qt5
auEla/a02KJxm5S4tUlue/4wl5h2IBP7hO1O7MIUN1Iucd5QwF9POHlRME7Z60vJkZiNEksIdWdH
WbqNQcZdVZKmRzAkUqp5YrTfm0FvCYHj2KNUxhK5184xXUjOLfBLMk1YgisYE+HUVWEIh1q31yNv
M+6b80J7ttkRdyVjg0iFuet1z7o7EINVHYO03hH3kM2tUNp2oTFvwc/6kvdLGop+bnjVhozZamcU
HmlRmF9J6L2yxFx6aMQYQE3jgaf1XNQZRVmJ7jKjrp5xukq15wYcRSXrz0ZmbGn4PldElF2Z6dVL
g1egycANYdEqPh9PnC9dcguZIMzI2qkA75HdOupMKac5JFx/TIdSxhZc6YuV6QREGsbOrvODYOUG
8aGoaWtmKm3fmNQONfiVONkLenvCrZphREuEW1i88BJqgOpgs+ZRgwVYMaBBfP1cXHAK6Hgs0Hmo
TDfUKs+eC1fqIzSVEcwjJ16gn8LhLlPx7gplp8d8KvK3somPqU/q4a+HkkfYnhAIs/uUCrmLEVES
1bKpmYWr5ECqHvotrE5LUgtw4sJvJ9Ijemq0hWNqwOMziJeVRABFJI/R0DK5r37jrb7+UB/1pbM1
kd2+oYybKZvyzzhifpvRhNnbcaVq0apTg3lOUR2Umn2sUqIsCrVbKMLJZmkMOjxWlaMHX4EzfIK9
1yUbpErCpR9yDIBaaXv2lXnokhAD0Tato3GXYH0qzLqdMWROw2Sb2d5N7UcnKcr3Xoox2tAxIldk
nBRwvEujOwJ/vPO66tag9TVpHE6eVWk9tYvYS96rkBsFpR6ZW/zek1ZgtfyIOrG3hNag9tGlX1eu
qXxhBkUbgVQAgRuNnfOuphw4rknZKEafXRCkFOL3q3umDUfekPyMRoSr2w2pv269jWhBD6RBONwK
GXZD673Jfa7e0UCjux1BDNKcMZ+zzlG9Kf3JHXhc+ugH+ZDJvE2qO+iocE9IVhQZNY7E5Gkx/Eaa
BXBVye3kYeuhjhu2/8BkBaAySa1VFAqdtN2Es5StbVKVhBzNoy48dr7gpngbAGpA+iIKFE0zck2d
d3yKD89lrnloDYU0l/MM5amkPdiG/5wgQ5pota5M2oy9ki3ZN6H4abVMwWZQv7mGPHMMdjNJs0LI
NsvNV4il767jbjoX9pMbGDNXS/fjetJYj8Rgvo6bwirSnsuiOCp1/abS66Nv/tz4qkL3nx+sydXR
Y8/fts1aZBUNcm8Ltb6ZuX7769aRtZ1gNXD1IFxSLcSSXuREpghrTxwyx0eIgEyxDcyvrFoN0cgd
7eXXJO1/XhkLl4YCgjRNRrTCofa8q9bTTIjKSotXXZBGYCG1CXjfh9gtuyXnOa6PL/aNLhHiOc5f
+GzCWLmiLLmwacEgaKMzN8YV/bzAS9x1nsfjBk2k3L42yp5MC8RwI3KuDXLSlejz+YCPdOLDWr72
FF+Y/SmV0NOhjMsO8bz6ntBjr9vYT1ZhTYhklgQrPYVhZgG6n2k59qoUM9KNbRwMnoFF7HjAQ8uV
k6XkPnuVvVSTYOfUubrW+jECsBFACMnlko11U3fOLbTMGYFJR98mOJS9xZJdDXvCovh7FftfP7v/
cN/T+7+nxPJf/8nvf6YZwauuV5399l/HNOa//xz/zX/9nT//xb9uSW5Ly/RX9eXfWr6nu1P8Xp7/
pT9+Mq/+73c3O1WnP34zT9DV9Pv6vegf3ss6qj7eBZ9j/Jv/t9/8x/vHTzn22ftf305v3AJoxNie
f1bf/v2t9dtf31SNpeG3MT++wr+/PX6Ev77t3tt/bN6L8r2/8M/eT2X11zfJ0v5JSd20OHix1uDP
pLzVvv/9LeOfyHowXo2NIXv8RpIWlffXN135J/U1dviqgTLEwtj57R9lWo/f0ux/cvJn98J3ZH3s
g337Pxfgjxv53zf2H0kd36d+UpV/fVOQ0rLI/b4ICgReCM8Vdil885M4RM2LJNZqA5sScWOF10u3
A/4U/H5w3YKigNI2FleSAsA/TxIBJib7DT+ON7h7wew6+ZGcxQeiMOVZgKnpJinbbOq30OLCAhYQ
SYdiGkRpsCi7DDRUbb7qYMO3ji/vihTDuEKy2MYxzLUil+E6F2R202Bp4zEPB4NGGusOX2p2xBVG
aL0W8UxTKVSDEO8P+clRyMWw02BfEp2KMszaJfHQ3qRF+KSmQIlbSeTbCBX5rCxFBrdYkhYebq9l
HWX3dsI5H/LvkRxvoBZNuSw6t1y7EUAVWX7CtSbNPyrfXtf/8kfTjjutc6jfaoZpz5T0TaWXyJJJ
Zl66XXzX+MI51on+U2qD11wT6RKtU3Ofg0jLcqJJYI/bE/iXQ92HG2tMpJFVqr+3BVEEqaoFtwEZ
PrNSZs6mYYgSpEtjKlCwYQo9OQajcyDXSTA3NKjg+ghZYZe4LNz2sa8Ju0rapT3KwdWWn5yZ+Pmw
RWD08uEEpam8aST3xYWaPykRbhWmqhL3dkzzoJ/ErX8TU07b5CD5Es9fmlmxiGsA67lP8FSWDtV8
DD9FLlti0s+zeVIb00BR+V0hU4rslWkjQAskXMRZ0aASY48HoKFUX3U/wVqrgV8n5QBIM78YA4zK
qqqndgRMBbBWZXXxwsr44ZETbinOfa9EnSw1DXtGlT6kss91ixttWhZNRbg5wIJYHml3/IvWJPss
cCRzYgeYJUXAn330FyqjvK8qIo1ULgfcA0HMJHi1RndnQ/EkSx03xVv3Fe9T0/BodEIH1D08kQyN
wpXUTTuwkKv1VnGoDBo6vnOrDJZ5YyPNbfG6LPRebQlsotWtKSSDhWG7UYne+0h67Mm/mzTxo2p1
DxC4TazEbNv9kJQQQqC0RqnmQ8ujkTHofEW7aXAKzbERhEOO58XYpN7whCjFnRR6tGQMd1CvVfA2
Y7nU3lRxgGxvyNm6tNOgAytKdgip9jlIKcCEuqVgh0lLm1ztYmq2hK31fviSDHcpltRtlPvd1Kqi
nWaALTY4tLadUk5CYtCAf/iM+ab9YZovnF6aQy09G8oQjDcV7nSNwzyHgxsUgf13NGk4eC91GUgb
rR3Iv+pdc42BJ5jHarr0AjV9yuF7kfVrLjufWmKXcgvoIRjrVCkOLkPhxnbk/83emXTHqaR/+hNR
DQEEsM0k50zNki1vOJavzTwGQQCfvp90VS36/Bd9et8bnbr3yiorGSLi/Q0PHTQjBQcJWx/stYQM
nIkm0/G5HbQ4MPNhNOvhGAvqcb1VVQlfWtrxMFjdIRmse/3+1snLEpdE6x6iXm5Nx82DIXaaZuic
zgqUqLtayXBnLEP/c5G3lnrIGdDIuGujI60eMdOAH5x42YrxIsmH6nUB/nrlrxJs06elJhTShY16
DZmBAy+Ptk4A6zjRS7sPuaQUD+jfsqXnsAjR04zPt43CEJ+zJF5L5urrbN6qtMIVNE+Ap6pMUdkW
8VpU7IuciQ41r3ummLndzA32lb+wN8zWdPkUDOrhvAJRfCsV3R+Yr6mGtbm8YGFpmFqpLg9U6dM5
M1t7391OuKmO3p80bGGyGa7znTa6wFhdg4GKtzyqrsv9CNEFWbkPg+kVNggFU2637qYBWE7Vhh+W
pG59DZ31uWSzbazfpV2+pyv5LMeaTm5Nj1+mlL1rgkPat7/DlibLpPGplqVWGxYSMCeGCll1HMtO
nCQTiM0dnTooa5eb9N7S7cZ2gHxgj3CW/Y4HaBDlYzv2+EDvVLJpJpMFp2mPAetSDUG9k/dvmlMk
2plMQLoCQArvAOXSd+KQU05MGaK3K4AFbpof+M6oAsQCtZkXSFPUNLwhmVMP7i7XCMTApml31olK
fwolcy/cDAFhztKJHsK6B6JiKJLy2i7hsBtQWJTTRcuRgL10nv4urO6o9f2lii6bTbe068HRW7BD
Lafd/QX6NVa9xEZS+a5misTY5ULH4CwD8A3DR5s+3FuhqQtmuCTz8E8eWJAFWjEd1kZ+qs6W195R
AphCyknITWxmAkh8Xq12Q+0SF5UVcNmc6jJNHGNfi7F/Egup6aaySJV3z2Xg0cszWfmVpuhDpmqG
QIKe12gNnmdNV6PhP17DtD8TEi6fB9UFm4JVxWqt/uClVsL8dXlAve0vPjTsPRyTf2agwakl7ia2
bD70WvxZReFfk5pfohF0HYu8V9QoNQO2Yl5NI49nI7yGGy53d31ISVQ7f9pptOz/8uxyc6wzkgVz
kWyow6de7b5ugWKiF1/BfCBvZyU+3Lued11whhXGc9/KB0QI+hrme49mRpSbY1ux8m1zPb3Ow8/J
pjN2KteUSn9aHla7p41ymJ1t0OYv0TqW51Tf9JIOB7Zm/MJ59q76IdvX472y07bM9u/DuFJsNnWj
iAcDeL2lZgWOEWkMb6VLZi7BTK5bOTuflQDjJKvoIUjuhcPDh1B0pprIVpsFgOpfJd3mx3IXI4Ll
84O+M5QdmfzisGJTUY+/2jUhs3LDHM6hgRkZ39/UQWEf3Sl/GQlZSFe/BjNCuKzEdjT5uPUi/+cq
wjeWoSmGqE7cLrxTD/Q870KPesOxnCDZ9paO+4bxfaicPyzMGMGWh0Iv1n6Q+qEusBwognv5OAqa
B4ZP1x25MXjblgkl5Qym9iTP7gw856tOym/o/+JKicbfpczNmvEs8EZaOBG3vqHtfmY1Dxyy9oEN
HcmVydnJ6GtD3ANPdm8Ey2ljLT5Vbvekk2ZnP+rsLfLUg7vkGczuhV+MDxfgJhVNKyATTqjet86a
aPO2Wp9CRBgRc/g4rONwax1/v2SULyEEKF5y7E2s+6sT2Qikya6igVLE0hvoK6PKnLWQkLNM6aLu
ZHu1FskF1Wbe2rJ3KRkC2s2iOGyqNm8fBwWNoVqX6GUJx1/h6r1KhjFPjl/sB1WEL3XzSnEGp3dB
d17p5OZiqDOLtH9tWZtr1saXZiXS6jLFPA525R7SkRraItqAksmfOq/X57RceaOm29Abuhi51rzB
KImuZe/+UyTN+lq212VW9quez4VKJ9o5+GK64n2Zl+LBBGp6A2UgKaxMyRum4Fxpil8BgSVUtg5F
u80h2PiSnzR6HY4Ei4W+BUDXMiXiHZjzQZBwPaHJ+JultVm0/eSNJbF98BIso+mU9bvMn4M3G+fJ
qfQCxlwF8KJmHSnNTYR/G/v1U87Abp1msYBoGOeFvTL9xbX/ZvuL/5aU5d5uHPX8738VQYRujN1c
FnrqGPh6b2XKOqyAaxzbrLFjZXpxWCxr2bmVFnudjfO7Y/H4OhS07H2KULbZ7P2CewZq3HBxxUhF
fP9LdZEfi1k0t8buEhpOZY4XBuiLvymmYL2Wim566uDlzKzR2CWRYppFp7ueaUOculfxc9021545
3ovjrGbjyem9qircPy4JSBc49iw8aiTKx0CbZGut8D8No6cmddKj8uWyXc34RssFFfFKfcgZysBQ
nmQT0bugaXpddZfESZN/VCnNBZ6gSABoZXZkicv3xlSM4Vvn212Hw1JBVRg+8DjR7XdZJtUdFBCb
bBLHUeDtIf6akvkA0HhocVtQrzSzap2cqHk3pLDpCaNsvsuOvpaHWvIJOWwXjs0g9AMHjucm1fva
CVj0osmGe0dFIk3TmECnXdHpAKgQBRWFhxV/nIK3em5w0eR0F2HR6+l8S/dDHsHFEM5XxYsirj08
q7WrWupIvYvmuRmbkHbVZu32Db44IGU9qN1lXYvvuYaEN0BUv79YqWTNbVpIJU2Lsx7jwizlxp6n
f4ofgFHrZ/YiAdNMG6jhcPXdN+lH6kJqrojH+w5lsrorfvq3po76x55Bsp/5X2zOiTWuFATLWROT
Ml8MEt1nXjeXoZfZthRUOcg7DTEiH3zlNDVjM2XfI9zjZAmIufSOg0z/U2eU3s4gTMi2la92IQ7C
B07G3gQfElmJ1A1/+5Jnw+Y0WatZxKrvjsz+aNYzz3OOWDULHt35zlyiTNn7TvL35qa5OkxStjFG
4hPCwBoP7OJivyle/cz5HnZckbos5Y4ano0bUvebTOmtoUyD/1G9Ji01BUPyI5QcVvJZvU6AfmIg
yP+krLurCehWrxsMHIH4HvYcUMtOpjuYldQcZFlJ3CD4sXQTp9hZ6BMuiHXne+mTtJApo6o25IRK
YI+SUwQwUvsq2Ejw26U4xkRBwffKgNFYwUmF+ypN3ZeevQnLIPWHJmQvm+Z/urTdYyCcDn2e3GFS
ZOqzf4LA+IexYv5ahWI+FtKbjgF/49iRLN1JSVa8Hht7s70HUHCEcrxtg2BnIgPoWCfvZRrC7CiH
07zilctLE10GBI5IZx07SotGl/WOZndpZmcOSQtrHZsu6i5R2l2lU4+PpvU+qYMgdpGJBw/e+7Fs
08elqqyTUiPzUhDiUi5BjD+R8pgoqB/NKh+xjUH2ctqfbA9+lYGgnIfzQySPwQwlJ1gx8Ab0kpa5
2bKFG2Lj4a6FBU6Xq+/wyHvWhw9Y9GB4uDZzz+sCrzorfl2zzA1MwYve2RWlw0tSVSK2UpBMTZeX
CEK13kknq7dFMAa3VYibWvPy6g9fMtDjBQL9ze3Dc15otg1CZg+NgBTI7rA/RTnvB034EQa7nmNG
S2YbJGypw946MuwGJUwjmdXfMtajE3ckHXKZcyMe78aBI0/aAXbdOAaV3up4RnX07nhAE9hg/W6K
7mu15vLEC1huIXstMQwYm/UdvqEuaIWvI/vN73+FFL7dcZHNse77WK5URVpYm074LA6torJl0nor
Och4q8XDtNqfonGi8xxhMvCNK/ZlxlKeanaNHhahS+Opp1RoB49/9dnmh26RFGKif+wxhIjwZdF4
ET0ycbtqoAaRDDP14BndxPjUKRBWgAvQWuWaDmeIE13vLZtFXUgWJ1t2YY7NmBArBNk3QDz0/1ML
GlQKNmmUpexTkKpAFd3KvnKeH0AgHzi4frBy/ZkWfoWojJ57lyxVgXcVai/9nKlmRGWYU80h3l16
HXYAfEio294rYSMwaB5b8tXOnK2Yv1WZbR9I9B4chwnacDeF2OtvT5DSzmVONK2/YHwAeLsuPyfg
YVvfZWF/Lto73hPCXdikCAIVhwlfhbw1Vu/XxDlcF3qgYKOj0zT78pza2YhwtmLsoLgfaUjcuQoc
ysjWkKMfNJa03k/60afsAJAUpO65OCIZtzEsqHFXO/7TOo887aV3J34XHzn9jFi+Uuhw8ELPfkmz
Qhv8WAN7+CwfG+Jo26QdspiIxbhfrV/ZyFhK0Yfs8gMi9vmHhliLQ6nkLnLXp7843cnFdTlxekUW
44yYYhwNMcDCJ8DqOSzRrpl9b8+JEovIyqbJVfRRzZa1S6via0WZ2QqbUczSFpdGwpOs9b1ZX4Cl
KbvkbfGphlzy+tvfU1zRayC/7kPCYgaiatGxPxJe5HP+e5QIMZalFTvGrH8fB3vez20Q7Uw6Y5V/
NoKxjdVqa6vor10M5lkFQDct+mbLboJCIjrjOoyE4K1X7qI+oUG/p/tu5PHt2RXeZ2j2ihpSM6qp
g6Y7tniQNylLPyg042xkLaeTGr2vwoKxNBoboyVn5Ea0FK3Wp6B6tRz/+7DcueUBR+Kmp+lXUld8
N+kuE0yqmeqr41rL12gsrbg0E8DBqneOqde/LSH1BLqon5KlZ9nOerKHuNbivEseKw5Ot6ldGtw6
6S8DJRJKafXq6aW6iKJ4HqW56ikjIKhSjTnXd3ZMSSj6nRm60OuyvNRu/k3jDmS0vjwgVV9UPoeX
Vupsu7S92WtHn5ME0lxW4/P3uvk1X0PKqaxfqoiaKzbPzRA6/r89JP9fwfi/KBgk4iUD///1X4ng
fygYH/mQ5k2OI/ffishd9vjPH/qvfuH/S3hYDSXZOCSCvzHV/+gXofsvnKoe8bAAdQ1tAwH9PwqG
G/3L8wnT0THjSgoybIS5/yoY8l/8NHIw2Fyx3Qn5/6RgYLL6H8YO/v9dVBLsg2T/sVr8nzJ+OEky
JJS8gFzon2Xk9BuwtahsV3/Mgain+Mjuw+SgZ2O9BpfRACufHOaLPobSGob9eSmMPhtncU8ieKAV
M3bEDE8GH9W57QbykEBmCZVOZyp13xVzQ5o/3td7NM3X7J3gIFQutkg8sLzxpjhx5pcgv69g4bm3
1asU72Q58IY2d993e6scqXdB9lD+WdfhW5fM35kP2nt8kVRvpfMPo57yj8FXDtY7EufwXgLR/eAE
+DXnmolNBgqiky85eb9QKWZf0t1N1gmJArAZHVTJPlUNNV5BMC1Hkv3bvBTB2djkGnEywRpp5GPb
BAL8t+cew0DHpZ+whHnZzHHBC0+r590FdFqbkQuWOGKnajXNn6DmvV7zh/shIsVKIV8Mme0njsKE
iUvxMtgfVfQPItibC4IPdfd9dlwOvWIez5WS45nL95JDgt2ntMGe8/uXmlmHVSCE+HPNbIsFgQIM
2qyZewA/XGF+280CaKTMcjSZxGNKf8YSlzH9JXxTWIwS1wJP75p4WwaFfL/rSnpNhvQ9yfrvrR9r
XI+XJVB/5ijorl0umX/za9daW8QCMFS0Xv4ktBq2ftK0l8m39MbB5LFvovToLhQw1fb4T2dgPGdz
scZZnkQfi7c4H8vqnDo6CkRPVFCYmnEKY0Mguil0s1I6x7B4dtk5si8ye06X3iO9dckpzFnC3IGV
sYyeFk52Z8wECiLV6sVd887uZjyTwqBYOSMs7HjpZcpnwe4nwnc2h85pmC3+3FRxAIy9bGGvljo/
NOdF6m7RIGolPnyagffShnrMVCMiOXDMAy5/WNlwd0OyZkX12zfRm8mAQqftP/B+v7I1wW8rSrOz
E2xtA6PUqmvPqkNU8IlIhM11cMxwxn3R7vMsPGOfI+J6R8nxa22Y4L20dOrRlTzRB1bXaNx2uLWN
157mJbuUgwdvaKicbSvr126lhxxTx9c8C7MrRDGcIz1dccaVh+D+qPkzNjQ8TyO7m7ChpJUvQ03f
02qF0HeapjtbKZSStGeyPDnleB7vXzxtoWZhT42cujnP1Wc+RJ+eXV+TwYfsHiEcjb/KEMFkJJZN
nBSqCJoIDHpc3A17r53wqz81e+t/37K5Sq+8XnI+6PafKqi/DbWd7DmVI13gl+2pjS1aoj4moSLT
CtT575fEqk75skKaVUt/xg/fn2mwWl1W5jpp48CSqGcZBZTlFM7HiBp39/7BWHV/K+rhvSTOUgxz
tbXptUB4g0GRNAXE8DptMb5gUm/zVAGlVc+DljRlF/IhlAUFhKX/0PccOiSKhNUVTziLy43y0RrY
pfMuTM2Zhn90KtoLq7FaT2Mb7cfUHk+L1I9ZAXGxQ63mhD5n7G1qe1eZYcfQvj0G2kJLIkyIgjbQ
KT2F7n6Y7Me+N3f3BP7sQNN5/ffvmfuvmAzMfmr1um1shoBuO9FyPaMtmexnmCm9V3wTGkrHVS2X
o8n7LYXjJXBIcf+SrAz3zUuJkLw12nY3zsg+ZwXdHYQPXRrw0cpmW7ZwXzg3ouzRWuvc75HeAodQ
JwpMpe5wGNF3wHAd5Ezz09Qu5rXFeUpN3m1oh2V81qivJRD5nqzXEistfO6l/tl3eNNYAVepz8vg
HLglrBxRwOIJQwjAtAcyjloPkLBTOTx5InQfQht2CKnSi1PsJDfvPpyH4Lx26duQzc2hilpO8cYE
vBHQbczinHsPXF+muBh++Y9YDLxlCSbQN0t7GVWVI7SR3V7K09+FaB68m4JBGi9pY67zXL6y804O
iSqfy3YYKMa325chig6pMwwfy9Dy3urV599/Ihdd7AlerLE7fjONcG4C6vnD6udghCvK4SkrcJA0
UlAqScqnnkgwSJFtxaJ0vKvTi9/jlFGO0Q7PZUilHvruFJLbEFn7kA24teq7wMCHzdiqj9xvfLRI
/ct4WexuvjaceGfBwVNnubtvVqHvcmzHadllfiwTuns3nilooI+iOFyA9YUF+bayJJgczLDrGg+o
EXmT5KhcuM5rK4MzN77aR8pGSV7b9CnlmJOs/oUQQbVfhg7i2qyfBrzXvPLhs2dmgQ3BM3Vr5/Sr
SwDhEPgxmJnDk8/A4SwiS55lll8HDzk1GEwbN3P5jW24fYVb7O8t2ZD0hz6/0asipBJ6MDFay9sl
VSI3Kh3VTqjiQy4V3kZXzTHMcH1mTe/jOqvCc9Rn3yThjSsNGCNRomTclZ2Rx3kJxXkkZwgOkcS0
v8T0+6vHpOkeM07EJ00F2aEcQZ+V2epsEyfvznX1T+OyiowR17Qvw4vJQYE6dfSWG8c+GnZkvCd0
e0HA848V7VhYhdPqZvOz4r//gY+wIdiiD7yUyNrn5VOWi6di1dNr4zaSc3r6oq0EUEqBECSjprl1
A//E2OCl0ja6oh29MQU6WZb7kYxl8kP5wjBWLbvbgBlgKsrXyV3PdE1M55C+utiZnfEcBvn4c1gO
lW0sDlOKFkhVJYfCC5nN1pU+INYle3sAaIxmBs6mk/OLcdUpCKynwrTRs2fotxmnfrioS+SmxVZP
8DzmwFXHduGqrvdOOuEARA/HtzbUNdO0UnNb4aHU0YuLL/qxlPQu+1N/ZbS0XJvuqgm8bXI/EWcd
zLdgnGScDZG3b1PvcQ2U2VNopWc3PYXelO6GiW9aJfuyLjGfeg3TJ2fkSCv6aOeP1GV03LLJ5L5y
ic5rJq/sTscXa8HFLR3r+4R7JmZeW7/XqXeriuKAujtcE1NmW1ah9WIPr9k6WNtMoN2S6bPjpXbg
WikPqhDj3bweKHaHIHCzJK/W8MfSpOkTmwjIaGUyHymhOxQFtg4Y7i0c1UC/48gAp4QucHZUrt91
WMLhmw301rWnWIinjfB3/14731dNa3CK4HtuPaIvQ3BzWgQpOqK5HDiIsA26hSSnirKQ5851RNjC
Rt2Kb4TKqcUkSTauDer47F/JKF6sSLD46rG+FsV6S2AFnDvFnG3KonWv15J1v+ev4FpZhwKeu1cD
Sp4Gxehqz7YXu/7ovvfcX6Q9/GWXyfQn5ZnhY14wFYiGzj8WKX5x5TJTwBrfniqvDp/naXiMiuV5
wiH6RvPiDHvLRd4FhHHO9rhsqktXLMVedEXwjuD/g1cfZbf5+J7P456wIZb4jDuOXRjExDkFT5Pl
d/pz/asoWiKmlP1t1kL738u9X6Y/RNlMjxlbxN2ibFrmBw8YESvk46Ldl2iJsLsvToDOQONN52dy
D459PLBvHg6WCiCCrKl3xvQL/88bh6OTpmW8lq7YCqqvX9uOH1c2Knme2/HbqGCk2mnQvdOmw19s
8rJ/fJg/+dSF7wMz8E1dbvGgDO9N4QwgXJgEs3J2n6roGmZ7dzKIj5AIW0LEydR+BfUwnVPCxxvZ
Nki5qn9HjA07J/sqzPDoA3tjqogwRMEIQh4ITCfXoNpCiT2oAvo6jxx0Cqk/srq0T4nbVLHvdy1e
FvtAdIC+QUKTGIDVesv1b0VD6nYxAZunjOV8LNkQU6z593NF4432DVOyUzJ8WxJnuHppylEO2wnY
S0m1a7149GQAZyoyWNIRCci0bioOeEH4PavJEVXSf14WvNxuOFxLdL9NEdUV5Ld+fmij4ic/JbnQ
6xJug6D1f05RKh7dbFK7PDLpgXPfbk1m5/vI2bBfU7o4UjxAE34D2mQhfNq2OjkOnztMjV03BstT
1TQIL41isEWHLY1s7rSvssA54NL4M0OBey3L2du6gfnWDBg/a5fNoZ24McU23mld3VvoZOO+7j1u
Y5/BMUajpwkCic581HVt/Wk6tzhJsA5de0oLzSSsLvHrjTQvcqPBgBstsa1T4x1pVcaFoaybsJZr
wfKpeNk/BgXT+CLER9y03PlZDklb8YnmtrTwnpV0kmacjMSdshiqE4tEf7Y0Fm3sCV8ZSJa9KohL
2hG+KJ2q4MCcNN9aum5vM42AuR7fTNRREhcoSkAnMDeVTK9d34XxKETLT155JNLoCI2nPzMD++Mn
ASwsYQ9x5DXFI68b9hudo16GAkf4kmV47osRaTFqGN4mRXJu3KCLg7TGaMEOI5ZJ+jDTY/WQfDKC
MHiX1HCsGWLgt4Ah29SeexoXOhKVNR7RYQLioTnJV9ndyY1ldRXVjaxoDnRUC8TLNjslWfB9cbND
PQTVe5PYj5YH/vdeIZytPaIZjmEPNFpGjfCp6Ap+N3+e4tY0/Y68NuSJwRZnGlEuVjrxqBuWfFOX
12jFna3LlQ+ZRCgVBPrZCrgxC4eOHVuQXRt/r9rrL5PArK8a+XNI0VmNN/Vx0Iz22WL0ijvaoPHR
3JaiDm/I/ujncu4+nUws26rLU3Z9Lhp+ezeLkY3fTQtxiRqKKpUH7nFJfDdGXpqPvk1ApF/qpzyD
bdS1rdgTxhzP3Rr+GpeIpvoFo5NuxCXxsWiPfWmuVMw+euSNTbBGz6TUNRPC8s2qX3xXZ68yTPNb
7zlPtkXTbTe1L0zm6S+OUlqhqSi84cu41hTc4LCnOSaT0WPmM3hspn1U9/lhGT3vYgX/2EjqFxp/
R+LJPdcSvJHdvhqt3HOJF+WSiHSnZQX+1KryU4jzTvQivajUkntcDAkN0xo/Y9Tu5rX7MUIAw9/w
1AxB9sn0kylOv5/Rf3CCznxOA/m8Fuici1tkH/nlEIf3FTdIHAxXcz0fx8VGsEo1jizF3WuwY6Qh
zQR0GWwzPOTbbtABAUcBLjAEb4qbiXwxG8RQvS1kqXfpaCUbjCH0HDAw3dEale8Irnf7kcCJAihZ
jH7xg6VaMF9vlrPUJrazVJ8yRas2p8CT48n3NGv0oVzau9mgASJrW+Is30lez3PLzqWvqv0cUd1e
KlKWDGA/JLnxa1rxPAk+7z1LAP0NBqX9Gfms3q7T9I8zT29ZCzmrKP2ja3p/t+Te796OfvvVLA61
U//yJXpbto77qCvkjcNws+klvas9rtEP1ztlThS9i6j5iYYSUlSGfD47NNuHmpGK7G9jg5cIt1Jz
0U7TbaiaoAvBQbHMqBhStTm1+YWtYPZMYrzF03kfJVTfs/GhF83yjYA71RO9dmOcWzUj5fAUtely
soLiOk36A3mq2jlexHKQtY8+j/jFsowA3UQuZB3D8LkF9qsicUp9Nf7iCyz3clv2XfCaFQhdFS3k
BiJzQBHphcINhfUsi2e2S495rkTsTUu+Txk7SUsdSgpRr4thbJjI4VMGdb0BGQLK2iVzHhTrS2Pl
r/PE1nMZrOSgvy/3Cuhi0HszOF3Mvyt2DNrU1mq6PUagSuZmn5Y+88Gx4+025hgQyvaYiQkFmuFK
TO3jgtGCYAaXiVASId3t5Pzs17rdPWEo/TYZGo2QIVkKNfQWDaKZS748aBN6T7z6/acKCWHjVCyU
UnfPiWrDi7QDTQNQyI7Mn+N+6PJPkd2dfLL6Ud8B3QHOZJ332Y3Ubc5OHT1SzT351T5DmB2YxKhZ
q0fHZv4S8mvRzQmgt2wB7g0SMOewMEm16uI0FeNzE67uk7Jw8PahhRTmMvawIwVxuOCXlrllx7O/
KLY1DrRlbrkeOpkdeBvjdr/rlFM/9Vex4yn8pgxYn+CGmYOphpHVH7uTHeX+LZIOecJFB7sxFD+r
lXhEn1LaVs2HhQVd+7yVQ8zHUtTtgygTCggoYClCpChX128+8jMVvGBztfeam7Dd9KO4DLneTZGP
LxrkW32G+kntRvYy3b9ksvnRB2P97NfcoJz6ZNrtKzOPlGri6tXKeYwAPeqzKmjjmPtkocmo3BJy
vlGZsakXwMUjvbIb4oe4I+jBFzKqt8PQBdvW4g5rO4yTE330Uf/N0d5Dr5efcy5+DKk+DImPnX5o
Hgfj6rhbeWNFY5xVk/vOpzwNjEkefdF9gv44lpTKV3X+vLIOss8BhNWE7s1fAUK65RcyOmvn++BH
T8TL3qQw7gb6I9PnVKo/Hrrjpm2zXWgj8FfseHCpEcqSAgOFf0BXvjC2HjbECWYcNCMNKNl7apYb
vXzvWYW7us2t96b6K0wh+4iymymAz3jk9Ke7uGk8+beA6OPdVZkzA5D+fopwx81F/c0INtYEvL/5
zEasuw/b1AfKma66wf1HOZrZYEb/FPlTlrFT6Krv3JMkCmA2TbSf7jupPsfMyw/CST6ipPhVzqV3
KC370i3aHFnjt4YFQJDXsqiliFcBu1UUzou/MDhlRnEP7RpyhwETIz5WL2O8Yr0ETo9nybjB5S82
CP0Z4ayBgzt7JHFrcfAWAOppWLx7rTqJqkLh82cOma21xmSDUBTAOGlF0LFlZtkOXD67KT7Jd4K7
8WTCFpOyG8MvO9brn+qeIktXTE2skxBtQ5wM4Q7QFxfG6/QxUNWAxa//0uH8FVgdY2PGB2XHq3ZZ
bMzOln8Bn62cVMbBiFzZM00e5v63zJMfq1QYT+aS61Q96CIMdunsXdgziGg4B+BBHA8Xr1djOF7L
q04xPvhLgynbCZ7akinN3SJ87945hsbPgNmqH0kZ0pxT4uVF7SQ3qS4LcohD06YXnXszlbuWMQuH
aUjFRSvgTV+GrvuVBmzk1jzfD/3U3EgQR2b9sqvaipmmRHu70Bff5F+pZ9SJjvMt87unwl5gp/dI
3X2OQxeAA7K3e5X8JyI1aUyGysX4on4nvW8eV6JutYOSKbzpOzsVgghBc/Pz4GAS8xGw5956VgoT
KrlDb2m9PQ4diEqifP2PMrHR0S1MX+PCyKG31nBPjEZtohFrt8/Ee4l4ArhwFKd0A/aUlrBlQWuC
SUOQMZ54oBieQAx6h+XqjxDeI7ouNuP6h+1aRVxbf6xC6LPGGR5X9+mCj2nQWKS/7bFeeFHNIIGb
odnQLQbPctLvWQRmo+/UUxQEDG1EdR1dKzyLCkd5O7Ezq0ZuBOSN/s1nSzs7FitHw2m25c94U+ts
S0WZId7A8QA/4xtHsoEAese5dZ6sYwKEklY4mI5zQhagZuRF0nimfbxcPZx94y10/WvUdM/s7pyt
frJWDO+CQMgBURtYg01XRh+FqNFZT4MVB895ah6abnmR84gyIAgocPaMG+U9S4OxgtQZUjin7Qi1
Pa28bpOZ0NoJiwl731I23z44ihcv7SDMc9vH1VQvqz12u8KU5bZ4qAcMbFSKeHEmw+yiiuwx7Ykg
qGn9kQj7S4vOcOdzSOIc88XrxhmT9mDZZGNc9ZUap9pP2S2f9H1Rn4B/p367VUSYdpXq012fuMM+
kllwUNx/Bfb9a2NXzalhfxBqFe098y1bEi6fSneTXrHUGGzYYzNwuzcTnpLkDzbtP0vpec++jZwT
FfP/Zu/MtuNGtiT7RagFBxzTawQQczA4k+KLL1JSYp5nfH1v8GZ1ZWV21+0P6BctZVIkI0gA7m7H
bNtDCr0SxY1FYVWtpI3b1QEozd1TSN9qNHggH1PFwmAt4XtkkTRqcYHX04OY3TpoDePTbkLrnMfa
fZG2x24qk1Omr+26xWr3q8l/GtUXV0ROqmNQVXWVGqkfVxfptfDYUTBYCjc4OV9w4TNy7JfuQnwQ
ppIHfdPVtiimi5+XzWvidY92XdrYhxjKYZHeMAlih25nn0WWgjXt9VfIQEgASy38Pp6N3dDM9gVi
jo9RFGe1LjAT07li62V7aGLjbOrJnrWOfIbmfXllPr5n+kcZDQMll1F7mOui39WzJujoGSIeTaCK
6mNvjxxzxp2ROm90YT47aM6B8trpbcSYPy2MOAH7LLnxMZbK2lZL9CIGqosTAWy4cZx2F8cG9pPG
Dewpz2msDQ+MJQGDEqKYm+hQxO8D28pr4iXE0dFgF7g6aPD5ViEjLLl+rKgrIWdMVgoKb1CbTAlX
2zYZqEeNZyTnQ+ikSrEeVcUpVPZpjtbyKG9qdhVuylrynap+trfVVP4uLNnvSvsXzRZo5+R3/TJd
DTEUWCZ1futrfmIEos3QYH6HLTpnlnToS1CDFpQafVgmXgbJ5a7sHztD/5h5cTs1gC6Vzvgrt6Pm
pBGQerA752HAr4cdsN7JxmIRs/t1GDI2dxnBFnc+65HRP8xGiVTVnFTCv1udq4xeD7Jwj0jqi2+P
xj5k9rYdw3w+Wm21q5IhP4mxfyOA7W6k8dq2MOk67MLUub4YXf9kJ04QVy3dGPYhzMf8GA56el8N
1MlSNGieLN17CjE8nl2JLhcBxLB4rJamrd2YfdnVNW+68jJ0LLJQ5Y5OpKGSGRyl8SMU71iiNpXg
4Z227v2U1/dstWtMsuaRrg9xp5FV2ccVa1Uev6aWaVxyVJPGUvo99zAbYGq4FxaabSsrdhclgSx7
Wg/0s2JGADOqosV2hCDtW9WdW4z4ATl1s7DO1XS0SeIPps6+UNbv/c84p0+8WOwPy7PifaGDBtN7
wkOGxc8t1vEiTJTJDwOpLmRIt0SiEDZj7CVIR7wC9exx+lnIyuRktpU1G7Cu4l1SxKHvDSlTinyA
TMevpwUQ4T2ncuqvHiOGvOn13agUukNWndxUE0FPg1CceNGpdRj7JzX2ecYjdSRfQoxBLGo8M1Lz
nDhsvfT5smhMROukZJrqTD5DyGzfCR51kbUeOry0uc67nMf6Q9etz/Y4Wvb6VF8XD6ecmA2eTkwB
GB+wh+fCjLqvpBLCd6JiB6eA5IXgCV2Kdrwbva+hChlkLvOzXXKhhOY4bgYOlTI1wOawjU0XxpOR
Zr9ayR99Yv4el4Zya1sGUxZXgQsvgjeDqOfGDYfYZCKnJpwHJ3SOc4iJY0Gh9epX9LX81Jndq1PR
kzBZ1i3mVMqsJTdv5OMCc1S/UsfoNhJj5rFeTY90un32eVoGtYX3m+doO6oXd3EfJ9VgEwx141K5
09GwR8nJmFY70ZQ/F9yOW3NJw8MA1x1jVrevQBGOiu1u6+lREPfT5yBsXwyglyvnc3KIS7bZpyfm
w+TWHqiDJSeRogNN7KHg9zH4DKcXVCCZseUTEr8bcgBHmGmZNtxcnTwOx2tbqXsropUR599h6IHw
jUsHD04UOJ5dYHBzd6+F6+TKcmc21dW291LqO5rxKBbzbp5LZ++4/W8tfasrFmfHrUiCmHdLOsXA
+0ofzwczF/MB7fdd1OQqHA6XrRm4U6zhEbb5rtZ94XbR+7Q0Y2APFQhlqqjZ7bT53i0INOS0I3Rx
dYcz+JdWJtw28/iLN2SRAe21fdQ8lnrx6D0sSzi+MPDaAZOornZn3VmMEOfUGshEcKC1lHpMc8dF
7KQOjOfQJkpqRJ+UTkpzvNp1c2NaC9muix5FHF4xuLYQdqZqa1rOqYtwwuRJEhiE3Y593L4p1w2Y
c4z7uOcXtLAnYdIKZWRAwI4K5vMRPrZSLZjmHYSMbNiAMgo5+E/2JqF9WZVZGwibpgM0oE0CDQV1
rBmhEi1suo36NpTROyM/O4jjjzKlxV4Vzg3Az0MtjIumm499nbLJlNnVCrExCAMtqM/DZ2/6medU
P1ezgS9DZVuRcQK09aHzTc8u/AqQhl+wHGn0BXZm9Y7Nzjqv3ib2rhnbonYcgnKgw1abm13PFbFv
dL0HMNBXfuSMlG65GeeaiOA2Xuxhs3ZMqWgod4gmGMltrMUqmt9bt7uWxZidqfAGTkEqIOvsUxiL
QyI4dslpwoKSlWdhd+2uj5txI4S863OPuQHzJ2JcULijov3oIw5PMBcAZzNcUfYRSlbjpzMri9uz
atJuplfF5/rReJyusnFuteadOXgFSHubULzCJiH0tPbGokiM9k5KzDn0fE1d+0r5S7BE2jMEi/GS
Vcazfmih5/dRcxUmo4o29Ypjn7RbzLiPXpxPzyrTKCpLEx/zU7Kr62hHhHDYhGFZ+xXUQMAK5IKA
b2t+kfACnbm6Lj2DgHULbDjfs7zY52g+3wY7YigWftYcrrfmTEbMjv2st9xdN5E+E2ySQuijgdRh
1AN4zPZZazVbkSZeUEksTW0aNnTSkpfoW10GYk3bIqrQ7EUqjbLdYafiiOyuARJisEGdsayVqriq
qI2YFxniGLPtyoULqLXeFgMGqTEtb7qTeiwpIFTCbKEnYDqn/E62ljvuKKXLaQ0aP8eZsbMFFNtv
3ak8Dm55RPv2U9MNTNOrdlKrDYpBsCzjjPaRleibcXw4X1UQ/lDp9NarLA3MRGrsifDX0kuWUX/F
KncOC/cazd7E6SpS+/Wu3UqnwxI06UWQJOrWFdanTvJTWLG2WdZDAwTJZEuXWDmQ6531wT42QZo2
/Z0tLlGj50cs9Z+TSLGXK+zKqUwboqXhDeMqDmaV/ZbzkuykPv2KKu5rjmpmMmCThlfJIG/oH2zt
UGGSwvQ+qyARGeA7uR0IFG87yptjJ1NgiswxcID1hyR4mEw6j7SB7mN2XH7Uk8sfKIb0dVfEW+qQ
bpgZ4yO15my+3dnvmlthootx5z8Z5irdRMXB7GiEMd19S34pGKaI+8SoJI1tWRJQfAQdz9BSXDzL
E8zbem/XL/1SzL4+OxtW3gSht73q7fxCBPAlMZAL4druMRT4g4NolA1zvWmdT680osPwBYr1fWb6
sIkl9p0xFo9ZntiBNaOLeLH9FbmZ8GM4mEFf1n9gJpq0dXhbTOR7LbbsNacRp8xf2olFNrkaLhFN
wawubPVD7y0U09pBwXiZnVaxWJ8pLWKBxiJxSph4BYSzqKQOi2teRBwvuZ+UmRXvaVpt4Zz8Kiw4
ZmPo0OPJ1MljEzixXLXooAFnYtohh/l1rq9tMw8fRHdGnE46NssjezGPvw8LKKbyWuvpRaLJozA/
FV75YPZGezG68qQa3oAMy5TYicnh05uIWzqOeyiJopPUJ0hlzjQqgFOoN2UDv5Cn11GLvX1v/pG4
iTzrPwvOp77ea9bRqjBu2rkRbWMsCDwE8HKla5gusppLRE5sEeKPeFIwKOL+WegK+cB23nvZ7+Pc
FvdC68U96hz4pRBh2GQszGhv2SpGcnv09SaYRhLb00DpYzzsGH7ogNmCOYIoIUfrR06E8JYZD5N3
F3eF8cY6wftO7GkTkyLHud6jqbgGIVjcVGlcjoEkiZTp8z7Fyr+tUrRY0facljweZPjO6OdJzNdu
+FCMDM/wAbM9IasHriKAth2ddK26ZIAbOC2sYi2Dpra6j4fFDtwGjGjN+W6TNvEbqXWhdflLA9ui
QyfeQYbfFSwzQcQ4jzaOLojn5MqvoH7CGXU/YynfenT7bPLscbbd61AXPzrHzba2B93HIpHdpVNB
qootsWEzjppxxHYV9vXWNH0oyPhLqZvynQY7eMZ0eiawp5+s1rJ4MEQoqYv2QPyWLWTlMewmCTiV
5s7qSC+Rjo23BIK4XmWb7YvUY4OVT0GranC01BHXTHnYCuHLV8t1ybFr6vCeuPNqLmyd595sHWYn
h94YKTarxgqr63mmDhgOt51Tfg0s+KfFhfingePpE+RdghpvZPRStG11w41C2lWntgLVoAXIgbm+
ONjYKk+pjZ4BYo+NfXIUJd4Xr7uBDFC+uRQ9ZZkWozXQajivvvJoqPepQb9Vkw88l/lxmw1yk8FB
fbs4Wkuqyo4wECfOnccGyl1gkKT4qfzZhUwFGpK9hCev5HWO5BYATA02TwJLu7Z1/lslybDjJD3p
P5poYTq3THhpHy3y7OfGabqjlokDZEX29/lCzAfuS2xmC94sVx4yjDEzAm4ylH5pDYLs2rId7AS4
NnFB/J5qYUnlAFdgy+OygwvOZZmD6GQExGmsY+eyMDebp+SxKnLOXa16MdpP0Wh/+oGzjHToEreO
3xLR9CPJZmWuLFDttMjCocfzV8TxMZZZH+j0fC9zngahuVqVE5WfZnSqerbHo0aw9Zg30R3+NnuH
gTvJNo3ePGeeke0yTRhbgrkxfzBQg661pXOD5oh68tNB1awgXbzLMvAg1soHkFV9whlF6KhGnJui
Vxk/OSRFmcirR7PP6t23xbOoAcyo1jhY7lRzPDTQ5FezJSvBTS5YyChXPtmmMezRu6cTd9gV6Rlx
paue2yEsT8PciUO0RgLRLuGOtntFqzm8ljUD0ljz2qMaHr9fjqJ9iKMd5rg0eRobHU/YHEo/d+Zu
8y/397La1+Ohe0TsrneAW8uTZjTVRidVCdpsGemsRtPDjLCo1Nes/qFX1by32ATMCc6O2iVe4q23
JnB4354juB3CQxL3MKCFhUEXm1bfJIaAHXyWnxUlx+PIzWFrFvQXCiLZQLd14Hm/hnYApDxgGRc2
rR0xwmSbbJeUC7HN88eedZi46WoqpZGV5iGn+Cz13AiUG1EzOEjPXygtC0I1/1idGIxpnOdFhxmW
57g5t6IJ5d6xykMf5XnQLtoH1eA0tqTFQ0f41R9BOATctld86AljUeOjICN6Yl7EH/VYHuOaAXEE
8E2G7GE8Y4FWJ1M2XhbZe+Mx1Ss3SCT9vgwO//VHnUYnbrhpv7jZfBrT+B2Uw1Ms9Du7S8/wwxm7
kRZKYpLDFuW1Dp6TkP8VYHi80bL0sjifBDwHXB1YhjNP7k0rITUkrWMqjD9CbfBYZiFMpJ6iFDuD
cY1nGQRFVcugxuLENjNlI6nSLsA+WG6khW27E+OraQhzX/OQ85yhOCbo7ieVKvdEiMM3CkfbUMYh
tmhSq5c2mu2vzABUq7KCoh+iPCz/9rQ1OnqYkuHNncQEKIUMohDxRur9fCozpvwuZbS7uqsfsU6P
QZw7IG4w0nMiycdun4eu2mYFquZMbAjlucbuxN2ncbR5aqfydYEKsB1L7d1uJ5KDscJvnH1+O4cB
xWBzXj3EcHmIUiUelVk1m6f500rXcEC3gHmR/U3zvPC06LuiDykL45iJiFlTnVzewnChz04V05ZB
szwVxVZ5/N6wne50Oot3PUs04y3hax5SZmVZza4xs6fvu0oo1JDRiOjd1COA4+re5GuvRcH96dv1
/P3H0pRM9tWNEODaIPTg1ORMUMR10iJ1vjPc+TUT3rBj0/E2OsQJWXrC3WxFijsQB57qYfe1uTj1
Ct/drF94bGNMXl9tU+JeqdcrRVd6cpZzGPl6gjY+2eO6Osw/ImG2J60O+RIWkZeKNMHGWZeYUdU3
a+G4UpfqvTC1qwKwdzB5JtlD/piRT9iJcGl5Jkca728If3swJwJoBewxMDjjGiUEaCOqJYYGa3+9
uhN5SkEnnkhuVpypQ3kwZg77NsOfEUp6Z4VqXy8S56WZH4lL+ghzMBUUnUuegjZC501aYtWdfiGQ
s+6v2WmbBf37BgxNHgmaMTLJ1BCr41DSOLs+5Iz0iZhYYGqbrE3vemH1W3KXGMPi8JECNzZ9Q0bw
s945mH02XtVyu8kS75WTckb9SxzqT2Lafyek/YOPRqsD0RsTVU6Qe/kbJDT0xp6D+dTgUE9+L5ZU
fmK5oANAN2JUsiSMAa5fgMLyhPEEKoHD1Gy2Pz1kvH/Tv8An/ePFSLpyLEPSOywtw/obbzqLhtm2
dLqEdB37tGPJZpfNOZajVL8aVf3EicSPVLOQt60rpKCoYeBhFn4r3AXfchm+luUTvNniAtSluKxO
aKTmxypK0zsbpawAEpLQsI36NKlgjNzCd4xIu0m2k4mTIouDcjl1Geg3ggXtRUkHE2XHpFPEXbPt
3GQ+UfReBWOag7WS6SNoEYkx7q5SKv6Dyf2XPugubNAqwpeL1Yglh0BgwTxWz0HjdFovX2ZrRyQA
NkYa6xDHY57u42Ads5SpgVWukASL/U+YsWyGsgEdmYC0kJn2o8TDa9bHclVRxlq7MyaGhXk0xZif
9PhtIdvv21kRYB0hoRKFx8R2h2MvuyMIKvsm4+rdaMb8EpI/PscmB5tZFY9a1bgnZAhiBc0g7gqX
67xqQGgZ1tQGg7mumItr3vR1vlhM6uIlWviKiJKFzMw5dZs711qZHQ4qTMtUAsutuc8y6LJOmbhH
3QL1BrPP2xs8SgOEn26P+UHQRKe/Z9aSP2qW+0hZJa3MiNF+V0kjqONqgPqXtHvsWasW3XylqgjP
AEJ7MhIUrQgjg/Cjq18sFeKUzrzMNEFEHEXunqUy97EzThen4CFYzt10xSmorX00N32sy68ponzd
fWCVKD4xGsQQO6IDU0vr08P06LtG9RqrKb1oTClxtdFp7qj0AkSVhR5pEWi78WzAmmbrmPwgdnJw
qoycpwTfNkESe8u9stnGVfaHWRnGXs+5mMijzPin0+bVc7oPkYkR7RMpbJwz/SrtJj9Kld8TRdWv
iT2MiB3rXwsuqKsJBX7nViVIILfOaq4XZ0ERZNqvTz2BvNAxaFNZ//n35wBLRDGai+hf/xAMlePb
wzwfFN2z5PKb9CS7ii0+WbbN0hgrsCSG2YKN7hhZ3vTYTg0YD1L+7tQi+bivMsE/UDCIjlxH0pnu
LHhms6eSzOu19ICV6Wmic1eipULwIIljp8WGe7J4ascz3qH8Xs+d8FDZJkl6F0KVN3ogNTCPRZ19
tEXd7Ayt+V1rkcHK3rIClKgYpL0KGAiNfGS/iauaAG/Npd/3Ct9vZMhdSI03Z7Euu3XjGlYfU/eq
N0XCTpyyDQA4yyP+83KTu15yVJLySWglL8xsja2okuqWWn/U4TC+uDhpLNGFQZui0uHMtM5xooMv
J/iSuiBA7AyHr2MnaIGz8+WGZXNwjUFeCMM/tVpYXafBZo4paM6tzHHXVQ2xxX5BygMJ6/Mza3ZK
LoxyEXI0PBVEiZZATfaGUUdJP4l5l9j6eDJLMv5p2Z9hVX1rTB1nxLzdhGUkt900jmfHw1TKcLrZ
YRiN9469fCHxNlvMftlep2TPJdftWyGyzL9ZKP5e3kIA1LKBedLCDmvA+TvsNW2EoexWLw84CrZs
fZutFEVy0o08uVg0yHJASX83XMckZjIsA25c4n+n7sSz9PhiDNpN1ByUioIQCbOWP1AT/81L/AdV
+vslUrtKile6pvH3tcxtbEQ+PFCHSSRm0IYENUaXAR5eL+OsZy1XfJ4nvxWPcjCT9bbLDHanlqnd
D8noC/0hK5DeI+TDLdANeN7N5FxtzGpx6VpbfEkCoZt5FZphtWnZ0CN1lsa/WQW/K07+O7F0hXV7
Hn0VNLd51krd/Qu2u9Kw0usz5VfY/eqrDK17Angbm8OHbwmruILQh6B7CXkGomHV+3gqJBNNDHk8
fUb87dWLbOLY96ZPxkm45spaw6+bkwn7ny+Jf5RcQh7G5rHih6kU8v7x8yaGSB+1anDCJ+BnjDok
bAjb7WC4o19QN/o0tOPPKWwe6s5t3jv75zQzinfsttl3BcEOV+Vn2ywKf1KDti9zD9y0c86Lebq4
mLiDJmWpt5raY4NtGJtJ5RxYispir0qGzGIAuqlyx9wPY2P4UJj2BmeKN2VPv4flps3u9FBVIR7o
TB7C2LNJy2L11zvkndTBGIGyH6MmQaRgkvf9o/n/gfx/E8gnO2nCzv+/B/JvNB7+NYz/5yf8GcZ3
9f+wBLUfusHDRniWCXL7P8P48j9c4Rh81F6Lys0VvP5fOGES+lgJTUGmw+bT/iuM7/6HSReCcCWP
A+GsnX//yQr4f8AJ/+OCd9aWeFjbjjABBci/R/HViPc9IjVwLCIocK6cb2qVZgeci8y4rC+zn6nW
/XIH8Vh5pb7l5Jv6GBTeMQ0VO6obBkxwoQoaORzrkABTw8ehEC67FI5uVubWVlC6cgIQRNWUW/uW
1zCsxI5XDS4FG2NOoklRemVyd4Rx5B2X5K7sjHQ7Z3hhLP1HmjL9cwp0iva5ALc9L/jkBfPrpTXI
RqHb/+W39384Pxj8bNmrzfQTriwFS/IjoaYUVDAVq6AQ/s7D93q3UWL0SHpoDt2SRozWlGl3mPZn
fDAkdSlX3kRtBWWQEa0eRgdjST80YVt+wvC4mXmnXeWljHKpN03CyzfrHlgGtYGlvXNpr0UMYBRA
tuH4P792wWv926t3YVazWNgW7mA6Mr/ZC3951qrIyCobU/BRheo9xw61rcz8IZ/AZuUdfGMi8LeC
YEsMUWyuGGzXTj0e2ZS/lWTz90gz8DfDDCLrmNXosUZgj/Oh71J8OFjTEwdyWwuiJa+xCKwxaAOf
B1VrbKGiiThMdmaqgD0sWfbCWB5iUZPSZiOUWynNGKo711mckWOYzvMQvkljuabsMTfR5L4bQ/iC
D4ndWCyO+gKhjyETk7j4bLvERUtr01Z9v4u99GW5ZINaDtpgkC5gOBW7KJ8ckoe1awELj59SSKUv
8gvFtN5gVvk5F6e+duU25/O2Y3RzNdGwoGqct2ww7Xb3y4iwv2WcFF10YpDS+B8iA0lY2m/1CGlQ
tHW/wU+JXvZa1Z29HQztZ4cWRoihs25Rhs3TcDCTDExSO8VZJOz1Sz1ytYAMWHdKeB+k/Yz5YMHh
lkOu4otQU1xv414+yLz4GSqQe8Y47J1kjUjN4jOdn6eBmA+BJELYR+HiGFF1dx9T9yL1SrLZhSmV
5mANGXkD1vmxMBTwgNUyRZGSNZ0UbZy3BD4Wc6dHa/PTYuydovhc0tndkm/V10ghzYXNe8XKtCmJ
Wm/rHi5lXZL7lbhsmuicewuhio6VDdmLHpSM45MB6X4Ls9FUAgxMTcBFA7brpge2loHHLiVfhMEQ
bDrlTvelCKNa68i+WyTQuoJcFwalvBsdX+kDDcTl8hC6SG9zNf/Ih5eG4dk2q4vXapYfTdd+ORmy
kuzfHXdyN/iMfrVJ/GBECKQijm9NCpg07oc3RhU/FmuLFIS/yUH8WLQlCF2AQVKdq0UvNpMu37FN
AAk1GFgtbDXhxcUcHBmhaJhPBAH0SuRcP5hVqRGc8YLRGxrVtCRTp9dR77miJYzuEgEP6rRk607j
sU2bn47xYOIO6j2GdGJFDujTJ+SfoO6h21GTsjT8WlzSuyVTiinLuNNKCHWz8xHNDvn/qCcvhycY
tWsrdfnGPPc5S+MTbsBLUkV6AM8i9ynQ0w+FtLd9zoA7Lh8Tu/2kB/YH1vK9DLOdxZ1E9Vv/0bkH
k6kZpCd7xFB+aAUjxFWh3OjYWR1P8WC1n5dyDUNlX63r/qF4LfQ1nwppfmotgwmj44HuoP62k8fE
ibpffp8C12aq4nNaJ/uuqV/IAJ9oR7gH9/JTWbyBQn7KeWz2eIyhKKpHN6lw6mno0+vERbMeM9kE
HX4PDr3AWHDfRduFfWgeit/wb4krRJgOBpm99DBNbd0A18V5lXsI27nBEQScLCA0Nu/MV8tHh8Mk
5iW+RgfVdrDxz1aZCTLF9sE+bfjKsCDd+3hKHxJ7peQyasbKLCpK62cL7Q6dmMe1F5Rjewd4G/Rc
WJIALI1jq/pj0mD/zNSXYeUXYOtPcE8BK8zTCxVthr8oC7j7qN//6/um3eIru9x1Q3gIl+QzW2fy
3N9zWyaEMqJzk8dHEugM5vVAUL+9yPDHUEPOX4bpN/xg5ERCnhvNrNCH71UlHtYPJJ7znuJcsSfv
y+jUY4i60Y4wqWLFmd11P9zJJB19VunRab1wp+rhfTnOOga5WnhsK9W+zJaJ0KQOJKtHNNWwmiGi
7EtDUYfIaR2XsYXaakfPalUqk7g/GgaPTA60UD9FuBNyvNEqdiw68WZagUw4CaaOc2c75VvoNec0
tt67jEcYBFYwcp9Yt2EixNNlWYnydPgCocd3lkRgztnUb6relbRTOc8EijiwMy4c8QgcR8+1tyBF
XACosWL9emVadAB7NgZTYYw7U5q3rGpeVTTd284A7btwXkVLhWza/opi0rleb/4y6UQouyLbFPyl
UTGM4Xygd40PzV79WEnvUnhEgCq3IytsfhhTuFmqrADRHfpEnTMeIbCFAX6Ca1nSjZ1i3QCASEIU
r0K8cq3zL5vI82lqkvEQ2/bFG5F2Q/gtu9JkDmjM1i3spB3MeX4ss/550koI//rM84W1Zxa851T8
zGvqO9e0jQNbhMGD9SOdWtNPlPFZaeqtiforrTrepjDLYjchI5uSvIfSr/mKLKIbWttg4dW2yCMb
z5vllVzofpzdp4TUkOY67zl1yJwTvcj/SKr4c8ZX18OP+rTYiCRdtGsgaTI/wadKnroI0sa5k66R
w0DlUqw6+35xeYO6GRJYQ4XGv3JgWARFA2ZEhPEdL7Siza8yu1sE/Gfr5h7+sCLWgWKEvxZXf64n
uk55DwT5uOCxqzdbh9l7rxMxsgCfjHb5O9YraL4UCqJttwEMdRKS3rEL6QHMO1MFrvXchXF4GdTR
mTB7Nblzr8uRX7Ycfy0xolhtzHtjNl6ipi32nOlB8WBf7x3nebRZQUNs991whwBNCd/JLi1zozRe
Lc8ttXSfmW0ve4tL4rqzcFdgDXxbXDQXHO9Ij8Zl7ORTNlm+06Xdj/VHR8oVjMG3rG+9h3X/a9G4
ialQfR/xa1oaFiy4R2+hyJ9yx1472Ql4lOLdaYxq50gkJZn9omZI9yt2211MvozWxLOXafdjP3ww
f2R4LMkXqOLF5gS5HTLGGHVdvrokTUYzg6uN0Xq2H5Hkb0nFyTJOn9l+EgXGQxXFlDbKnkfTssJm
Ny2ftVlC6+X73bE8bjlyIjXN2XH9tmDJMGt7T25i/24TAKbz5LxWTvww8A5t2SIQk1ZWd/ZcM8pp
eOFr6VxGADPzNl3jxsQavey+H76WAYt0mPZ0c7R7Twd1ZVejQ2vBeCQk4Ry7Cc1sGCHGlkw4edRj
TQ3qonoZO8aFNWooZOLD6n1Bi5xR6q253BYjhF76YE6gPOutjLXkoNnsfLymJEKEGOUucSCrvDtT
gHqfOYZBdj8hOVsYTN8N8ySaKAZXRdC9H6oLEcFn0bnDLiFnAl3M/OlSQXke84nJPhSgJc5fDA2/
K/0TGTNt9znB8owDnxR9BzBUpfqT6LdUXxeBspI9Qj23vxiP7Ev6A6WSv+OwUUGxrMDohB88VZfx
ZTYW7FstkzfuQ7oyFRCYudcfi2JiIQzjhzpPtT1ORDgVhD14YPXttiLVm7VHak4AIEIQaVVj+pWL
QQDE1BLoFZ43CkGPtaOdMwkVEdQZfD9Gy0y88iuRmacoQkZvlqzzh4hoc2Zo+9bi9tBqXED2Apsz
Uyv3P15n7qC9c79sGet0I/NolIjqRAaZadL//s/vv4mZOD+G6f33B0eNpBzIsdr//uC/PsG8z5qF
Im7msX/5Et8fm/Vl2DmDdl/3EmbbqK8GM521nSb3cLGPWu8IjApxVJ+iqkzohAhn9srrSHz9Ay3u
zy/5/Z/VZNwXq02ibmMYUkPjpJvvv6a64nyhKHF03R/Yi/NTEZnw/C3yIg5Ts2OFQQ84BwWyjvOn
8OTAEcHiwrSS5eNpnQb2yUxa2aJb7vvLr1/m+2/f3yIULt/t+2tnWl2cXCkmH755TX1jWueH2Ual
E7nO76seL9CpcPA4WBVzfIX0dRSULer6WXk0h2SRu9wlEKl51lu06mjtwY3lcuaSiW6NJqLb5EZi
p2Gc4jnQFjDTa7ENRZvc4SvIMC1hPKVfEB+NWp7GiUVhUp3x6IRh5jdJH+3YwbCby2rSzuNs+dIu
K4Ju0nqwDBGfjDwVPsRJZiAOfAonF2YAAneTl5QMlQj17NvHAktkot8gvuImLj/Yj5RHxvDxJY6a
1w7mN7vEgpE3LmYBHUvvwIVqYKiFm2NCg9G+00RFy4bg+9OGF4IPsX6gL/ykcjY95jm71LZRENZ2
WUvEJc7JQEitko+UZ528GbunhY/9AtdqgtvCUtHlRI1ajAcfywoxSkzsPtXQ0G7Jc1a6A00GCHY5
ltSzIRoHC2fzJIXB/AQrPEOsud11FCSebaSOiJzOTUwxZ3UKTzjjS4JJCoym19n4T5kcFE7xNXSX
JdU8eCssYK2WF+dCsBNL6v/F3nktN45lWfRX5gdQAW9e6Y1ESZRL6QWRcrjw3n79rAtmt7Jzqnti
3icqiwGCIkXB3nvO3msH9WMwoqMQNLtXmqNwoRBd8sNxgjvItg4FgGjY5GEXPPRT9mWUXL97aG3g
opq91/vGYez6lzJOh0ubg0OE+Hq9yZiMgwe19Y4xpgM7CBHCEdWXZ0XnsSkoniDkowrDdK/wxhvT
7m5jBKzbuA3eLFz6+yI335LBAenmY+0b6Gmt0MtEp8ZvwhOaSrjVNExXrY4JZirHB8VWNEwCiOfx
fp0tz3MfAqXO9gq2qyWmlgWzevt2GCuDll9Bo1LqixZZ5KK9lw+dat4SGoyHy9PitTU1+mPo2LfQ
k9IdSvvrGlbxref5JxqByc41mvoYDP1j4iQ5hsaVP03OrbvKshZEIUBCbMD2TuBtpQ4/nscxo4db
WdqhL8wfoV3Z7MQYiZSF7VyggyZgKNDXmcddVS1/+IxGVtzEjH1tRd6eaNq1mVbFqSiRqsxED+C5
y9AygIwhaVSQ5TFFSppdUuv2on/QagoPk2lfY7EJbnQdFmyQEJUzdMEhNLNsA8Tko4GidNYGErUQ
pW5HYUoJosUG06YXau6gvJutMqiwobL4aHSYmi2O3Kq2N+jMH9OwOwhBq4r+Xr3Bj/Hs48U4Oxmi
c7+qCStgCqqmIcYEDgiCRBWGc8ExoCrjALyOSY/I/P4E3cLeu/ZwF46at8mticxSE2KAKvldGqGp
YMyhauuKUI6+Ca/JHddtRe8vaNvPKGkExCT3xU+Np85jJINhAJPEWN1VHLmiDPAPBfmKvCVjryGU
LTrRSpsTgyOTfvpUha9GmHfnMgjWCqEdVZoFdwRPnHyiZyBn0ArOMfAIgnuMTDkWLgxfzUgj+O9P
WHs8MkTSbBtGyYFqKaUXEqYoKNAoAkpm9nF7RHCQVXdWCAqDIQ1cLdcc0NrWRJG2RrGF2aYehTIC
UauiDbwIvFDKdopb74beOzBeklYQZI4nP56IGpCSHDXVvW3YePbJsnuuMlU2blXVP5itnT1aSv+j
6TT1unouUaU+tFgAULa0t75oFgiTfibANc9qIEGQ+CBR3mrrEoda7DA6h8lcMcju41Vq1Pp6sHxE
3IP7EaTpuJ36tjwOybRyrAmgUWMhFeo2ReBSWrNppmPb3HVWx/SIChxKX29XqC0Jp4gAqvix0qNr
pyP1O6BDeBg9KUY7puhYDlNSH/W8Vu+oWS7cmoNzgaDaYFaAIR+KCw/zUhheFSW3ZAU/DVMjuThU
V0yBgbYIoRxQ2O96gDy7CPfc2lepJSnQka1lomTtcjRayjZKoSAmL78yRRvXtdTkRdSLUdB77TqM
R0DOWpsbh8tiWAwGFYUyOcAUpyGu+jc4rg1EYmjfbMYl1BejTT/E5FWBK1k0aZSuE8sZDxKtIRzS
Y5hhEAMlV80PY+09kbWVbCDOIbczQ306QNHvfi3GeRnu1S5eqqmFMEk+zEv0/7FV0lP69bwZgfbR
Z0zxj0MiNHGwHealjHm4VLihhbHhCTHfQcYof6QNAzCnA9KvSg5cSgw1Bz2yvZVKgN1lnT8PXb5f
trn3r2HFv3KZt5dW7CET/ed75w+YH/5Y9/1UVSN0l6RXoIAMmIN+v6V0GM8GxNP8+YGaq/KW+Qcv
i1pBydYSYE6/3/3bD80rXQXEPadTsvzzL5hf/v5C81PP1QqmwKJazi+I0rcXjT4gQ5Sb5O/e8Xfr
vj9UGzhzw0bdFHK0yIUwWJiEWqz9PDSmJfhN+CC5iAj04eXSdNnsENuZwFbnMADnaedAWOcHx6fz
T/EUhu38HAdfc8CVSunOT/J1MY5M3uw07VAQtNxFR+U+ydwH20tBRsojgPPq3aPkQ6wBQStrDnEU
UfJQaIKKCb5fDSSI6Qmo7umQ+oAbFCMVI5mFZIwNNBYoAUBhjUz1dcimPQSpD5HmCHjF0g7861Yv
DlmK8ZOBBTdIVB5cMiCpcxQtQnTJldU90ssNFzhm78PQ+RJ5cePhmwoM7zbXgp92HgMH7OITldiv
ql3VXXhbEhG1GNrQQXAb7pl2w6wrwMxb7lJLjTe7VgZZ8GkWaqX8bOFG2OjOSGEqdko5vMfAIKl9
DMNKoOZZOnBzFlUzXhu58uXbDIA97T7rzcco7h9EORbrVndv5w5C5odUeJP+3ehRLROIubT14rky
P92BSq7ldqB4u52e7jvgCfzyPloJ0Xxie14KYziSZnZMoVnqmiSy8TcrtCtqY0n45tGxIvwHFmYR
ODsoaM5RC9a9za1lEGT3aEWP+JKWDXCXuHRwOZs3utXCuV8agmJ6Uj51o3W28hrOvUmgV6h81LSn
V14d3ujlcE9O2mOcA1jSzExAt8yvmqreFQoeGcZuUPniQ9H4mI698VwAuT11/peTww6OZQA25DiU
RnW9qG3jugyIsghtfPxc1MyF41egeCe81hqzAS95HBCOYn+Ejn+sGGwh/3c9etkI4ZAVLR2uSSj4
GP4HSnluyscxHvsvnakpjbTYNV5HUJrl4O+11j+BSNh5nQeuB6tTY8jh+Ul1oweULSreEO8eX2g0
XpeWucya7rp0rZ0dwoNuXru+NilvKu+9V17FnYYoMzCfiuip0KPnwUd3FvitsXWL6Ki0MPQ86dOm
iHCGCO4DrC7eciPlK9feuuNCsjUiw1mOrUEaTgkPhKOnR4dZanyMN658mklLWl7LtqAJkcJUW5iF
NewMbOzoYrWNmTOQD+REBha4vyrTj0oh3GnS0WzXOyMxPQbRSNWRGYHaiNiARU94kkdYwJKZ+gF8
y3I8e0qo4h13P5w2uTEdsyGgwY+XfplyMPp3mPkxa2dxsKSk+ODibFk7lv8YYqrM1PqJSRkkUQYw
ace+Q7oA4Me0bqFc+yugEiRiVNMxF8knkT+IGO8RfH25PVFY2IwOXozzDUcp1wNPf61V9GkmCNEp
JtzapKK61JMM7b8Nd07FxeNQv9ef8wQ2RJ46FIKSkI4EVLAFDt0CSnQe7+IiwfPPXNJEKV1M5bF3
2G5eEP8YPXXfDjgOsXKTsxXh2FGs1ZC9JtzkcAZwrhV2yqTlUFjaSf5PMj2aboauFDiNddxwf1Ws
6oEDniuNjQvDq/CNxIQqIGDNsAlSZYC9ijEI9IxZESU7qMCPw8jGJ0U0W0o0TIghme4NcuNKR8NL
q4C7GcEvvhpcyUAzmKM4oxQSKgLu3EkPdaF5qSn3ECMXiw2Ku5G/thqwzkM4mWrUYm78AzUrPt+0
siBsl/d+4qCSMpObuJ4oNyk/0sGhQdVzXkn9vG+/6rnn833ZkPAa6X9Z6YnZCl0t/x4RBVBT772i
HsLe0F6BRlcDsvQU2/80fDb0Ias4Pocwx7DuufChgkfZkKbbhVGrEc3WxQFY9eBn7RTXDwLKDl2i
Oyx99OULLZ4GNJyAVsYecAShiSvCYeBsIJNcjI2DarFkpF4ZFpU8Z4u0ixmzyXxwgHDuMD9Z1pZ6
2+DiXEMnetfBJ2wjHZJTqe5rGmlVQqxsoJv0/MyvzmU2XOIbRWc0yII9sBkCrNp9luRoaVtYyJkv
oNsp77qIruIkf69kPV3vyMYuKBUer0G6La3Ow4phKFJZtfOGptj7+vgO2cStKDsrmvbUhZRumjF8
8YevAeYpfg1jVefVCcP2ylAofYMLBuHRnVT7C/QNBTfpUqcig9wo2wlrynbMnBCwMZkZcrTmpGsB
lsQESjetDa2XUKNrHMXvRqInayuZqAhGAJS8oL+bKvc95hpaKNajE2vHdOJs0DX9Rkk7+Dua+bOp
W2x4bYJYteY7kfeGZtkIsf/ZN+SbkUuT1VLW16w429n6NtprhghROe8K84HGWoGgHGpcX44cEL5K
UK6nnF1Oy0VaNNqykSwWciW3g+HFq0YBv/sJlA3/T0Bnp7WIMdNScKPpUD7FyU2Se9MKvAP4smBp
oIa8bttyWAyFs47bk6qCFyzacZ0Z2P5Bvi7MiEFSOTE40JNgNzf8/1+V87+pcgBD/seYjFNOLvd/
rX7GefMvURkoOuQbf6lzPPsvy0aQJlU4BukXNmqKX+ocTTX/UhGPe6ouc+ipU3+rc7y/QFTaHi8j
66Ftj8L8V1SGaf2FZkc1EC2CEJeinv+LOgfN2b9qFE0CsFCO4zDiG1pUDo0/9OOQrYvaHhz9inl7
wmE9PySNHBNTWNuGqkPUmfT3zHahi2vq+/m8slED5jwKvdDZskTRhvuqVR261NT2+eQp8SKpfMy1
/WjIjgGgiySXOghHAvkrMho2A4ryVtY+5wd0e+SlhUbn7WPC9uS0KKhqjHOzd2B+bun+0QAXu22D
FP8TOQjUCs5ZJ2U7In0irpaOt8HsOaGTTU+m0KZDnHPVHTVr73c3Ma4EbJ1TtaCd/1gH00Oq9i0h
zukebuDaQ2eObjUuNvQSIVigG1gGpnuH4h+htMAmO0nEIlbKkl7tCppeu5aUtUbTGBmQooPcOUR0
kpXvRk71Vred28Kwf5RufIYidDeqzXNiEZAJrwA8AWbgzp3IgQLPs1VChry25V+VtDCXTeh9kUwJ
1YhmvkWKYxO62iIrmmuvjVZu2l+bDVGnymQ9l3TrLSxOmhG+WoR9rxJ6IBkSmkz3k92knm1VYWLR
vnaehYjFBJg5BD1XHaQ08gMbUT8PljiYtMDHgUGrlSKkjSnzwjInohU5pIerasAonHNj7LNzrsCP
8nNS0JhB4wi4Ek32WgRs1QEw6xKLo0/szwRftnopXPcBM+g9wuVbt3YePaE9Aeqiit1HOy+1rz3N
Z7tHiIbLO5TNdPEqQGhkjQ7FsWd2uhJB+VE2QABA5X1wIxqowRDK6a8TO9tz83rv+/rdNVA1pyRp
BDFh08Af64TAIuvQBjSQlGJjqCFkEyAplFH2lbxE15AAQMVZ/jo3yy8dtRzu82naipZra3DnOfpN
0mifVsLeSoqHtOuZuGejtqCi9sUsfsk06RjRR1y0TgO8HoIPtbnpiDIeQIbGtnRaDrxKvIbcIBYw
hsdNpWMBcDAnlAn4OWgohUVIagVbOaPQqiKi8QpI/KR0Ufyx8nvtmbwWOpHw3BEt2Bsce1dEVm/k
8VSg3s1V9y7QRkQEao2sdEpuw2Sf9coNlK5Vl9o46OwbvRuZvEwUfmhvgcamc1/H48ekDacEpBPw
yeimdVV128SMzFqLd2rpXUUHieJg/FRp/rOReaemtekFqyNqOgUwWkp6o1LoH2aj3irtwWlAj5Qx
vZXCjXaAdgjxdcFTD46GHL94tHr7owXwuYpTfaF09HWpud5zr5zAZkd7bxpuEBswTOxhMehQJyX8
sCyBDbe1eZs5c4qgf7KScpcGQEtwLC1biE5GbS7V0UATFl5XLvjhGA9E4pH4nXEk20iiMOgkT0UT
oPNbprZSrRJy5pdNEe2q+x4wd9IwWTADFTC3BRixzFZtbANTsMDdDMZxSqj+tUuLjapmukpdWoeF
WIxf/IKXNDRvFUEnGQfnm5kO1IbSNYyLexxXbyyHixquv6soHkxDvu++AIu/MfzoKiyDs/Bhvmz7
DtNHLv8eemfsKCTBnKQxphJi/JYWvN4UI+8iho6MeYfkxfIrYiwReCeEDw+Ekp3JN4yXjcY53UXG
bSuuycgmyzep72wjfEIFt1FqokfLpt33Sk9VO+9v9Ww8Q15OuEtweEWvneHS76vtr5rsxwXhyLRa
lYH8N/XeiziYdew0tKj7T9U6MRHbEb59w1zj0wfmz6iwPzcGGqQ4ax603EDdNSK99KZMrEWNl5xE
G84rBtKie6+N/KwWHVwzviSe55OpMxhuFEwviKExANwK9I29pLo7bfpTGapHrSfnUzcfc1DAtTm5
AFwRn6CL7hL17HMTcLrxS9Ozhx7+nBlGX0OQHcHObBSqoOs24G7SoJcA44CkwKNP1TYLjfDsCPe5
np+Ukv6OTlehbrNHlY/XXSfCdkc5IzbUHQTVdeVDqZ6W3rsdca1oxW3kWu/TaEJMEC4fEobXHgbQ
tUUIH7K3DCTMZJ7CDpwiQ9k4Mp/9UP10iBXIcxLAxWS2a2E6Vz7zcW/ArDBq/rJLJ0rQ7RG/9BoB
bMl3Kqg00qDXk59kqMAKOKt+nCBuuzKM/RCnt6YMkXGheC3awlpXrXcI0RfpjYarKLtLuuQziAwS
CmrgdR0qd4NWAqL9247+XijPrmEqN4Zi0CYWAlMbse89HVofmSG0dKIsQU4YyqtN2DFkYW9XuqTE
Bj2J0jElW8YrQLH89y6D81+jeqKR/dbowdMwhOfAHZeQCJEstqWBjAVVWu2oPzK/cTdEFzYySGA/
lEYOlrTb62V1NYAEGwXDCeIYLYeLfAbOQNj9VrWms4bDd1HC0839clnBbgN7aV6rGbSuqEGXQhJB
0Wub0nKeh4HgO3m0A7/T4PVBWA+icRMM+gt5L7QlauMtNaq7Du5gEEZbL/2RCXXnjMMnE5m1gs01
6Y3HQrPuM7wXC2doXyLHb/D49oea0kpLHX+RKzU9CUI2uTTsG2+n1S6T2wE2Ra6fKdMcXa8RNGgX
hk5ysVfZtxp1gyXVOtIgHyiYb+oi/mn2egY6hnLJxIGoRoaccB9rBWyPA3IMDjOJCzkt5DyD9JtO
EM4zi+Omy7Gs+9AM24mKkJuUP7CHl7BGWV+oHLmZP4K5JY+zz1XubhwhhlltgyzZ2YV5sFXz0MFJ
RJkzPXpDeqx6iIuRx5SqC/fRZH+IWN+SUpisol5580xEU4V1Y0UIqfvYuEaNRdJJmbw2vaVu8yLa
ujXugphiugrAY9MHZbI1PejhoaWv2hZjMsqEB7vgFGcG/NMwowcSz6Vwrfw0xjoGTPdoxKpH9jAy
xixJZGQEUQG5wulgPOYdp6so3Ccnh8TmPpITIADp+8+E5Iq1JaoX3U1uoLEWFGiis536nxkZTmvF
Y/gEmnlVjc8U0g5+iD4lVAEzKj15UunwZhREEOqBeiqMtynXiJ9BweEVxsJ5SU+dSSc30JjHVQlX
xNSsHwhrx32dqs8K7MiF0XEkUKfYdDVvUXP3eShym8EPkPyuwZjZ9AfKzc2ibansEXe1TI3uXnOL
d5C7hqe+9pb7QYwDp0/dk0/t6siOousRC6ue54++h/a5Fept7RTI0Jgyo9OtFnqD7JI4rZUSD5g9
XNqHYtea4K3UkPFRHLwkwH1pG/8s4+kkjOjc6NFJQ9rlUExZZql6NGCUNDWq8onYp1qnSmOL4WnM
PFRRU3lPTeU1U+wjgR8e9Ojkvk0IL9H4G+vBJ1KcsOOov+3z4NnKocFksThapcF1F/81lz9C4swH
RRcY3SC3VV5Ur7Jw+GFFk8/Fq7j1GVjzp9ARHW0oe33ETYgmaE5wDEDirQc4IYk/Mk0DYTAdAmRO
C9Ud3yOgD+RdKIvKIY3aHeFt1daREblC1AeOz3wjz/Oy9x/ARoBibtQCvlV4rXp02CcaoUunu8sN
7MVRzQVuFMnZVyx+N153Tp0MOU3n/yR+88F2J4YpGSp3iLfczur8OdZyuGsltBhKxhCSKMqKn4Pb
/3BE9zG2zSe88xUj7bfQI1mvUNlWwo/OrWISCtgCwfGgPZgNcap+e4b5tR2t/kqr/KOtW/5yDKpX
AApYWHGhhzk8FwrWUYRY0vmhR+nRL8svgWB6MWrJa69Lg5O7awYG9Jik77S2oF9HyUM0ZLOoWX+t
qfGNp3WSv2W/NcjuYZC1a6qI3PCGJffxvCWSLegr+KN2SndX0bejWnL7b+/N3H0zIh8mdeJuueBC
BqF04kSLWKXoCogfbIc7vHPBORvCwt991xdYSoOe2nBEY0VA+Q2pMjtxeddHmbc0sHjuhBYzZH4c
zOxhDAJu/0uf9JElND5Ktz19V6EqHC8QeRgQbKrWshalNUB/Iq41b/WbSTg3PWEMelHUaHqgnZYg
w5qaoGoXu7reXpV5f49rVyyVDgQEkihX9d7NYDzXRmLtqrZEO6A9wXB48YsIvyoARl/lBHNBMtrE
S5BMyMHbE7mg6PsOgcqOGOyPsdboF7vbamgZD6AQERlXqNJ7AiwdbIgViWA5qCoBrOZNRf0obrSn
2BFr27W2CG7BUSNOiJz0OPgPUW8SDpfIUa0J/8yOuAGGUtMXXhM7KDahgVjSyKlnj1yjQLq4C//F
77VmT18eJRekevGgqGi0MqeBwj66/sEG6tUTE+6nzqNhiieX7k/eO6eC7RoUEnKVfLa6utXK7gqk
kKl3nyG49mDqf+AVemuF/QSO+aB4pFS46q1ZOF9lDCnedakuh8V2EIUPpxlJpkfVV7Pe4VHJ4JOr
KryBCtFA48i3bo5FjPgmzWh3ZIQTApAmkBgIMFuHNh2aIAdsUqL1igD7xJL34qllRR07+ZmWTCIn
MSjM+MSLqG5AedKLKbjNe4q4asL4rE+IGrxRfEZE0rfBg8V9T7fX7+j54LKbobPL0KgIiX2ZHyDR
U2aYFyN6LQvMOOR+yZfTtNyKgmOdfu2Y7jKYwMBEpl0rFVadrER4wY0Ica40WQeypCg+5vclQyCj
I0pQnI3+j8/O5a+nvhetLeQ9l983rxsKvd1GyiDGZUf03PwJrix6dJ0Gu2+Aib1W9eqnL9fND2SE
bFsi6Dr4ftKFW/bAYNAsJkB83HqthHx3tFCUFIQa0HMp1LVXC+T1thmlmyau7wEiZQc7dm/QeA4b
QoVlMaYP473Vxws04/khkUSYBoXtCvr4r782k3+XZdXwr6T6rJFbYF4qZvXZvOgRg3GwhO7vDA5a
0uvYSJbpEWM4L8qHXCGuDolhqWHayZI+Bnkl/7akVkzcu9+L87ud0Q0nzlojO1wWp6Rb25kd7ubf
N9Q1dXHwA038PA36Yd5yl60UKngYrAQqm9yZ81ahUV+s6gYs9rxu3v7zO+aled3lcJifzw9G4iWM
9cWuBIXS9O153vEYl9ix86b5PhrmV6oBEUfpIayYN8X8JfVZC9gEMMxxnEMAt8q3ZqjXbp2Iy/Y1
M6cjz8E0qAr7FkcdJZCs2QeGIPgun1aNPp65wKIOkA8A2xzyp0GNBSW7VWUOtIPR0dpIubP8f/zi
377DvOgkyDE0iDaXn7zsvVBgSsk6Q1/hJs0OQhI42ooARxsZ+HBOpANk3lQD5T6q8d9nDUR/H9Ha
HyfUZeOV4kTyuqtM9cYQGUpR8oReiQBS6QJyPswPnCIH3SFeYZRH1bzVcrW7Tau+28zfBbTSTWJD
bSlUC8RbnXKi97qyufyo/Jz5nfOH/dt1XiuJndxuVvOR0EU4VOLcp/7DwaEPtrOTAqLvw0f+gE2Y
w1aYDIuLYNzNR/DQ0vwk2HSJLn2dOZSlfFeeaf/299p5QkaQWSw9ggYW8+/+Pvam6Npl6MbQMLer
/eVIklt/PpLmp9/rcsdcyyuSpU90u/DLbYST3DoBvMXF/PPzw/fZ+tshelmcX58og+48WQeRG/vy
lkZYW+WpqbPNZa9mSAi3elDRwv/HGT7/efNb5nXz00AehSoE7pqcta1wws38mjkf7PNPfL//z0Nw
fj7vtXnp8p75+WXxj9fnp3+suxy2RWnbnAHyj8lTRlFWYu6DArpCohNFn0gjnG1fto/uWXR7dbjF
8MYj2MSuhStp3uO9rTtr27kBbn7nRPRuc5eoJ4aBWHuaPiaWxNj1VUsbDLkNtca7LD3m9YCgzdNJ
gM9pPO0MBQ19qUC9l6KP+SH38uZQaRXJZfNzJ0GxwWgv6EF4gPWYdDBNbtYJqqAlr8w///eLmesX
m97V72Oi0/aJ/TDS0Tn28sEPe+4C83NfR2yynBdJeKl2YQXvxxhIO8YPHxznF4KAG4Xtths75Qqd
ytNnfvDkbeP76fe6wRjYxPPLl8X5JXc+7L9//j+8/v3J4eAAOkA8NlyRczFtvt/+28ddFrFzpIff
1l5+9W8rvr/g96f83brv3z6/OtjWa+ZXhBkbtbX+48Xv919+nS5vRn98/FRlwUZm/l0+7nvj/PFz
v33V749pKIGhUGAu9f2rIg4uLVFfBEkoDBrR20Gu+OfinN2tp6O3a+FLqv9sv6DjKg7zw7xuXpr7
MvPTeog3ra8qW7UNUQt5EuOGLvDXwzivDGIEP/WAUpKiObcRIe+xfBku/t/PiZ5CLpYFDELn6342
D2PkA9ELXPdmfB6BitJtpN3NnRkr7bnfN3LYoHKDW1s1kxpIfVzWpoiahmyhzz/o9mV0GC49nXIe
QjQxfjUzdtfMl+kI4RrEbjg3dAJ5P1Kx0aG/tHczuSoxfZwCM2hqfj7Tpuano1e94jTS1hoK8gNA
EbaUXGIksQWhXVGpDMnDVCGRIxdiZl5lKmpebEWrOSzYVUnAnlFn89If66pKdZiFovirgXQeGqTc
lwcSsavDZV2kDgBtcRpOqPjlD4CjM7eiZCwZksU+Z5jPSxob5vC9LkS9QnoN2LRxjLJ9XdWMfi0L
odkwSaHZvIfn53alP/moVtZze23utuFJZoPMu/m7+zaSYYZxQVAxluM6DJLYXeTDvKf/WGfI8SNz
n/dovr1fOnCX5XlHdxk1tcb1lvPunHfxd0fOnm9Fl+fz+JIMeJE1JUIaxiyhiojlEsqNEy0A0EcS
4SEOy09EYvggJIvMVMjY+22PziujjMBChbFqCyQkYfCPocfmKq9E2DJAcxcHvyM7kskgz4MxgtWc
Jo8k5JSHpEOYecS5IXOqX3xcgwdPUX9/+Lt1VGB2Slhr25mZRrBdTT4VD8ibkf+RhLT+XjcC5zhE
AdVlT6bMV0HRHKbwzQi8Yk8NkgDPuvthaRPn4LyfgnkXzYstlxBfD8RGq2uO9e89Me+Y770jKiyJ
ijOOMsSPgf0/Hxx5cfp+Op+ZOATydTzGn/NumHfQ3+2qVu6fPteLXUC5a94/hU0sSZHa2/lMu+yi
+cwjVNlaZmNPS0QQSA7BZRmPxGbDjUrUZaRH1UGOzveWEpE8QSsNA1jx7tNJWPdys2GgQ87m2h3y
Ufn8sugFTrdUBfPneROqcjtetrdcmp9qJihCDXfhfLaEEajhOnaf5wvkfMagrvQg/soT6nIu5cgO
bWJd28KlNW2nLuYt6duZY9+FAr1TTfDvClWPd0MmjZyCQvP86iSvD35G0rg9FU/zsTSj/QhOItVS
Hlrz03lpXmcpCo0HBhDzkSbkZlDkZ/y/tCJrwmb8X6QVmq6q/1Fasf3MqyD8F1XFr/d8M09QUmoU
m1V0Fa4pGRT/YJ5Yf9mqZ+rglmzDnukl/2CeGKDzfqkoDPUvkP+oMbicOuge9P+LiAKphCT+/U70
8BzP5j+iluEB6pYtIX2/MTE8PWcMl7ukOKbFZx6V0toqk6++GJodBul+JXXhET7PFSZX3BuAU13R
gYObtGtq3tTmmPgGLuPWdIhhoOCaWUB0CXZEPxWSf7z2K4+UkNojTaLX7txWObl9bVBOMdAnusZX
Raz6yjCdz8kmJdNWPHhYHcBawQAUNOdJ4fK7qk0K2PTpqs3gKNmmEuXJiKN6naQJfD6QyXTLRwGt
2j2l+o9eQwlpJRjzowhxXG7dFgoG+za2opVt1NdKOrpYeyduYg0hrFaEfhyLEQaYFGJFrH9kVCVX
EflRNX5eNSR1KdZPWW4SuoOT2M4njVeJ6ozUn1CXb7Gsd4u6ZlDmpXvkTw1wulYmkro3XVMvw9h2
MPVma3fse1pFlrYNTVzgkRD3Hf77knojGaPgDqrQffdSFW3FQI5XhzOiqU110ZUWlZDIOkdxydct
HluZFzDFxzybpr1JLyutEdxSDzLwvZkpIOseUGGAOpguzp1ij58QBa8iEtQw8zAECDZ6hkJmADUY
YYUQxBHtDSyd/IOJeRfbqD+ncl+mGtFJo3ur5tOTK7zogAyCcE+4EPhdunXVEDrbqw1QjIQErUoM
S9y8iEbpiEHhQ/ilux9pF56qWEG26yMgO8Au2xq62FqT9e5RkIG//pzR2Q5yLvKt9R47FGGVpriB
d4/bqbp12ubZT82rwoN0TylsZcf47iIXo3Q5ADEI27tJocdHrsUZI/KL0qpLs8q3hgldvf0oZNG3
aQH+R9Jkai4ICpHVg3oN5Gqd1uYVVnY4tOT6+WO1VcbwE3TfxnUE5TgEkbpRfPjA+E0zXHclkWAG
tTaMz9x4zWgxDMA7R53s1t4b16h3qcYkAsttV+877D6M6ep7i/mUqY7vhvU5tj6lDEGTyADsqgXE
K8Q+Wx0cZLhxtOa6LswCFAqnjN8n14Wbg6RsfW2TZpa+qS0UHmgIz5GgZBbSALhu1WhvxmN7n9Qr
2t7ljgtLeteXRwwHzbEJBxgpQbJTItRIZItSpLf8veX5P8BBKEQmIbHHVwUcmolnpJhHF/NfBwaS
/kgKz4Sq2uREyZqGA+KVkMADV0BXU1pKkuzMkgzCbd2SR6QCHpOy7weq72IvkMKvsrZ/1ZajDys1
bkoXFCEKUWHn15he6cwE3n4ctcdoMLQFDji4tRHxehM0DyW8ynOO3UHDdq5104sAG7MWXXWVNea4
qf1haSs9DXHTvMljF8N8T4HQI9oNLqey9rlKbVqnvuvcUN1pH+g2McvHgbXSqKgwYyhpYwkUO2Ns
H7NG/tHFcEu2Zr/Rxo52ZFjuAvBAuKhdcq+Ft+014jTUtqatLvoAnBzKp0wzpgdDsGk88RbKmLli
KO+H0Y1vgMKOlJqTQ0X/kyzBDp7hYFANjMApI3laRDSAN0D3MUpqJ6toiZiONgYpoFeVFbxTuOi2
fq4/9VVo76SaZCHaErlA0ELY7VF3GyaKWLfu3U1qwEhPc3fRdiVK1cDNsT4XL0nrWBsT9uAxKVZD
RYVvGt7NKQ0fLBh9k1ZFoItwBA1ao+7MwSb1GR4XNSznqlewa9oTtMsiiIlwj4/SUFkW6SadPnyn
qtalZncgd73rqOmoTw06avAogSmrmsu4IzG+iu2nxjScFSPqTQd6YFGTKTYQY3POA20fxB6144JY
SU9ySLkXHlHIwZQoRHljV9oOuu6jQWl4Qybh1rCH/JiP9d4U4Ss3UGQxk38OmefQzxnu1JLY0Mnw
1rAcq6vepLEzSa+rMmXpUwPKx1GHa9Iy+huEJ2Lpev57Sll7rVbxys0qca2JNyXK6mVXkw1iW2it
XU0D4x494X02NnUWHlsO/nUd1iGW/T5Zp2px43IY6DYjwb6ihmaABLHCjokFsMl1bbneBr790QUW
xXzXbzYKRrJFKF4UHAO3Y+T+N3vnsRs7s2bZV2n0nAXaINlAT9L7THkzIWTpXdAGn74X9XehLu6o
et4TQeZIR8pkBj+z99rAqnUbOQPUJAyk+TZsxje8XOQDuiHmjPYwMChfhLJUq4rZ5JJNWcy0VbvH
uMjCOdSvcEvuoyHulr5ohlebbKUL2TP3felg8mbCtTUiUDaWS3ay4clpbwGmeoLBevPqfDyOqUfW
/Fjn2wrBbplM0aqN+/E1qowzN7RmZ7IGOqjqRpeTrQn8MzDDBA0+YB4Rk31TOgXN1uuL5hqV5IgU
KSdp6m+LoLxkYFU7NNj73MtI8Wrlm4MEjjAdQ19ZGPjWVO0kcTbRNQjVxQyrad06PV4dp/zkXiNe
Jhejn/mYtf14zCQUgcL0H/oCZ4/pyZd0yr56K/APURy4K66l3eRNGzGsfHPysATkzpZO+BuRNolc
Qrwmkcn6twJZ66MRHQ6infptZPnkYdlaegoZOpaVmo7ERlqD1iPETIhUzfyrFxGYAi8LcYVRM/Th
ZpzlXXohcOMc5bV/4Kg2qUTURYeMseo0sg51XtBLpVq0Fi4i71ovtrJM2xWbX4sHNgy5Hzuzts7V
1yHBP0s3tVAgVoqok6rwVzlau0OXgNRJaQ4TxzyPctiKUtsiBPT2cuIeCCMtviBF2dW93NeTT5nB
7QS9jziOMaAm8ZaXqL3SsnqDeN9dzPkNe9EPD/KcEWzY7mP6NVmjOrxoq5y9J5AIpHe46KFdgzMi
eaHdyDLnkfFNjCdVTvQPAqsUptgSJMJ8X8o0lvYdAYC+S45OSkZfIsRaw326HVAIb/kbopdQPnfR
b9O+K7/9S0zut9KtH0PX9O+T9uhHFmki0s23JabEhRkZIRRIrLlIdlrwsWF6tdkxY+veF0Ab4PtY
LMMpRXS9uXT4qvHYjhrW/PJs2BXgMLcFtFO6H1GYdEsjmp9jBpPHOnmIZXYMQgJ4bFOMezPk0nT1
yliLKvuhHPLxr9U2XFtCEFNARKSyYb7WJvNFmkW/bi3YEZamdZu25aViY0eQrYkAz8E+HgMUr/tf
0y6wte/6pohekdEZW4GyDpLfRI1FB7gIoF5SfaHcp64MdrALuoUZDMRmmRWSwqL5orkOd1blVDuz
czZDrnbxAMyA0T5anotnCHXUgWLezZdMlWbO3djfA4bO1/VEGIgmWnh0xVSvg0AdfC62pY0R4uCb
gMtUn913FgknEdXtRobheXQp9XEEbQfktssOQ/5WoTJm3OZuKlUUN8C6eG+bO53M3VtuyvI675Ym
o3N2+WThGOoeU8G8ihjBZjkZNeSRyMUylqHGc/wEPWDW+oy68MG3/G5bIUo8Hh3DeelWn2yd0iOG
QCJGMBmvEVvqa+KJ1xUAwasv3nM8zkSomNnOzetiGTXjK/vXk8rNNwe8O+PvqFgmfYpPpyVIT8d5
CklVQ4w4MbsOCnvNih1pmI4z2xuvZV4QEwG/q8cUbFR5up2mBAARYURGz/ZQdhabkP1I6ULm97qI
/Xss/tgJm72GAgJ+UHDWquJHz+1dXT9Djfp0Ja4y8uw709yjGfoMhvInQkTrxG++111VrHZTT7vx
LH1keeVHHzt7LWy3WGb3seOfqU2vmm7vgwBRX9Bex3HYyUhfhS7IhjbVzhZFRGdNaEwI1QbEoKIB
q563JBpuq01y02rtthXTM9xu1piJucKUREDdTFeYyLu0nHvySCCoue6n04GlD9vT2FQP/EOyC/po
U5nVnZeLR+60LWjUn57Ce5EpwuUaC+1C1C6RO4IxG7ZmS0IxCwfAaZ1xJqDZqZ/nf2RW6ZPn+LtR
4f9MhvvaDk5e7mBCsY0HpNXHhozLRQz6E7Uwd1rLP2ZK3JXKO3Bl/3aOvw7DmGV6takqxnB9SyiO
3m0q7GM1JDxPVg8t+pxB3jG52nLFgjm6ObCaNcNbk7l3rC37R9i3xkJaNf+HtdXsDPQKTGCOI193
ephKiZ09Y/bfzf8vDfUiNZrz4HKP10h/Ke0HAFEVkfTFZgBIvfZYuiFMQglNzgUCv2CdD0Iui1qf
XyBnrLBLGEYroeIjoLx9WaJaicICL1m8U625ovVgQTqCXNJRmE+2v3XgY0xoe5FetV+lvYiBLi9I
9Hnu8V+1hfHGtvgVFctp7DajUX9A/HpCptxAOQgM81Ih/VbO+KX5aj9577brvgRRhHEpfyy6+J7Q
3Hd4HyhASVjKJ/LGqq09RruqKT+RYNx60zwLScHSkXIuAJCZrkIT6D0KVVhb0l5f3TA9C2WRjNft
8/6BXJt1R4lDQU/CJySowVKQdlyEodmj02e76FpJbq4Tqx8tt9RKk/Ocs9jTkWXLUGPglpRVuoiJ
miRCut0E8qaZ+Q397g5VAeWhDoiydR1sZaN/ZS9PTeky8F7Q6R1tBnNLjHUoEhfafV/NL0jzVnfm
QZAaRgD9uitT8tmmdYVCkIncPcEYPBjt+JB76tGb8pPbxKgIuk3Smhuncy5D0R7sqbrqtbpK082X
WUkkhFdfanTpDEHRLsYroTknRgMvPVoqDVVNNDgFV451yJv4rUv1O1RhKFyJZcAxnTj2vdC61ybt
jxxCy75vfnQL1Y9WnH0RYx4eL/ylJ5u7NLaEhW7k78q1LlCKL45d/6TjozTyG9wKpgbmIZyeWh0k
FLIf6rsFVO7vKqxXlmXcfFx4pKrsYzdhLQ5WpeNK63GSjvUmyfEL6E2/zfL8JkdvF1o2lndiVgNb
vfVR8ndkFpm9abLmDT3mPWrJDzLuRYCax+m+yjBew6B6yEsyzofyU7ecDUPklezRCJrbCEOX74Ub
neGk3dBugWrz7PiuLNK5YXzid/01nOAO1tQ7QR++N767bf0ccsBNqSDdRDzKTHy3yD24/r2nPref
dKP59lvtM2zhKCKELInvKX3/lBjkdQ5fIZoyPSEseL5YQid5K5PqgyCGyxDZF1BnwFOjVyd4LBr0
3JYut7K30R+FZ7usjlU/APUZfLCBDi97lTcI5XDHGurXHHjJubX+UozMp1JnroDLVeUar23rPeWp
s240/zJSTACcfh3QiXOmIeDpL11qravsrdOSDyDXq8BPH7oyWie+flI2+LvAL7YdDnJNp0d3ugcO
jNmtTCBLNaK9KQ6agMSX4gDMo21j1Tu9VehqrI0FMdb0g4ckifaJbWxDU507h0sbJr3T3UYf3QP5
U+60cBNaIoQFHIs7F0VPlNbMELSGSJd398Kg8QoHx1wyHCNXPUbYpeLnuEbJXM0icfK5v/Gkbure
vsYpGiMaXtA1o4MrkwMz63eGV2DQ7dL7mtMV30y7dPw56mH8zjNEvZEEN+f5RF8nBTOS4U4V4Err
VHuU3DbRbFVnJc1DrVub0nCfp4qrWlX5FsjdRqpoXxri0vp38LvvUsgui6Yq3hDQb9yEkEQx3SYE
eWaKalDp9xiw97VVbyDXvPjokGt8rwy+kJbmtmJNA9DUVjEGy2HYhdqOiRz6SbTzHdMJPWFEOFZk
9mht826U4g613lSQcRFnV9K+iSdCQdYO1wLXaO4w4jfIQE1pjUbQy+mTPZRPhaiO8J1OnZWslAEF
oClefTU9JrnxYFewVWt1riYtBzxnwtkkQAuaLy1R6ZA535EyTqFXE7ta0gbaYtdymAis+uy/t4xz
VgSLYmc71Xn7GllbNN70YPa9Yw031KCvUX7VYkT/Nndcuj/dHw8KnqAkba6zXo2so0y2jw3XiKUL
VOLBIYnkq94njzP9x96GnBE9DHtGjxdWO7zsy+a5pTyXcfPuifBMAUylhbmkcVZFL+4c1Nfr+WcV
BCiD4WWfgoG5jbU7U6xyt/yWBPsl1t+F7w7hjsKJZyVDUu/YPzodLbb438Z0DwVinHQq16av0JgO
dz1/XceNwiiOo9mvWVf+EJ1NqqFpFLiRX2RdnEcLL90UUOL0NyFcHjcNiyqi+GUCa9gdx9P8fNVd
+daL/hlBw3veZJe2drZVlgGVWxNwcm9WiPOJBSGpRslzob4zO/xFt7lodTKYXCOGvfMH3e7ug5RW
2J6IPCPUbJhrxCW5AawC+deKLkrYHRW9RRCS5kJ0CO4Msz14CbJeYsTJcSBrppUPiH+dFgNVBofO
dLtiZY7NLrWRpJNz3TDJxm8mksUcRrEpKsaTmGW5BJhuYlJgoBIva6c7w9BG/FbAhaBBf0hsnNkD
mc4OBRMZuJ6r7rJp7/rFA4gGjqt+epU9EmG3rLY6i3FHFFddE2+tiZ5+bPsVgUXfaaMOY/cTEjnP
Af5MuJ3NCk0zuWQz1BZoG0fEVbQTQIa0pD7KgLlC5xXGQtLV4xP0V7YwL509LIy2L2+kWp5LrmWg
MjToKZkcbtx7B9uBZZfH+pmpM1VdqdYwDth8M90u8emXCfURLqjfDJ/ZImrNXeNP/brTAv1ErvVK
oLZcOEWzQZXu31obrJ3vc9Q1ExDSmhZ+QzAW6EIH1RPQToJ4DYXVG6X1qm99l84ZPSmryQcAxXI9
kAfLIj/cdWJegkbhIx3BJ4lc6aZuEqRLPSPzkEA8V0bmwsKUfjYjhVm9th8T4d8Cg9X3YFs3MdjX
RqJ48i3tGZkcOO0wfJwAttlB8Rw4ZEeS5dKs0LZqq6it7V1SpSMGlRIynWlQNxc+aeVYUFwf2axB
nkc6NM9dmkG/Ue6LCeJsExfjXnLfkrZ4dTSL8odWL6aWA6YQamu7vnfwTCxllRDaDnN6EebYsUM9
W8qGfsoz2efmFSrN3vO3MO54hGK1YczeXhbBzOz1o3ovWTtjMvpiyfAhh4tNymJnk1xc4RQvYm9X
uDyFeYB2U9OWNieaSrekdENodIl0FfMOJ/RpxgtC1hkapEs3Coc9hoSPqMJSqXIwzFhxqd8qe59m
hrNMABdZWe2tQk1ft0GpTonqXJ6NjvVzgxMsSIJ3Z6A8hf0SL/FGoiRE7NONXEpWapt4CnrSbHt0
GzDvMOnjHnHK9CHrsp+kn3ZV5jcbggIArwgyzjJxi+T4m3set7uXvCzpAMCBZtYTwuvnEswqxDLt
oZmvZClZi7QegYrKIP0Vb6257jygAyHRYOUfHcjdRCkXm5wGh9RX0P5dtKJTjcZ8PWTyliTW42iU
zxGmQfsmp+roVsW1Krx1anDJOj2kNIiGb8rwvid7K7x8J4A/Ya1BfTgByp+lyzhhSA5adIbPI+iE
2G9H2N3Y88A9q31n2seqrT+5xZ31AZgpwndC8OQATa2R59IAkm59GVgK7NvkVZ852M7O0+oVg2Uu
i5Co3aC5p7+e8U3Zc+fOo0Ncw/gR/FVoWN9ZxT4ss0jqqTSwKBQJzi7D8gVqh0geDS62hbwW/jsv
4Nw39yNLBxua/zC6j73dvwVNviDpAQxOuoeuvxeh8RTE5BSYmgGRuEY/X8eXwesMyAftjkxbyoTx
m7aK1VWXfRAPtEphpy+GDC+RnhZvBMrtvWlYDbpxT4bit87GHe/xA06vT1OqcxKQWMje+0sfnV3q
Dc9WTFMCT4Pp0BOukR9EE19a+WL1drQPuPM2rSBBnFcyI2ltTkGdgQvrqA2ZyzoLw6O7IIj2gA5v
kwQWkeem9umG+qFJqntHFkuGIIuoHy8suV4E08LFJMafKJJ3AD+zwbtnh7Kq9WCjaxIRzCQfwjF7
NPPuauDH1ZPoruwyYsyDChauvmfCDBvDJa6XeXWxNsN2WWnwA0viYlMh9wynv0Ub7NIxPNAloVGH
Nebj5imFea6JDwyp75c2cet4QaHp1ZtQH/hhxn4Uw08m0jcnaF913bm2msSFl2cPZK6nIvlWBW45
BhoFdaPdMk53nSPW7LPmi7VpaQvLQlKPLfYiDd/nD1EA6ccPw9ZHlPgEz5AJvIJggRSv9x4aggJs
t/qwRlotX5+oYzIuOkAfXJxnLHRqmYPg83Vj3OZV9aPF8qDYKcrJvBBhdxe37htEnqdAZNsJNwyw
TGJp9IFiRDbrUctvnmbLRS7b5xAlPcySbf0U5uM1cXtvCWaKuFmUEN1Y/hDpuDfG4tYXah0bLVtZ
0EsYdsEY+kCRtDQGzSKaCF6+2x/+3vgyHf557+9Dbf7w3z73bx/+27f9fcc/Py9utqmyWD3lpJ7n
4iFOSmOjTzyEsgay/afs/tOFA/EGLmtN9+QuA1ybJUb/JZD++/C/+7nxT44Ee3bhzhL4dhZHqQh/
DrKAbGHMGYberE76e/P3oU8m296dniREvPaYzFGHxCPxAzws7SsnwrWsBxXpt3+y9T/dsD3mHgLv
Wf9Otg5qu793p9a4BrY3bv5FRPynnP3TCf/zHuihUgQCFZXfbvUKdh2seNzl86/5z7vwmYrD38fV
LNofGFm4s+qLEk4egPvLQzdL0P7e/H3u772/L7heiC7nv77czP/QzbCNcr8gndz2iFv5+3JVPNtj
37LRhPPABg17hm1yY9MHFAYp+hjWqeiv5vf+683f53IQf3u/+/Sq/hZow3eGhnEvZEnkoJeePJib
O9eKPyfWNxcL2A0FQER68IBLwN6lvqIVZfiW6RxxXsOsyhx+0tYb6FJ549H3QBiqj5WhQEz52hp2
qLOwnCJY5aMkPjo1gj0OMjIKKgVBTe0MqXO4qv6SyhHhmeOCcOX1M4LWJelyV9EtL8rRedF7lR16
moAEd/3FBQa+NJtekT3mp9sQOnCW/uoooqzRsw8+9pWLN06EDAzpwbTJGInK8KCr+lOiHtr1RZDS
Wy+SZigumFu6S2vXPieqOLJlwPoOE7Z0+r1b98FybOAZTgjDebnxZJaka5GqIRJq0hn86WnNpVQ5
3sgmZ/Jh6uAo9DtrMJpL78izUaIamUoBVngqyX6JF08iyLKzHvaQY1vr0puWdVFtyKvfGg+BJq6T
Vf26eRqv+ZbukjsQIwv7LONYbLmwb3E7envXsIJTSiBZUJG5rY3vhs8YxavMn8Zs83NRUr9PLF/w
6ZF4YZ1J+AuYFigeVUimQJ8lJ7XffJBiQtY6GPmr1kzFdYp/y9m+1cupX3mzz7rX03UreFacJqDE
1dtpnaZ5cYlcN7/o2iPbpRHvfShXUZWxUmHcVsAn2PQGTGv6cwy5TKTJGuF5j4t7M6xdRlm1OoEe
8vRfixHBxIoNqIdvLQpzArQvK4jV3JgoVfMJuBqtBHOAfA0jeI29Ul2MkYVw4atTPP8m7J40tnOU
NwbpAovA9brtKEKelW5swdPnkjuRn13S3nzlfqfvGNM9UoCs9flJZKOE0oSFSs5Ojn8VFVxZaQ2i
/O9z/3z57ytO7kYraHM8MMcpxoBE4HE+5C+W7313YjqVUEZR4JYPsLIYoclLEIlDogVPIym22vgh
autH75JH4tLPKWAA+mh4dcZj3IY4om3jubQwx2t+9e6a2JuNialsPd0PU98dc9CYtqafnJZK0RDD
qWQBs9PmhOfsUFnxqSmo8xKiGiLQnLEl5cIlyDLWUQuWbv9il+auT9tmlelmBaYeT1YUWUsRUKe6
mn9fhwBvy5gAvgL4/dI2+kefe5U2zgAVMpzUoG61MZPGTISBxcKCub7wWud5CIazp9K3QbMpU2k8
ddHcCKe86QY6wx2rbcqS0YeITmbmkDT2wrGqKzZtuFroLVa9DzoYoMxDFQerrGNs1btAGawixT/q
V19DTRHm5vp7V1Xb3M399UCQwkozjp5H+mIwWb8OvR1MATvfOOF4H8Sc/HOwXDIjGQS1gyFuQR/C
lnJiqAKkDOFx8ghx6F87YWH3vseeiBZIhrdOM7MTsG2woiPSaBOEWk8uaxyPVJAXPW/JyhhspivQ
YupeewkqNq9mVLDbJXpXOtNHEPBySnt57xn2ekjuHefCif/otxjpErd4UjJfaco61bWRrztH3HlG
tK/a5Ms2bkMfkctDoOKq9Nr3AsUH2VBqozA3UQv8FFXp7yUbkps2RkAd8YrRzZhHo9xYIqx2U0gC
uEOfhwYkuU6TTpD4wMOQqe3omCc9oaJszH3HImwsyHxpWn8xlMWMmsbRa9HkWLHBRVlOSDP0aQnX
+1yGR5cqbkWqSoFzOq3XDChISs3rHze0P10XEXzHrlLvLGaSif+gmngE/0VShCwc44iNuY8M86Vz
GLg4DaE/briH9mytVKq9GNqlpj5DEzpsbFl/Z7XBMd0TwBz9GgbnvquXFIjZzac4602yb1WIVkyL
DYCK+kJC3iAAFmaI5A4cNdNhLiUbSz+qOdzXJAoDhktHUPbIJCJWzUfitUzqK9LHA4e2zGdDHn57
jSiOhB8hVaP5WYTCKq8j44SFqbwd0ZP1jm63uJcNiYPa8NnbyU/SfVu24+BcVcFKTOGOc9e+gV92
c4ehXmEi16PjZx8wPnlkhK0yX7nMztp284FXuQMCE25agb9O1T58oHa8GtHYrWv8lquaGFsYDZZz
cj4izQKyQkfJ032tQsN5Cxzjp46mq4hzc18ISaj52Cxh03YLGfn6ehp0XtuAvBcCjP3I0CNS1Rw8
3pEh2iKKjqzKRwY0e1gD4IT5xNUlwvouo/Vca6bk9huwn5GuWvta82X2xTbUsulRI4WFEylCQVxc
IIjH21A3HiKHmtnMyYtG29Mv3a7eRWRYLMgi/4EJMSyaRNEOc7Ix0hXnxEGiUwYn3bMvdkjQDCcu
k7FG2uzO0H45kbd2TezUSve3opJ3jGX9neUZ15illHSi+4yMoYXFpmLtg9RgZ71jMuRdcJaHXNGV
vk8inGUIw/KdX1G4eHMsR0noHGFFRI9a3S82sud8KHp+tjg4wjx1gUqes+4a2c13OPaPNdoDCjW5
6qESgw/Rt10S3JiyeJs6rJk+t2rJaWPDTICOFYTGp9RGoEzG3C3U4gdcIlBMF6D/aLabUfe/dSKI
sJMSHUNy3VdQY/S23GpnFzbW9xaNY54xnghoqYm61Dd1sU/5y5ayJR5HeUZw1MKfonGR13kpQQ9a
BZuB++4mHdk3Qd33iPPUvbPKtJUx2OTlTgFgzzxOcWW6ilUx4Ua623Sr0JsZoYU+HNyCWQ3ZqpQw
ZzI+iLkP+wvTl2zrdOh09IGoirpOP7Ou0w52A8m3sZFy9XMcziYXiYQow2+fauC10hIQ+FC+jJpD
/tPfZ+Y3cPzoAqJH0ummZaF35EQjDjsKWXOrwhU2bjpZv/zzIZqTrbQNzHxI1Tc02SwX5+JPEYZM
iNPx772ZiQYFO1n/pbDH5A4WjBUIZJ8kA+c8A2VsFcZzMbktm0M+//cGMHa5SYrulY/anT5EaDT0
7EhwanbE0JIdY4/Wpc2tvWKeykuw2OvVVByrpoFvqUlSdsiCYTctAHearsCG3ymQrg57YXec3lUe
FRxbdXHkcD9GBfwZnqBTxV9/lPObWgtwBzray9+n0sgjvwiLNZgTx04RrZP9VGvOWjSmv/PCZoOa
GWj3/KbHNL8cK7Cjrt/tTNFoK1fO1Ioi0Q8DyR6LjDHIKhtNRlU9cUrKwTCAGyAINGRYBf8gSXJQ
uVNYHbO+K49oS4BecQRyXeefRig1bl3prou9SyehvFX5nIVTEwWd6mlzRO6orzqJVCCPuXwcHSVe
HI7x0QrLmN8x+aJt5XpARXocaE+WxcjiIiHOOzNGBibCZT1lq+rIbKE6tnqHoqMysZpbJaWEn9bH
vtJr0As8yk0IAt0cB29btuGpTaiOcM7LY+E05tJowvl0CVmE/H2SMLwVlxRDcJANdO6EJ3nFTOdU
0TH1bGY7f/9hzMStdg7laJXHfn4QiDSwt7gxAPT63V7G+urvd08YPx3/3mtj7q1dQhHVKNBeQR7f
EURFNIX8gjQy7X12vpkZy23ZE1tT6uNGr4djZAOnrSvqGW3qrm3OLxDrI/QHm/GJJ09V0XjYF3sx
37bfgeNyWNVOiiKFck6Z4oMHegMDPjuz1q5WnrfBJXMMNQellMc0SYwh2P+Q8MthGJFKDCu8hPEG
qPF9MFDrkV61jSPxbvXNc5IjhNb0ZpNXSC77qeCqBbbKOi35/f92iP+WHcLmNP17qL7G/xX+lKuP
9uN//Px95+Uj//nf/3OfZXFRxs2/ZsDiepi/6T/9EO5/kPFqWX8USRPzwf81Q/jGfzi6cGbGpCd8
5k//gpg05y/xedsQLj/Mhgv5n+YI8R++cF2PbxHmzKX8f3JHIHH997xTzzBdGJg6vgzXgVw5Iyj/
xR0Ri9hOyFqNDnb31LCn5mjsOWubKVm+KluiGs0Rg4GRRqflSjAxVP1rr9a9jZ3G32Ksfqca0Blw
nxp9UiwBTejLIfZvqumRFGaNv+2AYPQEpih0+yfPbLiBxp22zEJmB4nzzLnnGV+hNbgPY+2cWElQ
sjsu7VAzefTgNltkQw9uDgkt/oiuPq+zFos4uwgp1bDLprbfWE3Gyup1IAlhPzMRKSJPY5bCb5fZ
1hiSF1/5pC95IRVaRmaK69gkzrJC0yT+XyOKw61WOc6pSbJnT4XTkcQQKkUKaHwecHnWhVDh6wCr
r2N1gHpM3qiFlsohn4Rw230etLRXQxYtk1mpw2yFU7szT6gemNhiQLlUEZR1iFCwauZCC6BI6ify
BSSyPU89YEFZEelunKGLzrHiPQlea4TpsAqC+vL3phXm3qtrtcb1zO/Ao5GRh6c6g8Dq3EdjpSW0
somlbZH9osePtXubkJiLw//XyIp8MwNT3ixswTyBxhk4IzsHYMgVxw0YqGoxdh26Z/C+isaepZ/6
kYPak+o9rIFEbFwvK5FqjlecemqZmZDL3XS8EY/OCGJWJvRlO3dLqOASm/ANjTDZxPIPE4lIMcJH
03bXiNYec0R/qTYWR7sYkPRIHP+RYL1kDSV3eHSpxsGUhfU06U23zsuMbC9H0Mvn8PrbyeMZpMJ1
kvwlBkfkYaNZlRz4o+a+goM7spay77RZ3BLZxNP1LKZuwsS+gi3iPXBAtBWWtjQ7ZJOx78YEneZM
BeKkY7oGhFwgmFyZSmvOKZGNrUXGY8H2sB0BXbldm5+KUWT/vOFPc8ATPfRxdkor+I4s2Ehgqq6h
WbwFwDFKIr6XjjkvVz30GkRR7fLai3dezJbCosRmDNKxiOxbtBuNDi8IV3tDRU8lVJ+puu9dhFlm
NLVXL2WpZ6Gxol/YNKFlUJtA22y14bF2FUDuGjhqmlInWICBQPwBy0lOmIibe9VU6Lb9PFyTEGDV
UHNqI/lBKXMuAuPTjljtBwFsKa3o+2stjZuG+g8m8qhWkz5PlXS4RZ2ga9fHSzgInwSD+I77dLIe
OyqlvjW+vJySTGsA7KROcC5HpKU+ZDpX6xQK4xjcns129EgDU9qIxoYg6/dVDjE17qd0PbWoEwmU
3KRKOCfPYCKQE4fFJrncqJChaIQkze8PQx8jijO/HJk+EjcAiUJHlz1JtDmq8l4S5pQ8nTDgI9vb
e0nEhqCeiDZmjGEXlPmqKm/6kGxAQqB/KWN/WRIyY5RUTzONfhvm+H0ZxahhxeprEwBdFzZDZTfV
rpGYyJJTw1NfFoSKSoBkWsOfKECBMhpdCdOqVq4xfJpW+QyL1IAP0+6cmlYhsMtuIbRRsHOrmwux
wxcrvxuZ50QgYmzHJuIpBRZWA9lfRt6njN7wx42bH5Gb2LYwa2k58zm1sG9tW1wzJCDLtKlflTcl
68zrYb1PabmJqYQQD6NdR6JLym4H8qaIppteZL91ODzUgg2Rje6hLkkSnOD6ByOO6G5EAimTfWdF
xERB0We5/MlSfx9WY89cb/iVBaxzNnZfbVax56FP4uQdDx2nJhIuB8wD4sMlMZ/bDq005LLkBoCf
pjgybBQUD7iOf5kA8V02sV+xQRwiIa43nF1bbahvmf8YeS1oHnQTvq3NpMpgheBmV3O9qaa7iKp5
irP6vRjjW4P/bhkKLdzho2NqM4H/DsDmAqSPD1XiAJcwMQL1NJu9cLlVmaDkSLuIR9p+O5p0dCGH
dmKvw4Chk9V38YPh5ZZF2XgwlX4RrcMLGaQoZquz6Y57lgrsiICXJgw7Vh4GuqUJSWLr6oDThGe9
wO99z7IgJjlDfVexvq8G9QZ3v9rUvfUaphWr5Dp+GXXjEkWdszVeK31I17UMTUx/oAnRGqA2itlN
OaJ5icvkGHTBsBzIj0ViWdFBNtPDVPS/XYH0BvW6FQR3joFzXmMREJm/5RQxWiDlYMd8qbz6pMyt
RTYdjCEiwdJ7NZl+nkoXiDmvdR+ec2mxOR2uun/xUIcthRn3V00V676S3xPBSkvi9CSbbpwYLYk+
ZtoTxud9xAA0e2OO7Q0Q9nC2PGmyeTAH7qxBQq6HI4+eTDSWCdpmBNEUOoegnluNgpM7iZ2AhKZp
NxRErJqmF2yyXj9OGkkECa+PKs17iNL8kvFv3DgfxCCM7GTtp3qWfqVls879nkReYlyX/iuxCveM
iGym3i7VBfJcpcXY0M5INMNVI+p0NXDfaLPxWPjTk3IxCPkw8Bolrv7gkX7aPwu9XAfIaz3uQBsz
S3FZMg/Nh2Vsqrd6sLT/w9V5LqeOrev6ilSlHP4qEg0YY6b9R2VsplDOAV39eeTeZ/Xeq6rb08YY
0NAIX3iDW6VPYOdUV1DBoQmuSJ+EEdh4JVcjTrhnDadaUWOv+DTkjzwcqhc+Hv0/IKOWwcFB5rgz
FBF9NMQE6dKzh4/984J4iOSOtUM1+IelOoPAHjmLVaRBuMUgwAllaiOwmrFYTUtq2gtbAOekQENx
x/pzbdXI/vb4MWOJIP5pQ5yowN1Agle/6+kU1oruzjrpS78UqWKiqAgrlS3ORAAHdWNX9bRINdqR
j8NzpiTeRWLIucHWlUj3PucorXQJVqyjSA+viqlVqr2Bb3B+g2lx6DRlLzbFTe60z6h9n4ZwK8dS
UBiyp4E+snukpNMV2jaXASy011v4Fuh4bnQpmo6dny7A2hRrygbRi7H5mp8yGdJ0tDL1VQLnKJvl
j1zr67Z+buQOpwKK9L1WXaWniXMAU0yshSdQqhWz0ad6+QgGURmCmTh9Gxfmrej/opUNkqyVC4r2
DXU+zBEmSgRYEPQo3KYwyKTI+NMW4b6NtB8du1B3Co17nL1U4yDsoc9EdplQIcw06wPOQugqIiNG
/bFqKm01akIEg6Q4wuEwHCE0PuOi2haKjhpo3+2jSgNjneIuzCihm2rJhwes+JbQjwnryMB3rMyf
9flkNNEtGrqLnggbc4krxRqnrB9VAQIuMa3jNvfrBwJuOPJwTY0fAe2dE1klSRYQbw/dEpFnQUCS
Lv8jVOlxnvtdXiBNYa5KuFoSSkkh/pPTOG+1NjsbCS6zUiReOuk5wSNia5ly8a1/wrIx9XU6JmDj
puucN4tPeBKu8Fon0Tbk1fSQVT6yhh5tZwUS5AdftjCDrFOLu0omYCOoSXxrig6N2pHyj3TNGtSC
wwFfNEv9niD80bf8tNJun0QgEx7mK/IM6JBJqB5CdcPcSnMx0FkPVdZg9mSu5vQsp4siqq69SQ3V
6xHUUDhQxGoTKegybv+gN1ihF+smZaNT4+Lpx3DudIVzMK+SEWsycPYwPAOmDPyUYjlkRAQDegEi
9qMeG5bI8q1m9mDDUMPDroVfm3jx/M9vfn+O6/rhmn2GfMry7N8vv78AYfSgTfufB//9zb+PGfLD
D6VnvPr9i38f/19v//vg7wf7r+fg47hV5L7AyxHXbe/3eZyw7f98y76P6sO/L1lD0jOV8UGwHm60
sj+jbl/5vy/8+0Wy0OD498ff7yCA/O/H+kZ5AHR1NCg2ntWbX/nve/w+S/2/T/3nMXUjEqeSJlMB
bBebrH75MucgZYgYH66GGE5K54AHf5/z+0VbjLYmHdPxVn9bHGac//r7f38csAp1cAlHK/jXle3f
34B/TQMgLwhCoZY1LUpUj3oiSgYE5v4+ZgxT6oxZpzgpvDHAi+1povG2NDyw6HrkE/2j3297IToW
HdpA6EePj52wb9UXTqtZA8e4TZILpXcdyUgbUFlnA5l0po/xpJyRtj7QHhqdYUvkQqHnAiaYkt91
vhKRQhotv0HYe2D8iKQ38ZtESVbNzya4zyDRNwZZkBPb8T05WFj22PO136O3fcrezKOCkP+3QuO7
BGG8Q2EVTL8LPWCAmzL6/Z31S67S0/sonfyz6Zx4W0IJNVbx16Lum3tiHuhBLm0oZ/Jt941yWoo/
9dOh4Fei6x06+AQ/OFpc5dbuUYvFWzhQrmwldjH6SHC1DlDo9+ot3S66BA93hKkPgw1o5RlXo54j
bZ8FZudLb6pKozBAZdJVPd0cXvLIOWYH8whPCXxQGnS9L0pYCZDMPiBDlK9R55evQkm/Z8dXbVcg
QY9AMn7zf2ZMl0X0FTCgFOg2gja0TcFu7wNFNb1Hf9iOhmlN3qNv4iCnSY4W4Ao6BSnr6HAkF026
YR+l05EKKwW/y5KwDmhUyqnuqG80LtS36TURL8LXsS39LnTnlYae+zY7559s0Gjz29IKS+Rzca5P
6L/Ymr9wEMD+rXBwJci1qT9/Wf4fwzogEol/ZviExxFuMj/vXUvfdIDzoodN7w2uEpAzUky3yt3k
C17+iiL/H/VQed8kptEOJ6/Rff7Bikj4RH5nt6g8nq5oyh9oD+BIZk+bimKnrSou6SHKnc6xBvG3
Mt0jjAwetpGD5muZuABCjuGPuR6AkXYr9SN8M9eUHgP9GO/1tf5T3Ph3ZK41V32d3eKLVAfhz0L3
u6qJu/Cbj5GHQ7hN+MUAKEjVMa+gTIYbAG26exePxTV39COnIjb2gDA82PIko278GX58WxfzSCN4
8LTUyb0Jzle0sUo3lVFHP1JEgl8BCrFyMzugHWXAH/DKCyyRz05wfBELW/ezfDlEr3/wTpJAFDtb
HOKlA43BDKcBbMyWlrVdwtJAKlB2JWdyUCQKpNcn7b5LuNNe7srrazysBefeVV5zqzqwxG5yiD1o
3gbKDZe3xO3hx29nuyKlZeGdpkeQfWCnje03RxnVnHZ0YFmjP18L9+hUHJ5et6sOkNPnVXoZEe7f
xuw4wbylSwz7b5+5Ey1jf11eOopJnyhJ/P9HKWj40SY3vaGjlvLal6wAvwZyj5CvHW3m2a0vvG5y
qIP6jiI4c9npcFBxCjQBnOq93ZGhyNa7GlBnodbjzN9Mtu99spt8ulW+DN/spd83h+7cISYWPw/m
Hga4Ay1iNa1r5+Hf1XWzqhUbeC5aoob3z0y5p05gORk5KvVzt7l+p0GzQiThjZoP5zfyum3CR4Fv
CC6DzsBeeAlBI9iLcwZbEMuZm8ks2wqJE22WwWzva4lfj5cUmQcaKABHQeGvDWocSEJvxY32DZlg
ctL1fIJxFq4Qy5z11VSv45fHkb6KZTjlnhbtJ0WSxJmvsQfg2E8/Yy/dLISvDXlOeSJgYuTKAM7H
kJ8wc7KNW0KU4on7eY2tuV8iryC7+ctnWR3lU/8X4XtGpRH8nh7+Ch1yPUfimlGDzQYB7SV+RZi6
Z/W6Y/Mp/9C/FKV3Il1KWfhjxwH1ydmVKslhIdO9nOYd3GFL/Rp+NGSyu33d+Ri7Wfbn7NJBN//G
4gFZ+Bu8JR1PCFd40Wo/vYTudK17Fx9vVxiQLCrWs2FTicIk+vCguOmwJvJ7GTQCBHhHuY13jKdn
ELyjxxYWg2St90yWMmBUvGijMZsujz/9aQwG48DozNvaKZ0UQMbNdAFEkhvJBeh0PyONhx6DQ9hz
B74V+jC3qHWSPynitVowQy2y0bTyysgpJ3xadqwRqFLFq7Jqg/4iuRypqrmDcCu8JtRrJB8QN8B2
np8H8CAmbv14T1zCq+XEOCPLru05ArGs3cICYXMYo3X5SXsoxRrSYwzqIDoh65/50+1JpCq6E47q
HH8IXS/3nlJN+ZVvZhuCra2JP9At4OLq+4c/rIA55whtO0L/ngdDuNz2mBAvkV8pXGZvnyhLll/R
KTvPrCgEGBzx3py54OWi92w92CfGjxXrbZ2YdrhuEb5355duNdj//A/8e74BttlGnt9eMF+IkVhw
qbO+4ELhhKfiWF7KC9SWh7paPFEo2xUAKpzn4qYdZN80PG3zPqsHjWA3wH44ctI5sEAp1V6LFt2T
IwkOXSIEiGCOl/zOycA2cu0h5wkO5zlSC5D3VJvjLdyAgvXgzmPc7CQ/5l+99VEwATyqbH2mUMta
wWeAceQk5QJxMTtJt8IHbpN60k2+5xuD7Tyzvo3cAcARUp/LRjs5d5Y/a4d4s4aMVPg+em+gNPi6
0evAzTsbv8fZ1o2XJPI66GzhaV7Hdw3+e9JWXmm8LEYgg/j+WBAuyxx4Sd9IvG/dVbywUO8Pl7Z8
tFG29SfABofNkz0DWQ/Z0W7GdqRRH9l+tO2/9E21Zhn8ib7CT2GrrOtt5AsuBQDTGXyO2E3ZHmta
ozTfjvJXtAVTPVEBcdBZ+t2YXDYndzKQJXCy92NnmzYFOoTeUW5/4ea0F1MKGELn6S03ESwB15u4
b8s0rdFJxzSm2poKVAaP3bH1YYl1z3X2VRCisddBAPaRfUhcVr55rLYCeyFJgyBRrCAcmstP4D0E
PIufab564u0xZFtoKIj8YxEM73A3YEOp+FK+MvqzYeKhfX5Q+o0xBBDFNQY2InrimrpNYl96hXvg
3HEddITV1hUDzSb2PC+oZVQdcw/UjuTjGwEPOUJC4bM5PPzEOlYrwwtCn2qWG/o4KDvM8leFNqFd
euNpOoTjIapvWBfl3zUMNljy049CNikr1h7n7UJE5dJBZw9CzFFC+HquaSK+Jzhb6A5zOV+ZX1HS
2lM2BZBIja8MuB3xXuUuWORwflOrzBPXdGA5rihTTcaZEieOWIVmqx7y0kLxLb81kClRSSJNRM7J
hG06hvsQ89JP1aWS8GCmsO1Iq8wvDok7qyvlxt7GeUIgLRnwZCab5d9z5zDJMrm3PuFKfUk5ficK
Y2sCVRbegZ3nYY/oSdxrp77gcSw51YKocQlBCairgc3jFRNp7bXWd9TjC20DjiMavO95O+AsGtqm
is2SK2nB0ILYAPt5QaKZyDr1dNaY2xUnTMtaB1pUtap89a7ehWoF2Ow+BopJGPFRHVjnxhXk5Fps
7QFzdIQq0NbD88+mumLnrxK0jtEBoEKRuOk2lEpSfF6IcylBI/X0ZK9wyhatI5uGSgL3yNHPICiI
d+Rxq9GLoBJUeohSyqxWeUJK/UBJZc6AifrCa5i8RIAO9+mn8QfMD2ibafAZvuEHhuY/48Hel3Gk
pJ7KZw44E6pyzWhnB4HEY9sm6+pM6EL5URzXtYrbFgOHAA/30mP59+l7ukHckfX8RLCTa6ntN3Vc
adFOM4mI9f1zI3pD71XgItPjtC2hty13rKs3ObgL8S6ouyT28sL9xK9VkDyRsAhbzgC2BlKjnM9/
ktwBr398XsrRG2VfLF8hgdZp0KcuRRXx0gKARKaNT6ATpK0Vfa+056fwHk4f+D3CUGJzwTk8/+xE
m4jw2lFhJgR/2CVOrK/zAdtTyzcsOL0eAcYTFS6UWTbzFlkO5rx2oNBobHpOAZEQI4Hk6NT7cBk9
plJ5yc5C+kZTZ/NEa2Bca7eWk2A8Zj4EWrrtSMTJvUtiJq2GatXkJ/2xmaqVEr5liV+wG5ROgVvr
Er4o7GYy3jywwcpbAwoWTIpBtoUflHQgnOF87AB5Iw9yN++0/1tKsg2Wvj4qQbXqp6AgsvINLj47
kl9pTh06YuWpDM2BJm00BInB3oaZjK00fpFu0maFpQF6+HkCnPUvecLIPnumFqJCSwT3hpWDAmbb
GTWK31juuWIVZKkfWkht7goYDKrXYlEXBYdl+q2sQ0E3zApox6RoZ31Xj9dkXRgrydelDW4Nz6e9
BGGcI5pLp+d5impU7naUo1F+qbBOQY4zbEU0GF7zNHJ7EhKhBrk5OMSI/Jdkp45m5oUbMKNZRHQA
pyRNOZfr9IikxROW0YNeMu2S7YN9UP0yjWMDjErccGQjM1mpt/ETpqx1qwTU4ch3OJVkzbkvuvil
9+xX4hH8Dc2vnRpxlhPETtWGyvfzzmYDiYlK8IjsA+o07NSY46B4QLwsXDS/y/2HtdIru7g2kpc/
fkLM2O8cSQsgbo0KGR+aPSczbaXaRNRCOIoImNjr5uw0odvxxvHA+WR3B9aNuVFoYfuAAW3iV8zU
6DSLbnfOV9SvHJSwXqKv9KvbfVbr0v6sfpTVdP2eycQ+LMHpfiqVHdyWSErjr5iN6bnnJlwNYhqm
KKQ83qY5ksuu0GQ4JZUtUGOnMkt69yWck8idzjqD9AUo9zDpXvJN2GU4CseYsXtDqkJws5QNFTme
23BlLy3cGpoQSB8m8dQE7UBqRDeJLjJRKl+LQ75PN1yQ3Z0hXlE8gOqPAywhmmPdEsFnuyHTSzfF
oahW4+v00yNt11BoBxkvYjsFZRY/RvtRI7L0CS5JqHAo8aHE2uRQ00x7wWV3ZUCpSvATOmAqniO7
lH7u8eHWyMdwkExn1hbvROYOy4ZtrDz1AQsu5fPVkWOyZ+2KM4uXFZn59MqpF7CnT+xBtkz4NK5Q
bqAJvpZ2iEgwy553gPk/eHpAujE8A2LDpgZd41OL+itepBPLnXfJSRqOndunP3Da8nt8yk/GtgzA
vsOL3f9+nmg4JN8gNneWz7FX7gnyq2qVHcL+UCQfs7FpZZ+LimwkGPLcRQ2gpIRAWLw0TPuLQkBl
XZM/5OSGL8EJXMl3CkzCLcXc+Nuo3P4ke0Q6bJCFj+wV96GYjkyt7kCmKl0JL3Wn+1BEV6Vc4B+A
Tn7PqNQcqJVgVkTlKfbxrRWJaBmcmIaUI31TOIqhFsLizXw6+llI4gJmGLwSBHvRRqnso0XahwYf
+59gp3uCJs16uxuDH3nyZRp9kvZB8crCNT/KQHLNwCghM9AhRk3p0OiHOP8r2daVN+9G32JGcxzX
Cywk6VCGxFHSE98EHx4MIfys7bpjhBj26/iSPXx5HTYPm2gWPlwZrsQPndqHfgTi3t6ZQOsw4Bpk
DFEctqwez8U1Zmhfza7BH+RNewTCd1iB1HBygAuIe/rWEQXOp+qEVF5qN9rphX+tv7Vg3OF5vw2v
zWXkwCTpxOa8dSLTfpwcKG/nxriWoiuVzhewysamnGjnvoum2UAI4QKkTl0Oe8gC6Vf4dziX1q5k
eoHgLmyA8Ej61brLSiz1t8XxrqNqv6uGP+MX5xlv85kHGrFQ93Gt/uYdzQ/qTeRsqvC3ammqOuln
dn4rHSXatSeikf5T57guQbNvOwqvuV2g+c68RdmGOJbqQHvHhPLhsGbhZc+DLd6VbWC9EptvEdQk
v+xmt6eGKX/IH4nPjRTTl+jlOcLf9J/yNqWjO++Aisg+yQTHc3EmFsg/5WfwZtANY6bWDhUQChhU
etinEUihDrIUO+5JE2R+5rZ7yLg8KspbbITiCekTrMD34kyt2Ut2bQrubYVFThV6o3qEeFBdAXxX
BmgYxLgI9ttt/m4iJdS8ctf3cKurfpsi81ccrIZIILuVHAQ1NbgkquyKZxs78fmHCl2hb0Qc2Qpf
m2/8R0XGAoKz/POihNsc0+6xuljGaUICbolD9fg42MqqKldvaQ1E9SfL3UHY8h6Ib/ZB+Lc4MOu/
qY2gLz6tWtieBkhLlw1tR46/1EdsfViFCD2wsYYuL9SidrM1cTonuwJN/EGdjhAen/grES/ZEgVL
nHxDZ81AY0pXX8KO8rnTXbsr/ywVt5V2hcCBtSsV51Bz9I9eWJF4ITdr42SdBoPkkL1dB7YfpP4I
w9g1DmQaZvElQmbnqMIqt+zdKduzo/I2lK/J2ljMD3Z1wt/Yb1aJn1TIeLnW+M6L3UguYbQB4ekP
Efk6BV15qyVOTrZpT1fhhWOodNlUdRAnNH4IooDNRiuM0ctATl/iFK6+PyHPyXzmE7UjGymNMDjT
SxbNiQg6LKaGYXq/O2C+Z7s9k6tXZ4yrXD15mW6M1nAl1mJbQ0U2QXiS2cemR1wafvSXxzepC3Ex
tVw2SEQKKt9YycmWxGJ7Rx0y/IjVMyEm/hIxPaGW/uON3W36k0vBwHN0/Ca2I02nffUkUaaowdJ6
IWrP1m20f0LLHVcSp/QVl8HpBnFBQN2a0gyapWmwJrW3pxisSAANY7iKIyvtBKTCsOzkTaRNCdY+
PrRI678wyDGYWWqFuMbTw9mPF9V7bhC+JK5GJc1Xbt0ZLNmOgkdNtYYA1Pwgus+oC0twpm1SIUIK
iZoVMYLOPXgHU9qA6vAIRiTcDPCIBTVlI7rzN7PQLrJT3aHkrm7G0dNCajCEJSAjkgG0qFveR+1a
kEMpl2iTrP8IZ2qibBlB+thQUuJjcYPAvo/3iHLOX5VDsX4GdCTgohNWjUnAiAJMSUmR0g1JUvjx
HPfKtTikHmfbB8MmJteQOIv826RCk0IccwXxNtnmR/yZRmu2Bj5NfpluvBLbikbCLuJ2SZh6yEBP
vekktY6JL3K5U26qvJXZ4D4f5/ElnpYZmL6HCUmCF+6T9GBoAS+GGC27lszIkFuclRVqT+90krXn
rnbG9weTkOdX0W4xY72lkWOdpy0LmWI1SLAXc88Ep9KE3pVXVlQUvYVe1AQ5IVbqkagv6QjYjdGz
TDuxaCkFmO9qzTV/BrTaaIaSv6ZvPJfCTk1wkXqy5nPfuRsDTmMQBSgJkVbXYLGOaKHxDX839i4B
+gpaBpnEyDA1AS+FXBtcplK70p1BH9D6KIW/HegYrIGpMMUbau2T/llYvh6tkCogcm6Vba5dBbZ+
PjO2nEUTPCP4z8EkPpfJEy+ZB1s2qTXgFyASzMqC3q/HfcCZpjvMA2mb9xAAN7sc7dmZwERF0oVi
Rbni0/NZeWW+USTmM/V07m5NgRQdLWZk5XfKhTdkJ2M8KraU6Y3f5s2vHAtKYKgRNw4pV3kRJ5hn
bwnWcuqworFesrwfP9X0w6D24wd/zvss6YrLQHek5/CWtgwrV8R1VYQ7A3fEFZQVH0miX08LjF/P
wGuWfo4xHDkLGXHGS0VFx/ITLFWRpie/QpTCNUwgDRR7yIsr7iIlyk9mJ6+pTyfOvVDAtPkPV51R
bKzTd8r+/MDHp7LeLeEI/DIYkOWenZKTj5Raqjhwl8skRSmXWcI941rJBsN0iRy5qZzzjCqOuwIF
DYRLWfF0vIG2VOgfu5ilcVXMrYaQGaqRDhx8uUXsCkylUGOHOwntOXNpUX6iQMIVfT988Am46InC
X5Wy/d6MkIZbzm3qJJQq0edeJq3p6dIf5go/UnKVteW1/3ln3sHq1nwEXHepaahwreiPu6QnlQLt
22Ov5oNyrSg2kMjyqlO1Zvh5ew7+4vycNwwrf09nfLmhkcMfce0o0HAbuRwmveLxqVhE/IancDtg
+z9oDS+XzdUivslHQ9mZoWMI+IyIGXD9c+Xyclw5f8TnZRIsN6kCtukWINvs5QaSg0IKW9o34rPd
oRUk07/j7CFKotDimL373I+fvPFwpksgkDH5vC+Xw39ze+YFdco82gu3h7pwStasqmdDO7AqNHXN
ks+Vbaete7oCGlQJmsCiC/6Nm8iLLQsjdlioteb2Nc26N2Orkv+YPjeWBcJ78ERuO1fIZapIS7iD
HtSnSF6hS1LP3pyf6kWBk/4BMFCiXxiSLGVHslZ55czImNLVtVzpTc+2FE+ElGLCmTnPm4egngWg
nN7TOCadk6EwZhy5HrQ2yW0UxGp23Aaei/TtMhcBplB+lpcptUBfqbgT7jBXgXVexrvWBOBGGWU+
Bc/jNkjIF2oQQOEf2I2xf4CYVC78wUPcjdaOfh3zg1s5DbhDYieHbKBLz/2BX1sMDRZLe5qA1hYx
R+h7pH18Kj72vKOxwbJIK6fD0YllfexfaZBGDTKeeP863VsGxHNijD1kkplEUhTQYoNhYvlw0hWU
3YqAT8c61h4YADuoCbZYQFuQbCTHKNavs+WynVj9aUCfFphYC6E8W+fqHkibKPsm1CZ53/Hys/8s
glJc0xq3FA/EWCp5keaL2pV7zMccwjfWntGe+ZHLXRBclQOGg7g8lJAog5qITATzljbXMrDR1gKi
I2MxDSScybv+HX4796jgFIrNnMQ5V53W/4wwe6nQrcBUMj4Ih5ALQ43GSdt8n9Zg3biyp+BxS1iL
jI/W4n3sFEvXyWmO6js1PEajnT20TBDJZhaCKTBkVxY8BqxoV4/c59YxUHStlQdirH4G4JOBZQfi
50bzlkSqgHOOswkwcawe0ViA6EagsUwOFmRrV5XtU5P74fq4r0zLkL4dlqwkQNnWutWnkGsicWIy
4k+nAxdePhLXvwCCMGsFyKp7IcV8hKGW3BR8ZKxumvwyz1vefpkEA6VMRHEc3EKonmthoFLlJCuD
BEwXy5uswGgoqdn98LTRYHECdk+nRr9GBgv0Gut/WIzW9vENSjV/Xear4PDKg4nnDCywT7IHJhkJ
LjmwStZWjm+phSDQTpwgvAlXEYzn77LDrlIflpFWGAHFpsqXnzgzCS2UFigc+tQ0xlA0DdoaRAWq
XOyXrkpHynK09we5A3s58C46jKCnXGzSw+d2UE5A+us36mwgOSxzKwmocRVUiE4GDpwsg2X9qA6i
QoLsVsDvjk2P9uGOB7jVNepVNUmFa9E4B8PyEr4zoqK8B9mFTS93mxVQsofgRNyudA3+w6oxb8u8
Vk7cSwqtiJ41tD1rXJQp1AN6ETJ/8VlvfQCXVHLZgQrKpMC5cmsZtyfaoezDsmyx+5Pi1y8G+H6s
Ci0Ha+58WGlqkHduGnlsz6W6YRpyFUMUkEALBOos0MZLSEo+SXfrZG09XroIADjCLiwer0vQhV2x
0kBkmsm6HL+EbxArbGPqHaMXhDPN17z0WsaU8Mb6YzSnChEgC+tZVFrXIMsxedYIUvaW4LYMzwwz
7YXOHjzN4bF9Fq42/Bm6t6XrRSkBS/uYGAHCMJx5CumvbKbMa9Yi8k/qF2UEizZNUNUrJia3gikL
4p+SVBEHzxdWIKKvTHoeZokU0YXDyCyxOl2aeKMJuY4S5HLIPB/r9iTc+NlEpid2oscb3s1ateau
cZKjySuYGyF9hQSYP5er4Jll5Sw/LgwxdtegeGxRteIOTNZqiaRZ9wLYzw8qIry90bqsPF6ZjhPn
dsZx6pQys5Gm/3PZQJYzO6OStmYnAaA8o01b+EybXjuxLAGnhy16X4it+tWwkXkptM5iD51WJjw9
kFBB7RJkD5udy4R6JK8TFwTYgVUhtO6MoNmiKYgVD/C+gRsGBqbfKtoqGjHc80VK5xE81RN3B+H4
atiq84pCDsMtFKeQiIuN5XczYrFWx+yDOcOS4pOxE804ffAJfrdzNiN2Dm5RJAZituamsfPkgFZ0
OK60lwBque0XgBA2KM47QVvz9B4BJ1snXs6cHMxa7pTSgW2sj/eNCc6Y2NyNUPuqmDtL7MPZR7GM
HxlDgjNWC25hcnqkg6NZlO2XJgO3lb/KI4g5YMb3lsRhByUnmbB0V98FsGTabYn3FrqeraYBW0g2
I09sAhBOcB8vBmY//h7iojS7op6WKV+vYAJoyRCJcfXGN5v8kdooyTr56nJ8gzyh/AmyKHO0BWbQ
taD+1iAtKCZzODdUmEIi8gaZacn0zQmtDKdVocRaIpvHrzBMVOvlRqm7icFcNGJQrKVbNGg6slgF
G2xdzy22orUMSjghQtLHl9nMMIRHgWWjqRSblASPlRQk53MU46DS1VOMpcNG6ktlY9USMLIEEFWh
opAqqp9JB40CHV15kwrMKWTU1vBtaXQLkFrQtiy8f7WFIiiP6EnKMitpVEQEkNnEJ4vCGTIS4+bZ
pIcq1gUfGYzZb0f1Muoj5P2wNSBWoEyIC4biDY+3WjVJpBbRn19FIGPWfpo8+hpDDplK4XR+zHnQ
G15CXANTHGo1oGl77KzMSw3pPJlIcur/ERQKdRQXQuzNfh9qUiUnyBHPvy+d5+lzNVG5KRZaUCHj
K5m3qOKOdcyQ9cMuloGJpv/5Iv/ab/3+3EFD3SB4bjpSzcJt1P8rzqO0gaaVHCXjsybcEF//fUKi
J9/mU0ekf1E++v3SoISDd9t/fv79bsD7CgcybHhaUJSxoS0qGMu3/0ghCWWVBEUxb4UaZKeQNk93
UiekWgy0NYDvdgDEQnj7v5/WFECENnXaIaG0fPv74D9/uPw1yE5+8++DVRquh4YcrGup9TQGSMjf
d/798ivHlP5+nN9vfx/UqvpqiXQSJwW2UpRDAe5VTrpqGdjfL+Py43899vuL38dkDICVRI8DZCR3
uZFJfjEgsmjMNaZICYncIxLYAer3RpRbVFGg9Hb0N+SoHV0UUTRHRpiFmBWmOwYEmVEGrVBdRioz
M2AxzVzK2wmVgWL622ZiQ+YX3iItxYJ2qDdlaHWIP2o0RmYwbQkltMQYABAMRXQoECnvFdRZpWoh
0j0g82YVNuNPtIxRmgLHX2NwiDyBaQvP8Vh1HMiDqDl9kVVgmp+kRNlLg7M4Nu0IeLaDOa+sybzl
7RmOO7p7jVS8ibRCYtJ1Mc5Hf6H040Jb0QihSKI2+gm10WMtPhcnIICv9RgiwEJ48gRzGGgN8nUW
BC1SAupz5RMj4CzxYpUjDaGi1xZcZUXVykyzcF8toofDWowlhSZcgzLd1NM1NMm10HZftdlIHapS
PQtyn5dPjHT09Nui69ymLwDsGbs0wrnqmdY/6EdyQEeEQTrVtqiimZ4IKd16DiG4h4ZDVwHHjoSs
UKArM6MZhEhGzqBi8D4O1EctdHarEURILpFhoKj2XordGjx9rI80aBPy59Iw4jUi8KBwqDKbFAj1
MQ1pE/WfQ8mgNTXaArH+rljkDsVEtClaOpHU5A45jLbpE34gxiLGAOJfsR/K40/9DAUSy0WYtS/V
ICuTm0UFSJNSbTUp2Aqh0Qh/qKAB01Os0kP6UTO1HTGeRzBtSQSlqS/2eS2f5SXrggqxNikhAvWC
QWuAPLIOk4U5VjMIuPc+xo+y5xMLQgooUDB3fTdpLyJnl9E/Nhh+zwT2gD2rR/phdESjonazEkvb
RT0HXI5nD5IO0VXSyQzBMfdrQX5ue/T90PAriq2lDBAlxAY4m1a6mbSE9xKeldFYQDzP/o7lOOxQ
YVf2BRr50NFBSNHohYIybyVD+1PLClCCQQiqPi5ZQCbc9iCTo+g0FodW0a1rvJQQ8XEdFXOLMMA6
ictu3VeanYZVudWEZm8Y2rhK6+5TjzQcIsYarAqL16kF49RLMede/IzdLDLjZRKR58TGQDXH+Cmq
ebTnEW5boqo/tUA4F+UKKirEI8JQFM5igOqpeVus+1jcPjCRW48gaVHBykEqjZD3kv4jjQW6QHOX
+onE+ftUfwzY9LgJQ+yD9vGiDKm8UdJ5E5UZ0f8z/NIUHTpHOu6xhMQI7i2vDX9QJWvXVPUOPk23
hbeyzULpr/JsIdBUFM44Aug1AEjqtK2mSUkgJEgoiDCPcgmvt/m10yHPtm0jbwrAEdD81uaAHQh6
MiRJFZIqTaa3GxhSPc4k2o+Yl3mAyHIQoobsKU17GZvic8TAQhl6KZiV7GWZ6TB1UYBB8ETeGY/n
zUyr2JXjh2c+oLyNUFRQcAom4m/VWgmKtBrjCkqzDtWmsMB6IAUabxPOEasbYncOIXuPZMULaBEY
iFHDgK01Yy30xFuaXIq+HBmbvBo4WLAcd9P+gd9T1K4lUZjXo1I8T+rjgWCstmWK5LcslPeYTeG5
jiqOlJPH9dDc9JHO2thSNnw0H2o7rVSzE5DXAqYhLATJCjsDXzHby1PMprUiKruaW0PJEfR39LCc
Z6/ctZH8BsYVcrQWUZEkPV8m+rvjoghpxdp80FTl2vw/9s5kN3Imy9KvUsg9EzTSaDQCXb2QfHbX
PIRCGyJGzjSSxvnp63NlNrrQi0Y/QC8ykIFfEaHBnXbt3HO+EwmL8rFmUB98ZkKDENUtPXdCQliq
KfCbdeN8pXbjG0zZIjs7grA+TFRiOm6rXhbyr6clkdM+iyn1WyiqPK1AF1VpLkPW+E9Dm7/G9BPR
D2GLo5e/qcS491c2ZpSs/tljn6WKzHvtl5GlDlYsS/PMeQo/5yX6DZsyO1RT9hfA2Q0W9fTNbBIi
p0ejP51sHS9RY+7iK9M4J3RMesD9UV4tEpANLT1e3cVtmuxSiPS9ViP3PDYZSynuhLPy2NTjRGdr
mG5F1bzzKr1tgE7fqarnej5OzM1RUG4z67AFTIIX6XQQqgO1JVL6J5/jS249HzttVVKJw9gJ0bS/
lNx2y4K1SytZA+lCKGAh42ufe/aYkNBh8XCVSMgOJ12e3WVFu5Nh9dcCcdwT7I8JqRMCnaaj9TPo
3Mr71lfJtE1lMO+nsVG7KhyPbbBw1EpP7YKJ61HYyV3llu9i9PFo2OXJCROWYv64bitdbSJjaEzx
ov7izT6zLY+WQY7ebnK94eI11eM0rd9n0z90V9Z7VMz+ASTHBZ52QsFISlmJml7oq7OQ+G755pk9
9Q2AzvskpP0gqJE6Fywujk8y2ouP3jyWXC2c7tQHBJKsQlRoe698Jf7zAE/kQn/jvQPDjjbdihQE
A33btC0nKt55kaOg5E79u87NluaoLfO7/BG7ZJ95sT9TJIJUTv9PxoR+qBJsHSodLs4SPQtiyEnd
RaxMdI2Be+MYmx+a0b5F8JcxKKAqCsVla030r2xl2jR6wCqj0Kk6LzkqF0mzqMPg2E/bJYIhxOVQ
jFhN+hSnqenR5nTLe8YVw16GBpd5Pt6RepyL+i/B/ZuB78WPZv1oO2ClybV5qR75+hWJl3WNsrsl
fdBBhbdh+L7IGTPrwm3AOy9rfu7bbr4AS3LxDf9OAsVgnnT9e+o8TwF+9CKy7S7Ox9/ZIuOXiM2S
S8shOAGt75Jk/JXYMN47Rx98dNuwuvX6GRkAqmJbMdIXAvpOV8mnoLC/RA9PyGPcaDUieKfXjyzG
iNGSEm6WhbfxZ2jtViZrvw3EyLpZxBxBawFa8G7xs/QyNKxQNYz7SUQsCEMuOVzD+2svyFqk/u1s
TEpUMvzeZdFx8gZqzAQ9EyDjzJUo0ewn3qfbJo4DChzL8yzWnrT5VWNyzcscZeaY44Nbypkv0iPg
GyDQ+5FkPWh98s8003XtJci89SGkUfcOMAGy/sLAgkJAESkE/7l58EWvLkXE6nUmiFOkIN2nHFT7
4hU/taH4sYsH3EF5QQtRgOQKeZotlWsOU7hJvQ13pOAsZsfuaPj45qviYR0mdSfK7p3YOuekxr2Z
E0j3PB45M42Gt1AXHykvyM+AInA1ef4NrAP2nO7UbJR4QjHry4rmz76twATUd7W0OQo4zRaTgt5Y
JvZEXUH7brEt7hr269AdQDh3yBfyioAqGehGly19K2qk4U7WhPcg0Of0f1gQghsSXQDk6B6SUfRo
Wzc7DDmEQIZvlLPQjq9cTZu9JYaNHZjfUsbWb8sioIoLu1squ/NEyBjRUnx2sn2ojB/hgFr72+ub
RxXLlssj39xAyasnl5HUqXa1mped7LuAPDZjBMXCx3KgDQC2PcOl/DTMvlu/cv9UXc3O3p0gFk5d
eqZPMYx4kzYg9LaTzws8Zl1bToM4xiNEXZ82zVnxmKwnkha+JitLkaTvlhoYMsqu8czBZNcYAobP
WsDTm+P13nVHcfCAQxy4T/vTep0KsK4Xibub5YqdEUMYF+qTKLriaciifJ8OLNeLayzSGAoHVkpv
Lm5c7EUFkMi2WQwacT6qifiRDgcufdAQyOWNEN2LAk0KPq4Uq894std+CYjYW5J3HYz4TYua7JgR
H8kHVc79bc5Qv1HhWlwsDSqE4GrOPM+N75ewuOYFWJ9AOXtzXXQRJYV4bDRhWMlocyOTat3OVpOU
92FByDDZYQPM90281jDlzJkc4592CbNTtBrqBGb7OajmuDpA9au+nHarEae4w7kdhTTSdshodcIX
6+rkoff54dqV57O7cjEMXPRq7WIjW/BmOLkb7ExtPxwnWzh6x4iZBYh+t2BH5xaB5ASEu+hXusTJ
v9j+3vHG5E67+YMnJ+eV667P2flr7SzsaqBdKkOx0ewaB+fZ1OExrrkohANbTTfm+C57tuh1eM9l
aFMX/q+pSBW+ZphxuQSaTeQV/1b/McbzO7IDzTSF5ikX2IMJaTSbgGJe4sGfWEiUxwLO8SlsOp4t
bXqybPqdzo33RUtBWFny4yTSTGlWVd/005WbFrrjabE+xkm43sPA6FzTEjAJn/SJmKpjSNfMo5zG
44g8MiZxRuMQvUYyaukd1iGP09xfN3kAY5A5jXFbOb8hleVnLbKPOeNYdVPejbxaeEMzwhIfAg/W
gai02F6t4DG6qETdNInUfED33fiTv+2X7tOdgo6lYsZbtKF0IF0/ROa+pTmrwnVkLa+jKcb+z6o/
XihBcur2M81asfXnK+UTr7ltsP+nLduPNB25dlXF/Zz5L044jXsX/CJ7D4ilP6cE+/WSNlg1HAV2
1e/KbZfSO7G8r+tChCxCAB5MdV9b+7am9cGhvfClDL7Zcfw15xEm2pSrZIPMseHTbW48tFvPQlSf
K9IhOEiEmfEr6NOoKbXpLr5wP7sVJENFDVgIbYCSB6Xx3o7PNqrGp8Kd/vgTMRIdkAoZs4gOhrAo
XoKs/FDTe2NM8HuVL3VWPEFQbo9DvbIGopuDpTObIBshtxbybuZA2qJG/R3baDz0Ebs8uDXUxNU0
E0JQKlAWcTTCb/nhrGwWYMhux4XsmYOHbysKysbScQfoEKdkzfO9GbNfmSl/N2FCKyw8jk7Ew6XG
Szlyqoar/h1ZV2zVFQ2S9ev7j0GL+d4dnC11TZgEQXfuW/r+WlCSZeY9im48hEXFnWbqdzVP8NtB
zJdxpDTJS3wG/vRurahWjsaQ1UWzHmboGrfzshA7GABHZOpYeVfN5RpMnDpEjKVvEMSHdpNOK8OU
1zyQ8WV10fLeTVv5UUfRH79yYP8N9icFNxiQsrjZL6t68EuBIp2HO+swFYXc7RpNlEY6pAGHuiWi
j2F8lpBAInJb/NR5+8h0Y+cQr0dBsdU8fvVqEBVwiiW+H6Pmd8aasu+rv0E8JTjkyaBCWHZ40sSR
+8OpsBOBs162S8keOWMZ50jFlqb7CYoV5KfeLbY1x04aHq+Sq1w8pt8G+tHmcV0fyuAxqkgaF4MD
Ub4ea7yLQJUch4nZoqVH/B1OaZ/6okt36WSHm/8Pevt/Ab15vhLi/wZ6uzddn/7H7Q8qUrL6x3/H
vf37j/4b9xYG/5SBd8W2qSD0PBWAdfs38U3Lf/qeUNJ1hVRSSx9IXH39a//zH776Z0B1tq9RHH2P
P8af+l/EN/+ffKjQPI3AtNEk6P/jf/6Pf9HoHv9Vc2//j9//Rz1Ujyare8tfLDwPotu/PvD4+z//
EUhYc3DGKTtRnhauH16JcP+N+IYI1lZdyU0ic1npQXB7C/QSU0o2buvGG55yP0yfknyC8sQNzu0T
sfEb13/mX21uimodTgH+hGKq1XPjtNF2tR6jG6fzZVrYjEyrDB5ZLGm6xTgYk12S1PmLcYgCltlU
XSx4529+d92s3HIUrp+Ug0N4jKb23uvhaBRrDT8tt8tNn4nwqY1Wrv5BzIq7GBh9eAYvIvaftcf2
qfcEEzEcp7MaSZmLVtFElbbBrpmh1FCpPP/qIwdkqsCgXOGjkLUqDytULqySy/Thdh1dSdn8PUMZ
cNo+2DZd2e/zSplvy+KRtEuZAP0SWEGVDG8zJxrLuaW5G5gR3qhK4DHb9MGm0Y26Ua5I32pOW9Q5
CuvW6mxnc7+sT0ucgrXQ7Y+IwqNNjo1GtDP5vSzQl1wBMOl47GHQa0wv7n0/+wbOdt6GCmP7WiEH
VBcOmOVsYZbGfLPe3b5Dalb+MY/WV6Mqf+sExESUIpyEd4XriiSLBK2qWFs27SWrq5YBJG3SQ71O
z0MxclH1XqbQI6kOS7t2heUhZbkFGxSAIXp3z/mTGwX1YzLMH9A5pl01l+N2qXJO9W4wh2hfTMnI
sgYzZSSg1MyjeKSm4LnuRnFfDTlrOQhe+4gvwVMXR9M31MCU7g1r8L67Rud67Z1smDGTyy5/jweN
4LnWj47G2C3ZN2Fp+837qD0UYC4P4aLchyyKS4xV/qstnJhGRfIpOrV0w1UYV4K4OUbNSF9F4M37
hhvjLuCHg1U53XPVx9oF/eJYzi0ugRzVoq4WWAZ5Oxz6wiBBNRByxOT8NdYlPOIu7O5a/8l1TskY
+0fh1dElGKLmOPOX4obPGGZcReDRG8AVZC2gfT9zdk6cR3SWYrPNx8h/9KnRuYlG7kmxX352CCWX
5vpLuPbnuBhZWdVDc3avFb5FypXP+idmcHMKcWWXISpaNnt3ILaqjS1ZEsBqfCmwT2e8sqhrXhDM
8+WkZZw/Ziw3FRQXCBekcERa81sGfhxowFz4NEooyhkCcAt+kYXm/JgnJA0qJwxPzkjdqESAdDBP
UzVOP2Jvlvd68Uit8C3HU7sSa42vP1PyQ3mcr3uvoq3LXxR2s6HZUicz3LxOcz2c5y796cd9eeza
FfFQ9WDmc7ycbqcRG5z9GgJyXoA7Zv25bZvwMXRJ3lfi+uUv7A5r33TXzcC66Zk79xTFU/8cs582
NXVfVjTFdhkLfc6m4pvLJe8xMt4LrNtTFvv+nZdoNIbYnEuq0Oz1HjAizX1URuAlsTX7fx3QUqC+
BT3NkCtj6k6U69M6e8vRDQNe3NCM67hJd77DzjitTbkJhljBsCwa2u1TjDPuuGI4K/UmLgveaJLH
RGcaBW9q9u79LGvvch/yMLKtlG27MdrkJ7cFSv3mMGr3MhvujJcLjLudpp4DhrDr96dUAw8PovW9
nuvmIZQsigXRB8tkh4wcfWhI3wwELIbyoPpOJ8/GKBmzOXHM9wytZnHD3dD6zV2C1nevonl+bjIB
NSRs0kvIKHTT6rS/lVqEt6oO1K106Pbpw857koX74LWA5fQUPq1gG287A+5IJ2qE2h4TwWnDnyDr
QesFQOHy9wQ02VZXjd7WsETynE3klQ4viuw4hvgIbBVGW3rNM0i1rLUzz8m5aDk/g9zQBRd7D6YM
djL1hzvl4pZg4QS+ndLui+pQd5fhm7vw5Bd/3DD1HpAOqm3qZu69BWaJizV0wGuOA0DxFQPT0NWb
bJTxqbP4GNvwBzpV9O7HzGqyEyf2uhAVGgxzQ37d7ucVrXuVQ57BhYSGvIH66M6Pa6rNZx7QkRb6
DgI0Plo6495MuLVeDGFDcAfwaO/Zuf3wN8+ige4ljxy6NeklqFsOD5eeiApi5rnVxUeZCeqKZues
IeCMRVmQh/3VjPHDkNISmjvORxUO56ahzpAeUdzW3kT6M2VU9gK+tVUVctKubXfvpYT0F2b7dVo+
UVk+F8VHjjRtXona0TEJ6uuue8HdlPUZ0I61YLsbdU8R4pn0fycmjd5BmQfon8ljpsuGPKdOX/Kl
ACy4ZM+zW7T7uuN/de7cVemVhgHvSjQRTg7rpYesrT/iNGBFWlTm1BSIp2wqK4AITk4Wv4FZ1uXe
XqXewa6BeR1KUI61rea9EgaUpz8eXBGGu7ALceCMgXuJ2gaOgNPrvV65moTcpo4JoHLELklV31In
95MTSfCb6tMTqPyj8t4m7lqnLBePa0bwpZMqeJa8hpKJmJERzOMxst4QeMGekxqXa+lEENa8vx7X
Cirtxfsizu5YR+9LOT0zGP1Ya1LQ7WKjrSzsWzJGKYA2dwC80TrbptA/UrlMJ+NMH409ORQ7b1Tb
QMmJmuLOk+L8r4MkXPJjqjWnYh7iDGs790AfW30zDL3HDNAL4j9squHNV49RCdhq9X54rRs8FdMV
mgTv6+IVGEbzlpM6lW1yI22tD10/cKkQqXk1WU42RnOsD17nUy+1dIfSt+bceT4uqiqB01YQwI1L
feDtDsB8+qXK5zJe43M7Y2HrBco9G37xXJTYsfoxOvutwdTfRSc6GSkd8h+SQbrPfX8/2yY5S5Gd
usWYYwNMnoCMcx7RonYi5Y4f2MY+2Sg+RzyALoBVh9u0IJdpO6suY53CEnCRhlh/42Up/7Rry1Tg
1LQwTk9txSubpdH8nLjDS2+d4LUThKp65d7WonV3ICD3Tmj6S5V/lj6OO90vvzsXQG0d0eKZknBJ
M53foWIPNz1AWz6fIqn3i8vyaNS46vg5w1lIqs9JKr1jCwNbgdp0VXjufQb2F+dVh8K0oErzk746
k7/rKLE8Gs2ArNc7yZGtI7YcHW1GtPSHUQ0Mj/l0iZdWEBel+JZuP7mRusXDPdJ/DD/3Dzj1eGdo
BVMpbomrMedoJ909+o7zbTJphyr6gtZuXvL91xiBlKOQoZ/zqqZiC/Q+NuGh/iDyPGCRmJ31UQTF
r5AWt6OkCK+VTXinmQuvaNlun67Uq4TR9zp4dlI5PchY/ghkOrDrPLi6tbeuyC3VngoPVk8cuCwB
zyhxgelAXUMNHH756wd+euljPGc1ujgKXEY5POU05A+r4txjZh8y+F+1aNgTdXn/WDFqzZLrLlf0
R2bW6kJlDmY2qPiYphOKUP2iuHWdK0DFT4AlhOq98ogPOsXqHipDLYAX4mybR7c/F+hjlH1io6Ru
47BogIh2wOHhxa+h02WEIzAgBfn0kDK73dTdeqybIb5de97zPZ+R8pxX3CNerLsPdpX8DRtWk+1D
I1FJk+kp8rL2WDRYl3K88YXEsC4WQDSgJa4TdpsrsWGQYQ3aNRD21Tg/V7J5T5HkC0iDLGgrzs5m
fS7gxrrgD+8McIU5medH6kFuB8pTjnaW/tGh7SaCeIWxjCG8m2BUjrZg5VGy7ak5cmOHvh6EU3BO
C533aR/K+16TlVezWvfcutDtrjWZbeqgUOiV6Pz1RKF0+1vV5fL4NQzx+ZLYn68soYbCuoFAUzx4
DzDu8YGv4KcL3HrQjLN95zUv4Yx2n4kshxxYPhWVzO/476dSaYHd3QCtLTxAPsHabcU0gvyRC6G9
61DG5mO+0Exr+JYg/oASjc4I3J+5QS3unLq8tEPeHsfarbF1ZsUlwLIMJFhto3CBU6UgU9Oz4h+G
mayxGott3ib8U3MZvHS+xkholggnLc/DYIm3kP7N9OxHi7jvQm5P1/9I/Sqby4nCgKpZQKlhG4qC
6jmJHN67PI5ThRHEJBSpLCOqb8uwTYiiBg3kYaWn4/bo+Ay+7GjPFA34GAUqc5grXpW4CGgI8L1D
2Ou7GrIm8h8gHwGySoNy3BqMIx4TVsA94CobYz2Y/4a60RvaXYtN2Re/pAcTXPrNeBM2DW+VghxY
LSllTCxK6bR22T6KdLfhuEc9dapTSQWkl4CvRC317g2wc8KRbUoS3fF4CaRei/sh/8ihkrMN0CVH
LI8BfnRbW77nlJc8WBwmVDro7tjTU7qmEJd7M00H1QmJUze5h8FYv4qGCucr98wgaCcMjGQOeNbH
y5ye5Ty/VK4aaVpwcXDEyL+ScaUHPrxxyyY8VEP2utpiuc2KzuyCUBEMwoa0CV8aZUnONitPUcAD
HOCEsUYVd/vQccZ9mS/forwV93GPbRHg4IRXmZdl56GLTv54wktInq6B0Q0UrVQokrr2s2u9x3db
jevtKBdzpkpG7bRlNTat16hNVnwMEUyOkY55bAar3Y2aDLXn1KdgIv/XxibcQbNNTnIuzrUn26No
g99Cd+N2jmHvmUSxpcxK5zCzc+Zcpbd5GQ22Urv5unBnVFjdxn31sixwpadR/DXML9sxT6HTsXlc
goYfdxndBNgNLz2Xz9vUSr44wN34fDLiDxNvtaxyqdVZnGTXYZnYNAX23KLAwWRSrCqLpy3ZEH2w
tqkPWEgA7YVueIAFzGAn1B3NqubOkf5JhUwrMovdnZADmW8b/Mr8+RZDJV3TU+Ltl7jvDmqPpSEB
Xcpx3/Pc3sWy/aGC5ZddqU30s8Nq5+iuGYHAmrqO7trYObLFxRPOGncz0Db3LLxZ8TNcpvPSWK7l
PQ/hBnokPWzx3RyPn9xc+YByhMCu+29sAK49dkH/2JnHOpuguqQ9lYme3WMawA7U8H1BtMIChzmu
jC7rNIa3veK9GAR9uXO7QmzcZIY+Ztc/Ol/FZm5nQm4Nl7B80ZeSZtVXFgT+JcM6u8/CpoVpDe2T
0qHnNO7Y/Xr9A7RHIIt9ku4VufZIV/bY1fc0I8uLN4XlMYNvSm1zTfOPCC0hoWVlpRdx+BlbAVWL
c0hesoQmY6uJBhm60t2+2TnRvOmrNH5PsckMblPskjwaNsJn2mE/hAWNjWRU7bOiKe65EfSArQlh
NiX8Hp2tZBcWVGTlU8Qrrkfg3HnuJY7wgXT9fGmuyZilOKwLSBM8slS6sTDPWfgpCIzWZ0WEq+6O
ewcOj1o/9rP73JTOVc95L2aGLldBYx0SCAi6r3iopqLcRHnRfgOA1wgYhhyX676Ng2Fr7MTzpfOQ
3LlmVnU6Ub2qn0RlxSN+khGBeMAG8NiIaifoASM0UAUoyEofqWa57QaJPF47h6WGn1h5QMeLBpEq
lE7E2zg7LuJu4DqMq2P6KHsHK7leEQzqnz07tBdZZh9s8atzEqefXydWzioqtjV7BtHWBEWdtxEh
ZhWqe0lBlAd+598VHhHVdGBvz0POo5HyhpH9yU9o9k19PwWmvJl88uAG0w4N7PihstF7mFwS7MbG
CfArU/d4PdL2pAwJnEiI13UpbriIuAearMrrWX3vXb/a2fFdbs0yO0b51O99zLlH+C/hzLyXTGI5
0NQFtihhnGtzD61JJH/VGi6PZakOru/Y55kR0ANXEgzN99wxG93naEc+JiIN5L7IJWa3Ov9LCaB7
F6TBNqjS9kYi8R6hzhPzpRgKt6yb3quthKd6bFkLWVzZtDrsq3RyjjZbC4CCfn2bFFG/oxY3pNPR
OIdWA3CNJj7/rnCPY9UdAs+v92NK/iIvcrOBHZ7RshN49MVj9k6WmUqIWcqfA3nIVh6bYLIfAj66
FKiaoNLXB4lX8FDmRHY67H7aONGda37rud/Pc7vcdhZ3cOpG31OH7xZdE0ASKD27STjdHm0lnt0V
g7g/cJthspke208tVwMxBcdoRxeqjGNzqSoneE7TdJNb91s69v5n4nx81RRlfnCKhIqPyguhPGha
PtNoelBWHhFyu73MtXuglLPF8oyJ1HEcxJjKfXJyFjEN9sD7SYzHvJxQc31dvNRDu49WOsNt0Mxk
tnjNmqtY60/2Ocg6xExNyWpep+EWajLJd8nGJ3Trd1s8zYrtYB6oXxiwphOezPpBSoMaOb1mSRE+
SHqW0NAvEeeyJ6aYVCkWFKuw7YXXNqpVka4eqznHkKTjPcI5KlYd8o/k5UAWnQawZCpINiUJGXCH
2boelgQoT6xvG9qebrzeJrugGSEGXhWLcYXHQzFGtXcyCBsI+j1rWSwJbdcVuyYzuOh4q6+ENRCB
0kfjLM/G5zZeKnk/zMP4vkRMypzP95PUv8bARC9FLqKXRqIQzGgTWj5OyqHQTMBlRnJmS1spPH5u
cuvouKXgracCAifHlBTfLLbcE49LMhjoDE/oI3ACySdP61wdZ2Y9ZH0g2WbxD3UxbejB9k+LWKj7
9isCAG2115P33UM1hx0GBLzss2+KIjRddO9t8GscsXiicNB577p/FbBpJEvkD50wOadzdAzxdJ8o
c7lXamKwtXX5lM/mRa19uGf6mo/lIu8ZdRKQakV6iFIsROloiIGWpCtL46G4tp46YpIi+zKIE53k
HVpwJ9m35TAvifDpkAaSmbMi99hF2Nr+HMkh3E4NUNpxEaBOyQRop/6hHe8mXYtkn5E94MSBcuTw
SPauzON+poSrJOpTlJxHSiEqJOG0z5PwPiTncILIOA8upLkc2bgon3HpUQlPCxvlrPPJ/T1DBLDX
uIEXjlT7ZsGLi4QCmBY6Xjs7W2l4TFLxAlipIU3Tobg6fJBz7QXTmOOXSru32J3zGzu6D0wg+Jiu
jvrQSrAVg0P22jrmEAwkc+G8I5rjf45QryDgkalb1fAwJEzVc6p3QR4tyEYYgHwznYYkoRwP5q/m
24Z224G+6dJHrhWbrg2cvV/JezeJsEDn6t4OwJintX2SsceFtzQlPCeSf1+fJ4YUygiKgDt2SS2j
6/P9j8wbRuu7XCZs4qGglKOeD4zUPFwNwCaR4VtOXD+9/fWVqFB2aU/5sk77aimOX2mWr1+Ard8U
JnSPS4s4OE0FNQHJdmz6eBeMxTfTsdc2hjyyTS5fEY6vRIcflH9DM6zbIRkAMkkdotNQmZL2dKYV
S7if5vYX/hJOUQepqrjkXfR9jT9SKq9P3hrKgyHYFzihPYXXX5KC6sMkXbzNV0LDdTQe/YrS9v/d
h43k299E7F+wYC7jSdLBuI9JknyFKxZq3bYmnX72aQTl3SteQuagW8Y9Sy7vupeQ5ihdTHg1HW9l
Qg6rEYKfdF081zhbyFPXELcwlqhBnVAHzY6W6g4Md3VZ9Ozvr73S9E6f6BYvuGTdYJqdtlgGzc6p
o59JW/42ct33Tfi65uUfkN0w2MaE5Q2LDE5JxWvluDipPQk/gb6Tuu9freGeZD2/jMtnkCJSNtGG
KbAk9e88WjqdjkuDj1t7AuGmck6LOw90KEI0aheyNG395vqr3AwuTvpMyeGk50deuRyBJrgbnLY+
KZlXOxoJz2YasODlVBihT/DiSZL3UY7em1kJwKVFeAh4CFDhHA67pDHxbm2Wt6j08bBfdySrNd3Z
r6//1v1FZJR8OHoovmvTb3KH6SMIrXNqRPCaOjPwOSf0T269vHvTrLZu1kO/1QQPa53swdHzzKYA
/WNRHo4x95QIoHt+gcqNYrW4tw3rE+4ySpMVIFZmqybBYjbTAGsS/6ZFp8fjd5quv1DL0+24aj7/
63V5DRkt6IyYodWbzMa7bglfq+h30L93WfrsLBRSr0P7I4wEHMEuwvRUqwddESlZh+IvhAfM3v2y
UXgFqBZ2MTdLfUQWBp9tezqWC3AyvZEwbahqODn84dSrr4IjP2PM7eH1MMbfZBiKeFGWIOLIoCtc
F+oXY0pETXJkLWBYcH4UEj6jON6WQ0l2U0Y/tNd8uhnRGLIHY8EArF5m+7gm8yfraB4FYcMFZxo/
nLr5Zn/p9L4SBJ0c6kEtyYlxuF6qvbfOtS8ypGNrQpZZxueGCH/lzZuUI+EWJzavbvAbgt5pbKBv
RZeCPdFvKR96ClOB7y4vDl/ptzlucPqTB64oLGpb/8h2YzhVqce3WNWEn+zARmhg4l1RyNp2T7Ev
1bmUNakeDqO+TD3XwVYQBQ4W86SLWdx6bJJg3nlVtOHCCmOl2AGuT9DurviKjIZSr0WNwORxW9ni
HjCQh+V0XLKXBPmJ8SWBBc6xk2Dko5p1ZHW8RrA4leuewgDm4gKh2A4QMAIWgDV9yv1Gdx2SgUPn
anxNWS5+dexWeUi7INonXIiE6qeDv5S35FbkgeaF5vSVj3NzeRpoakRF85xDCL4r8Yg05VF9GDEg
3WBO5prkR7+r1LEQE1Zm5sqbuOQjfaEP3Doq51IZRXeZCj8YiCHGxe3DVzZuaDQUv5mqgaQjq0li
yJ7KmMYbxZ8XOanNYEl4b+BwPrNDSSDgwiobq4mu9qYlmr64lzGWNzPzJBre4O4Tn8KAa4lnhVlt
N4cSctI8f6tEhFFWL+/N9Y9RiciB1/LTsc4TEwIIiDJ+cHn+fB13X798xcZkltfkkDXBqPQ8eylf
3zUg+JWzs3750gYBj9jYZyA2qSD2DWbMjC13FY97IdYerOX99bNtY77vaQLx3a+rB1wLLf5Ihj4z
JDgz+Sui5NRIynr7FddtwRu9MMsPPTXbJGOP1l9RJV+n9PUz//p/U/ljzGLqpCxg3tk4HywwwQPX
1fv85Nek7PnGNg3OaJx454ZxBnmWClGvtqSnOuCG5M+q8JnzCjBH3z5HJpc7LqXrKXAHlgCCUu61
Cu8iWPy3Yz5+88Lqx5DAYaPw7RoAZ/ytPE9yQ/Z/RtfphACPz+PZr1mqaYnTnPH0VBj4D3E40qtB
Slp6ApucmN7/i7Iz221cSbf0qzT6nudwCDJI4HRfaLZkWfKQdjpviBycnKfgzKfvj/Te5azcG1XV
gEFotkRRwYj/X+tbts05g+G8gJuaUI/3EgXBX2SrrKwEMVSoI+0U713q+Zy6UrRjodZ5x9Qwf1bC
vhE2dcwBbely3qaAhWep/mrp2pOIBtK1OFJIWjkFgXMg4fuhRoezl8jA12WTIC1lDIDqMl7aGi6t
H0NLdGhOls5eWNXz2MUBh7e6S5rhZFEROgk93I6WEg+WykAuIYNjsjvc8k0SHej1T0HXX5jZ3rNa
czeurRTpQg6QtCj/aRsMEKyVN54ubPRv6YvLL6lqy5Gp43juRXloXhK9NW+mGrEhltaZj9Ch0Nff
ahyiIIMiWNU5suqoo5jX+/6jYgm4StxaXaiIKj9iyVK7B99EROyl5XDs22GfphWj4FyYs2QR7JKn
KtbadR6G94wTPmVFyhg2nW2XynaJDCwzcOC0iuSgGlpT3OBHpniLMijTwaw62l5Zlb9HIp8eAiOS
ayp2pM9oENEzG/KFW+/yAJiqlgFjSl38uwaTGDleOloiJxW5VBNQ3LRRf2kCRABMTFLVfvXj/JvO
V0z0FQmEttHWG/Qb1qrvyOdyzC9wvlILM5ReWhqWYURvSFiKWS1puVp/M9hEubNgJ8ialTVp1uFa
6x4KUm1Z8YDEItne0zvQKpa55fyYbzBvaJwMJEHwk/Xs9WI8GO0P3dAOtYE1wyrRwlTpGluTfY1R
sG8amSj0zjJeBbh0JA3bQw33M+l849jbb34BKisUwY3NWnKtHEDpXvFTFX762cspr9TZjVmHyRdv
X3mgk2NmkIee+ObdZNlvXllDy6xriHrjiuq9f4rCGMPGRGRlF5U3Vm1A6vX0YKc7FMgEWkyKy+QV
yJmr4mEKFQOOeV84zxwEazFREMI4Cpx3FgaQ72vPnXnfyy5RnwYHs3nQO6Q7mLmBG+F/j8AQzFVn
PfhqzTlKtFO+O17ibUgaorcN8DoKxn3a4O4Ak06pUVfODukgP/DsBjEqQC4yptmdfUCl6VGpmIx2
nagBlAz1XRt3IBbhBCSEAHvGD8r39tVtISr4FaFIRrPpghL8QUS5rsWxTkvtYrDAtjMHcTmWOQao
+OAWgGlZSn/GUlqm+g9f9dQmrCHeR56HJklHtO/bOclADfz6jFmKTq7xdHbhVfqe7PDQjKdhIJpH
EGitKWzwg0C1ZQlkY6YoNoXyIR24iCEbG2Siacm37oygPKL+pwjhWo1CGDh8Yprl02bY6jTQ8JqI
L6Z6sqSlbtoejUI0xGLuX6H8Qf2x1WskwgZFrgKbspPk94gr3J1MZnYWzqAoc4nD1DgdJVuKj6yg
7Kld05VhGd/SdGzGnn5jT7srF6cBS5YyUegUEUBeeJaOXnyWA8F7TovrAx9qRYIzc+qQVQe+isJi
0NAEzaY6yb55vRpX+vzG7NKD/jiOt2bui0NUV9U6Cs0fLvXgSj9p9pBvgzB5SsvKOI0FXMFKY33X
wVCsNCbJnOYkkhnkYGhcIYEQ6QY8KageWOVxktZTPHzRtDUEkahRO94I4th2imyh2eMUkpu+jkAU
ZRQKNlbUfZPKfpwalK6U+TdlGd/4F8e1MoqmtI2oO65TYpZ1VKkubnO4L+bWGXVywFrQv3jAdrGP
Gzi2y1UqrHo3JOy7wOgfNBV465Cjo0zsI43RFKhxuY+FZmB2yG/sQS/X6CwBOUhzXAU1YNKazo5T
SmtTx8jdJ3O46mRfb4YHVjjqaEdQtH2TyGR3+lJFhNcUftVQ9Bo+O8U5QIhL/0Z8S3siIN1e6rs2
4neOIPkV8U829+h8LNDeiUawtk9VtnV5yi51hweVDzOWe0CGNL9K7+hiV5FuXQlUTk2RSkpBN7Gl
lfe4cq+o/0k+NW1QMf74s9DD4WDlztlyQX+zhKiZONYbyww58SaFwGEZXhKoWr7fQO5Cnpel3W2Q
u4DCRAdsi6O1rEpM7VpBo5m+xSaYOP9SSFmVfbYNtOBVmfd5k0+fSuj8HFGiZ2rdm6axi2KQIzWR
dVQnIRKOssc/rnu36MZwPZZq2GaAZLrc+ZynY7t26xahy/AYZDGLe5v4w6GO6O5m89EAlCGMgIDY
hH2ovpm2uh4/tY7x4tI+ygSOBx+ZqGsUpF7Fn1J0iDskGizTOT4QkVk1pBA3PNGmOvcID1dV6kSA
fo2T6/gvoVf4G8KedvGcPO4IgASZHcIPjKihOghj2sBax8z/J01tMHJhER97gCIiTLbosq4YVy++
HOqdYXDYuEL5iPsqbVdl0TFTfXinyvEVomQrvlspP9exzD+VTUWXt/O+RMIjs8eD/hOm5KVOxlyG
xO87sbTIu4bfBGowIiNYvB2hZWzLCpcbtS6T87JHK4z5fPTsQ9xg4oGBLA2oc+o20Ih8/iUOzKEZ
+2A1RDPBotLbrjmRoOhK2dxg2S6PckZTLJv3q/gnV86I+dKOSKvSRhAbY5Wu+ow4zZU1156WjfGP
S//pbRlVjFXDwpMcOrEJXQq3ftHlxy7W8U4MrDOhUBg7V7mPOkvCpPBH1EbN3ldJDwm+6THfcCn8
x6Xl6t/dtjzk4xl/9xAhBhYLkd2ShQlrxYqIcohrRTyKF7vbwJggdxUNyrzRnzYa8MIkxBieh+qT
6MWPAFfhJYoBDfhOQgRc5Z5yF5NN6ej5jjT62XUsfgi8Fvg/QNf7WzRE5dE1OwqCI21XQmTXad/F
txx5e4ZYMNwjc5LWC4dLr8FzCzNBbMCID8Rs6FRS5rBp1a5EG50C7h9DdMfoWNbtdKDY5n/5YiSG
dxbpT8bMYV3oDHNtPdpbp2r2tvD6lWngc7Cgs/l1gB2MKpIRM0pakilUC/LLM+BOmK8uQ8eN72zy
wfpSmv51DHy5x3jF0tE8aC1ZjaVjnHy8lEZDE9QhKD4d+5Hdc1FeTFppSwx116EoMh0w/fOM0vG1
5zb7qWNGeeyN18YY3yiuhrj3/E9BRVxDYo17q27KY0HwHDRpdDWTMsVaucAtWwGimpV9PxQ/pjE+
M3fhNKjXz+ihqUtPDAWjm94xXdi6rIhWoYFJPzLah8xfu532gIrIwslkf+qVs2eVHvEInbgaM/pe
U6Ag3jYaSA3tsoOp3KdcC0HM9f24MVpQAayXL9aUvbpt/zhkTBx0O2LGk3n4cksMRiIITm7YWvto
muyjZVX2sWtd+ygK9ynVjJY5Lyu6IZuB7IkcNnIY3d2g1F2KNepYebJd++2Mr21+VDY/3KbiBYva
0oipiClk3QdUYCvZqBPp1ya96hWDZot5mhPNBkBHuBoLL9+GQ3Y/je1j6Lk17XWz26iOVB7NGOTR
IXZ35Y4ZWEU7ByZCuyWJKKf2XoqLK3V4d9TSM8iXntIZUDzCvkP8pASObpsk6w9iXuN1BQ6psmtA
6Cq0El7BvjCCzDwJOb2wUFxNDWTZwOvDQ+mrY1kmaL4H47B8fkNdQBxQQhl0yFk5lczRYeWdveBC
utqDdQX08DUMn4WPCsjVySb2aS+iw7cf2pj5jkn5aXkhOBSWw2fSekrOIeiehppBFyoHciHqYyzl
Md48cLlqdP1jo5n7DPbFoQq77tCN9t6ydUzPKXCxrDglsKzAGsR5fCyylv/bUdMfV9AayEWx/aOs
wItNzIfRuLL6T7wdk7xXFbIWFBIanNt367Fk+pYCNMaA7trGCzANYpA8/2tdGrfwY4iLlK9Tnn4e
VIemER6l7P1Xyw99uthx+9iBr9InnSSRkIg8m5aZsASSZ5Dfdet/NqpW30kLOl0Vja9JSZ52mVCP
6jBBbv3Y54vFhvpY2NWbngFWD5P4oUXIsNKh9MZ9uu8TET0Qc4e4YkqfpSuJYkmZr7N8gM+tA4ux
3fiSJTEsTz/caYUIz3HjeDdDHung/45t2QvY4Z52aCNFx1FBZcPogMY7vBitwXLmq0OE7W0+fc3R
F42VfBgo5QR0HEtEHbt6xPk2r6J6CQvQhLSgXDoP9B3jDQ21JzelzpG22OHruetQlGD7cR+g5gIU
aLgpWazz4dfYlOq9mt0e5MCraC+fsGMxv0+obunMSKGNwZ7x8/ouDBz6VmX8EpfAvLw+JkSA9isg
hYazWDZCOMl70AA2DBNo3eiAW4euwzhsU8wr62kkBwfCD2FOaGbo7fSvnRcNR6sd+veNVxI2ix87
IKJWnXOj6/YGnQjXQhREenWeTvHRb0ydNkJ538EIaeaGxrJpSwQqtg6CvHP95yEZiE50VbmSdgR0
oxt+ZHoBfMpD6lxBRGHKVCTzGSRpNsIMnog/J75PoCjoKFgfnVZvj2LeTEVHibCZk8XmTErDjJ6n
ksdmNVCQ2DHbk5nPix71w4ySnOIqz0EBwMJqHtMc3fzpuW6z7iPxLNSAtU7S0K4sep6dIg1x8l7L
kg5eidAs94cXNXewC1KFN3qf/EAuFd50bqlfuhr1u2wFxcBIe0avmE1+dEVk3KwHDba0LhOx62un
5qw50AeYWQTYc9sN5biQROaZTKGxkhAnp44cAm5oaeeTod7ccgvT3gbiInqDs4r1uW9pFOs6Yiy7
d6NLIqpb6ufpHkVGzrysPWe8e+XlxYMv7W9DbT0GIpxetaI4ebIf3jIrOnvX3p7CV0UcPHBTm6iY
ABpc7wI6pGv3bIYYjye733UxFfwRy8AU0kT1zDL6bLbeq9Xb6sdYv0hCsNNcvwaNcFgt9fZG5NZP
X86M/yLQQCK78dbvTNaGOYItCy/KxgiDkJq3/5ZMgEiDhmjQERlgUEz5GZAToj5j8h7lLAH3CuV+
MfqbpqyvjW4/OFXUbmwVJDe16+7crPpEjYrGVTq7BQg+Qhn31Y6vYojCp1wZlNEjss9p6vPLYGST
VfzVTFVwsn3UlE1jtTtm2SWhjYhKkqJ4LNDIlVCG0BfXOsvZ6qFHNiog+3x3Gxc+H/3epzIsjzEz
W5LlHpyxbW59Y9pWo0G0cmT4aAUQdo0V1AtB/mA58D06oSxvApcarDm+eVZ6mwfxvkh68dOswhtX
Iflm8e7sop4d5bWWfcHuadwwFMKIQGHxiOeLdS6epjc7AItOHNLEDHcjA7CAQWjjmGmNq7KRag+K
tqJ0nFuzLfZj0VfnjiDka+u04T4xQ0rAlNvOrqPfN8ilkS/X+TmoErqrMcXUTukuY3prvNYmXPoo
MeVRzm2KZZOxJjxiZQ2b8pwncXnOVORs3ZLq6vtVCvn7uhFEwTNXGcXUX90m/ByOeLwylw5PW5oP
sevbG8vr0FNVICpTDZStVEAek7BZ+5otGe8GkCVDA6HVd5qbRtaf5ex5D+x5n5dUbkRiiNsqISGm
NT38zWgim/CnATmDU+T4TDsIdDWgKqcTqKVt2sGtT7uJKSsg6jJB5EpQex3aWEvRA1hpf4xC8vHc
xx5H/mGyZ9xR0SKQ8AZYQbkBlBk5JuYNpsSmoJZUYpopGIwPWpa7W9fX0vUvPsc/LIS/WgZt/a+G
QRs/o4lt0JSYB7Et/moYbEM/jcomig+OWWPimWDodg2JO2bjEWFNz4PaFMB4C9QVdZutI0Y4NTqd
/ynHlMJUCjF7OkYpipb4uatdJrhZahI9EmkH5CsZgW4OjLO+tP6wQlkpsXGFkgQJlliEhyg+jkzh
UQykzlOTejXej9Y4WQk6/MIgxCgwIO5QTwoPZum/prmFz9eDQWq21gWqQHD+2LgZhNw0aJ8Co6Kv
JZgndSjg9FE6hBC2ZN2VuvHQSs//N7tR2H/dja5l0O+CYgLWxxT/vBv7EEPEZDbBoenlj7ILjNdW
xd06sYBPY7pxqHB00efpcznWaH5kam0o41sPqB1t5CApsfMitR7ov9YXKQhWQ0Cwc+AI4ArTw0d+
uJhxWvmkj2SDJ55aoS8JrkMSOxv2fb0tHOd7aqiaALIovDexISK5CL+kKkVTNEzZsxEN+UYUgsKp
COUa+ad/J432xh3G6oQk9NqY+PREXYGTwaIpqcU8u4L++b8+3Cxst7/7Uz3LZQpoOthkpZz9q7/4
U3Or9YsQXcChNYnPzLNu6/j1vuwLPm5sjkwliZ9AcdScOh0pK172mGNg31ttdEN5+M7PPf02pEMh
x1QdFgNbbDcVgWW2R7wQ9MsfdpkFF3dbDdP4KRuiu0EH2+MnaBk1P3vV4rh71HpxQsPzrz8b//dv
P5zDB3SQCxtivv/XDwcdo827Cdm7k6Y3yEspn+76wiKBo6yxQAZFxU+JL4LuldhZVT2sSi3SvrkA
EPyuYBKs0vIgAOdvc5dmK/1TgA5jq39Snt1vpMoodXNYwcAoEK/Qsb0Elkx/uYSp/U6aVnM3tqQN
aWYCCZYh0tHH/MVpfLVz94h/hiOuXONuKup8EwS6fPXLDJA23bh80J/1Jn4luyn6xOym3ac4YA5C
tuZDihAcNFmHELMfHSTq2gtVH+cRqwSRA3Ektoo1B0Quz4AYYiHZTgkntjYGtrSTGV6Va07QUw33
kZPeEWl5u+4rAsRKzwnvWMwyIPh4KRWoqlNd5S9d7XRvHc0uXzRfinYc0bgjBTXth6ZDxwCMEiiR
3YhHwDyUp+HUHV0W1BvNwEiaVcj5ZNs5n6uhuBhqst8YWg9UP/2T4wwYaiMfoGLrBk8xwMxtCyrm
DpsdjguNkERBAT/BZBiHO87bagerISTHqJ7K+hXbG8Lx+obfLv7dfuZUxbhcRMfpqFfl51w6HvS3
8RNaLHGMQzs7gKcY93aDFLOLTYmyqrG2KdOM0C+M1399FFp/HYlsKQ1bWp6p69L4/RdGgyfSLDy5
B4+C6UFHumxR2jzL7iXtzGskZwpMoJwtxUTzlBoJMbVREhyQ0LPidyHFESpJnrlufsts6ryC3t0e
CsS9q482nV64xJOHvQNWBnDzWVU/ETkkm5qwtJEaZK3crVV41O/98BVhG6INqqOwYaaz3vDI1O0J
AaJX+W8+9nyeomsUFPmfxnfUFLjeHEtIWBzGbwOLZoN9ak0ZHiZZXKJkNC/mSNSLk2rRXWC3QPbN
7JAH+VNhesjkO719YkVz0fqWBaaq22st8Fh20qT7YwdnzU+duVhJOteEZ7nsUH8H0LBEPwshp+Gr
gftvZZFQ0AVkyPMjKjcePbFE1XeOFR7Nwj5Qjk526eDTn5YECaRmZu8q6LD0vzYT7ax/swsM569f
PUQCYXsOfg+qjwacgV/HH9npJY7gKjx0ZtldRuiL51ZZ9MvMz45smvspcMJjFUTfpUC7IaLypY98
+J7BsHOkTkEu88rXNLk0nfGYjgkq5sy0njJJok2VwxPiJHKy4YW9eNGrj0zh2vXdt2rQ9YNZjfjc
NKE/W7HcoEjhl1bH+FXG4tJYPvJ92thhkT7nNN4uU6RetKABGu8n8bHWVPvoyaPv5+VTS0VoU2VD
eWjb4pqWen9RtJBvh2D84uo1Id3I9upyRB1uO8/1GNuXxhTiwnj5ORWRvnFMg8O0iZoH9EPWLayB
O7NqbZaGhLY2vXZucRWtp0DY26ifygu8t3gD6vi8aEsYs2/qlCV/pxNNYI/V9FDaxoPbgr1sK/Vg
WY17OyCIeshYDJbehOIYveSeXusJNi+ekwbGuNvauCkmd99O3qnRK1oFYJcZ8tx722iTveaQYRU2
gdjCHYoCbIpBKVCgy9K9Ne2aWHq0eMQzpiw9+u6HHMFB4qaGFOtW+bpvU/+aZsaFigMcoi5V29JF
SVzngYL+h3FeNzLiR12J+M4gWSIyk/yqR+0BySnyvYh1uT9R7LYNYnSmsI9PaLph/MyUEzt0/a1R
GeZewAVS6TOTK+Z/KRU9LcT4XH+zjZLK1wRyMZi6V10CPZ5CRCg4I5n7tRgcYboh+4lZN6gp/Fml
5hXdJjgyy7r0GcVRgcPURZizqlh2XVXaeltH2tZ2GCm4RKNBiFiXowWUqC3GSH/CZ05GeDhE6x7U
nBv6DnP1yX1GKbayJOs+FKbObdaONHhKX/v0r0cWw/T+OrRIUwrHcIUhHE/8NkUODY3CUCe1Pd1U
AmrpHV2gZIHi8hpzNU7iR8ci+iEvY38zGjWcdCnyYx8aX7pcAsIdKNxpMVyJwvOGaw1D+6b1OK1l
ofdke24ENz9Odp3sjYNlOS9NrgNRH7MzJOn60owa0r2qq+EVpc2d55N8aROYxFA+hEl4ndt990xI
8VYYptxGOapfn+a8q5vArDvit7Km43kB5ZRB5ilnISs5OwXih84mgKfHKn22RUbbvDAMOsPFV9rm
VKrd4tyGYYm6n+Mxsg15Z6ZNtbacqAZNo+LVaGDdzsbmJetNee0TiPy4zWaf3i4Lj5nW1t/lWN9E
kNwRWl5N8xvli+6gFXTLi5iMln68k8xwOZP0/QF4CPoTh1AgBuRt3/FfApNMPD3zp4PlBNcmn1OP
WILRmhtv4F4Q8DL74G15shzKeqkPbCijYrNKnd57xkZ7TkaCgTVxn09orph4W8fQ9rADNrI6YJ8n
zS8gH0Rgw15NVW5dkpypOcKkW3SYa0MrmWxg9FIpyhgQe/LkQOvcIWOfRW2zEgJxNXoX+ynGeUPl
C3Rl56PFjJMC2LObVHcRepAJbAWAQsx4qCTjIM6+ewnCAA+mqaF8Qq8kXsXliP3vv+HCfC9KGpdB
2LxjYv5x9f8+FRl//zM/5+PGmSzzce0cfVdFXfxs/uWj9m/F3dfsrf79Qf/0yvz3P97d5mvz9Z+u
bBdAz337psaHtxop+J88m/mR/+md/+vtP8P86PNs6L9//Q9/PHP+CP/nf9+9dV9//Ib3WZ7yB97H
MMR/6fzGpMMyTji6xyruD7zPMtn/g+cjzP/SdRcOshAQfXTpssj5k+djcxfcL+7HBkIx2vn/4fkY
tpD/PPboDuoR6ZDLYVkexokZOPTrKT1s4K7kqrTO2NdWFArtrVQWizgPNHYQtmRDoKdcxxktrPBr
28L6bZLQvkUzjl7EVJ/8ggZoZ89neIjJeWOqLWvAUqOf2zgGszRFE6kwFUOUwaSG9Vbo9/W2bWs4
f/DPJ70u0NlPB2o1WH4G+QkVBq6l2NfBVeVXv4Z3j6JMJUF97sYZumvLzUQrdp1PUUzsLgUQmsIH
FTePlHerWyzWTy4C6H3V+s3OUDgU9L4D7G+CKG80gIelXcDhHurnJlBPttU+K+D3L5bX75jJ3nmu
X0PW6BWJXuDHdS2GlgICMpQmvU0bDpwdGN+l5tEAnE2DQD9ppZnUS3XIShplJ2mEWP7M1j21TpWh
Y0rvNZGQ950p0o30lxaiQWxMJ2i6h8IPyteC1PpIH89TifEFLZSxMvP+6IZmvIpUgHtan/D8v9o+
3nUOiXpbTX2NUNh48IKOAWt+hhPgEnEdJsammxPIAW5m44RptpY1uM9mQBvByo54GZo1U1TumwJb
toWuNmL+hsKiqAQ7u/w52x1UoePNb2r8U1GOdin3SVj94WglSTVICtPQck594vl3RC/SR5zG2sZh
1WTbPLkA8cSKmY+QbL3+p6z718HOKlI9Zvs3hBgv7zdRO0h4KHQPVUzUZ5Sn9c3ki52dIPakPZGv
kTzhBSxQAfa0EFNBlEuhN/RogcIRNWnig6ZHlyELgju3shodw9DEqb/TYEWqPjlbo4q3rvLOTkr7
VZMJCyLsBuuuO/rXINbwPiVgj+Z9U0yx9tSQC5fCr2fhW+7o6fI7cMd2z/IAdIs00/RaIpvxbQgD
8tE1WdAEdYHit/1pq84/gxz6lgNk27Nq6XZmDC8+dbEG+aX+EghcVIHbC3aPf5p0DzpCj1pOY9rb
dZ11Z9VkdmcBMnNUJcXUWy9J6e6iQB4iZSenAS1BKj0Chyz8pKh5Jpa8+bgSUfDJQ8yxpsjPYdvo
eLszHerHUO/D2sy2PgT8s+JbRHRA7HZkqnWnJSQ5VSyedQvDSW/rGO6Ue+VdHyg68JvvUxtGDhO3
NMlfAEjUt+7MS66tJwpr7WvV5o9pkH/Sda3bFF1qH+irkPQynAbEwSfFae1mDJXcMfMnyd7op2cn
wgBvB0r7iu3rbPSEK6TAiralwRji+t3B0Kg5CUu/U1Hb7/0JOzve61l/Wpwz0y02ZYEQR8qYjEY/
tO7czL0NBcutebiaValkBwXBpL3qkKxxKrdv6C2LW6n7t5NbdDvqJMTiGH54qnX2wWiGBUqYpjhH
mqvvWSO/mnaJeLSKhm0/gL22a/xDvouZ0hkRQU3agDLEwxHryAjWfSnSs8VZmxisGW2sSFqyG61j
bVqbG4S3LRRlsLk+eQVbrRuIyjVsY68oJm3ijDhl5nbPTSNQvpD6XYBdWndmNAfSOe6x0LV9HdTT
lc/ZjBZ7AgjJCgsjUu44uw1T23nfpHFMErR/U8t58cRXrjn4PYy+aS6eNbzRQbIfkyCifUMgclCO
3anNhw322hL5iPNl1Eqxd4PsxNgPOED4aq0ZhCMZeYZPY94gXyH0JawR4H1cXy7lloNwz3fbP+8f
6Sawv7i+3P9x9f2Ry43Uenml5a5fLi53DTZhKvVgXJeXWB6y3P7bK6JJwJ2XmJ/cr6ZLSg1gyOI4
k9qZTpYE2Lxf1AouLteXS8uDls3HcxI5V86Wu9064ukfd3085+O25dnLHWBJUCi15OmOMm3RRM//
6+/fgba8r+UB7/9ueZVfLr4/bfkv7xctD8k74SH7jzf/y0t/vLG//azvj/ztcy7PGdQcmiQViUXz
Tvp4neVf16p7pBxB5tPHflwe8v4BPz76by/9+8N//3TLa/zyTj+e/v7MX15+eR/Ug+f22T/eYVl2
ZBPV6ayF1NjTy/OXjXCqWt8ur//Lm1ju+vhspYeBNSX9iCHwNbA78/0J749CEIqdhdg3VipQLahT
8U98+xwXOd29gF60G0btrhrK+0wzUFWNSKviMq2n9ZDP9oXl1o+7GmWme+QxrEl49MftyyVgFX+8
wse9769SB4rX+uUVacmv4tKidFkl1amHIqHH6ojhihb5clGrsLG9Xx8jFg9hHhEA93FjDhTuJile
3h+y3LE8zw9HA8l7f/GTyGMc0JzqSCmmQJk2Tgz9IcwC1ztViV7iK8KUs1xSAq241Vr1WjQpMNUM
af90B0Vv2H/8RMtlKChN6Iu01HAanhQ1C84dfGfMgcHwkMlW192brN8YyQUWn/FLqpUUCQ2JdGya
N+OsH1s21AKLv7368bjlaXwb6JPhm5ZStqyAS6Lua3kjILJE+vAtn41waH+zdOVNQNiF1b/6mfNY
+JzmIwf5ZTkrbJ1ZGtfgdTsuV6sBmI3T5Iexx+ttOUc3xQ+ne5pz9GSMJXRo2/Xia1w2NEiYoxUQ
g1ZZ1gUHURD7MbYdD8YHos+Xlqs4PEiKdguAL054WjY9goA1bA/iJToDvyhn4PxUp0TuMHWjjj+L
8paNxO9p9r5E9zLl1Hf+3LQRKe4GlPaywKBI5KkV7aHCXFVfR6fRAm02apB/BwgkTkoebUrAj2ZP
+Y0QHsF8uWYDZ3KKZNMBWUKaEKtNhVPjKOlaHzWqOJiJCa9ELYZvUoF80fsZe95Vr0bpnBUzEk5n
7LeY1S4S4BvokITh0lIDf1IhL6Jd5d/oFqiWyTh6WmgcDXGSgq6lNLBLLialJeZpudQ7VHIsqziE
s3lpMLtwlRo65CbWLUdMwCZnLO2PS9TymWTh8etmFcbyHXBkI9ENWoT8TABwsc/7X86bvsFHWKUP
i/VIny2ykrAFTl2pdcDAMhttUVOOc/zVe/RUP19crqe0H2dkBro8vITm/I3Y4Hezg4FReh1FFpD/
WaXhZUP2yyYYQ5cyPebWXoPPJBHtsefn49seYT8Qwjh2hxhdJMXRXw/A5VD87baxadNNSJjPiroG
aicYDcwZdzWzQCScnSiP5vyRfrnuSHILWZ+Ryh3Ng8sSTvb+ceYPuri7lo/slSizsqmnRTYfU8vH
Ww64bBr5ab5/D/M9rn9DOw/Dh21nx+UDL5c+NsttTaKZ2961PvtEiyHtxOfK+jE/ao3pJpR1/7xx
UFj1uqauyBfl6FkOoeXSx2bZB8tVzpVMV2PxbsqzPM74wZxTt2w+ro6p/oorDRPHqF+bCDEIhGxG
rveLRFt5yHRwYC7WSVNpHNDLUT1vfrta1OSGWIFPPcxWDGbwzT42i4F1uRqYbrXnsDi6vTXgjOzN
t0YfFVGtfnNcNiG2DErSfF/I7n0kETkF3PZnGSViW8/H07L/uvn4WS4tt31cbdL8WJsK+r8tkIPY
RH8l9EyxsJibsZeKzHnHXA1lDFSyh120IiKp3o+c85YPJPhJ2wUpNr1OWS+vWQSi8jOxnGtE+NDF
HY6mJnaxUPjnzYvrS3BAHc5J4jTM1TSSkpyEOlkUVnwbRPFT3xP5GNRlujWUgI8/fwA4gMG09ucB
3TWBXcyHx/tPQQM2npO7Sq5hA0QPJWQrYVwGo3ZYjo7Gwvs4hOlTMkuH37/p+dLHwSArKz5CMh/y
HLdTQEDDvDYS6dfBKKyjp3L7JOeNxmIQ7C65jwVpc81yVvP66AiqLQ88D7wH0J1ID3dd2D63pUeY
KK2nTZUSKFuhN8Q9Yti3UYslbClSNyJv97Iu7xFkkCo8EXDC5JBiuY1vZKzadqN0HQQWmWerThb5
FsBScgiJljDK+saKTWgpOZ63ZB4sGsFQJvBCk3A/XzfI0Fh5uD03ntP6xzwnk0cYbkU4NdNmXHxz
x5JZNM1VVqqtRp+DLE6zu0szgaul9q5ujIfeVeqpd8gTl6iollcXBTenOO/wePF/+qkg00a/hSaB
JEChRx8wPzcNMx2n2GQ1IDeAIIwadBKPoVFou6gxgM7o8O6W25Z7p5iWGjyPp7BlrJmm4JPvp/4u
boLiVItvk/h/7J3XcuRItmV/ZX4AbdDicUILiiCZZIoXGJNZCa01vn6We2QlWOyqtr7Pc19gDocD
oRCA45yz11Yo6WsC7Qwo2Yk43AjH4RRV/TNpGR3qCmIoQnV4liQgdeQbA+QKLSfRbwqvuK+JC2xV
yhRWys8Qezk8TPsvQIqmrUgQ+sGg70A3wU+noD4QV0q5AOtB8Xqj/mE2iMld1CRzg+ci5TeH+gRo
rD2lYiFblJW0J9/DexRxuH10+nvHHfEEC0N0Y1xLtrmgmlwH8O89Jvar09fdro0H0jso5kjxuAeV
EtbrZwtLCEXqOIB6scVFVyz6jML7niDLJu24zEzzZwCLL4HSzjxsz5AAHY2vx05e2tBOcVP3qSp1
oonazBxv5ZIawZa7g/x2SHuKvGmEKc+sFN46G7TsxMNmdpItV5iWcU/+s9MTW5QGOJCihnvZr4ur
rGwtCznMXvaV6/KoSZSHeygAZzn43TjZpLhCeC3ZP6/7yj7ozQCTVFxwrbdEzQDsIDnE20TYhE0m
pn1W/IS+fr71Zi15BCswH+LhMaYgamvouS5SlITQwG4bvkEBKEI2awIeMGQUOU76dk6xietGwSaY
UYLPM7Wvo11+DrocfxltS8iC/H/YJas6D/QVZY3+JqjH85Cl9Zs/IigbSu9bkfnY+1GDj9iycnDZ
6Ch1M4lJKmqCTrKflcdZD99wWsPP0/zWGK66aoPBv3fCoL71NexT8ySaXp06upnHwn7WiX0dCDGB
B++t/luinOV2qg+GLfajMGj82n+qtO7ZHknammETrqPMd+4qio/whoDrIkIur6FePOa6r94EUAvR
CUYUlM6DtZUbUXdqY5e8Nh5mN92MWwkAkPy5Duc7eVS+NU71yDJv8QMa7i3iwmicebnWVb5S7EJB
flnrJ8v0ExImVFNSbDtfClWYV3vz14oC8l2eW92hAkf3MpThUX6IiWwlTKTIuEE1DPApB6jpM1+/
uHbNZX7KI6xZa//BmSPt3I3hRHSNjzITU5g9O/mSKfUMDKnV9rjNhV/Q9Gzku8KuDdU9Bat4lqVk
JBOcDK/fDnmGFaRZ49IHk3aTG1NwPeQEE6MfLf1lyuP2UFANv0uadviagVWVe4YFWbi2MQyoo07y
1PXjN9mvppR/Z4FPWf2UGagK2gGPbpE9D4s7F0LqM5HBAt5ijbpcsYNXC38m8QObFadTBHj02A9k
6qNkfpQHHEp8gHvLbe9CqsLvisINrz+g5ebPOqYlPBYmKUr7LjlpVgw3SHwlanP2Qn34Brmh3SU6
dhY6POhnnFdu5FHnkFSpPMWgQftYIHLayR3NSn0jGq0/muoUnUMXMaZ8+7nG9BLZxUtE1aaWqeOO
OkzzGDqF9xAHBFi9ycjfcop0zTjUP4/uXO14UA5OQVyPD1BAERWJEV2ACM5W4i8K8G8kLXV1Krkg
PTSKBTkIu8A3BGkIKqPpSxfl3jY0qpn5G9FRrbAP1CFxzxLHySYKTM00/MpsS9/GgeGeNM9vLnDY
CW2K41gR2tVB6b+mFpEwxbEy5g85RTl1EOHKzIggE0yW3v/aeE65TcqMjHaoafeEibO1fJUaukeD
2vdbMOn83L7OjZ7S2HvVD+vrMbAM4rHdcr/NleNtRqCIN3lBHDoNcYOWryLoVVhhNK9uYxkUp5sQ
Ycnx3lk+dbDyVUauAaiDXtPCHTf5qBg3jR2Wdw5s1ush8EWx0frfyAFqiUYZ6UZ027bU3XOLQDwh
Pg4ugmU8Od/7zsZSznZIB6Jc4RTUyDH2TfqGCbEY1xUablTmYNwa5lDcprwWws1Bw3hrc30/FWgW
bE/DOx8J0E0UtRh9GGb6PVPO8gjaXAJF5tZ2V1LWetP5eFaRX9dfe/OzHNAIdleNUvUOVU55Ay7Y
3rRBq94VHT9Pj20Zofv6B1NyQpFDqz46QVhybxOWcbiEPM5oq1e9Zlc/GtCFqd2ZrxWOKFhscoyK
8/Oc8x6hHFIPDovq8Xo0L3wq3cJ6oWZUQXxvJ2eHeqQ7TiaPc931X11+LDk0MRA8g4qsHq3C7A9F
4iPIxa/msbBJaMgheTEiTNbrVxNOFfIIQa/WzAHaK2XUel9Wn1GcXuRQ/j2fOrVuXwitJLuWv8QJ
0kx4T4mfycwHEJMBzskUn9jgoXZlt7byoGHIcGDyBELeNqgbCQhJ58zyf2SclarXK98oLqFYbZMq
TXAXOqN5bgN33EZgPz6bs3knvx7Qzy+9WkcvZtNWOzhxMCiivL4fG0Vd6ybC0Nn8LEfOHZCKrte0
B+iI3mGYKHZo+/o8dlX3NDiIeeSwKUi3helNCN+p7ei71rod1CC8AfpEjsx3wi9zl9zKz+KV3he1
74xnBzDCbqbu/5SoqnqvORQaRoRt3rT+Vn5BFU9yq2Ce6wdK+ZMjjoUTJHwMG6Ne2GmJL8a3IdCR
rvrmUzu1cXVvuHV0/Bt8dMTYzjTtFy3TznIokbrXKMy5T2ZDcXb8NNtrylgc7dxzH2D5okEvDfOt
y+qt7tXKV+og/c3QAtPKLS28s2Kk50wi2++Z+zABD3gbRXF/7znKvZGp+qmsTMSeRd8hSJhu5bEw
LPqpkMr+RH7BAQjUjQes1xROWxT+vGsIYJF3wGdO+4KSuietH47neMZWOWug3l+PId6UXO0AwN65
KieTJi5NcjexvxxmBKf/zY3/N7lxxzZIHf9zahyXrqJ+/VG897657vNnblwl620iYMajxtYM3GWW
3Ljq/UuFZONwv8G7CfrQb+sbU/uXqhk2YmlD9VSXqtglVW7/y/MotnGp7bEMR1O9/0mqnLfxIVPu
Yh/poJxzXN0gbPOxSkdlMqL6yqyc0zokq0q86TSIYKn1u3XtK0fwZegRidoOsi1H/du20ccPtZ6A
BL3bLo4nV+WC6nRiFG6AeffgXdqkM2cK+NOHsHdIg4qnvaQJeWxAAUm1D1bI3CXojETgRi6Q07H5
OqjO44TAldgmRwFHfT/03eGWMcuRZGtUMuLxHVqqjivssvHDqw4mwrZ3m//ueNd31igOKCRvRAX5
+33lWvMZNyFvq6TtsXTqft/4eX2CfVafVNNOVEDHOISsZK9cOHbzl/WkIHojt8whM2vFCo5yb9mV
9jxDaZ9kexkoV+ViGXkdLl723Qv83eYPfUFeuLsmsW9DnrU7Wy2Py5FkC4HaLXQ/exeKJ9vRSCoy
H6IpF/HvllzVQSfNa+i+vzZ3BmyuGRHd9adcfsUPP6pczeXv7wY6jnO2A7jZLgFf1CKwL+P8seki
/xidiOdi3JKpyuekJgEermutBAwoBso+2bruJ09p3VIoHQCHLs/TSfbJzRmPlJVBiFaupQMoMxS4
NgAl8ZrLOH0wL3bnDDu54frnECe/XL0eVKwirKTCECYlQjkejikck025iATOs0tfJZNvCkjCoJQD
DZeIRa4DRJOr6ClaouEkOSVsyinSsEYtRJqlnXCSCKrgqIXoIFpqu4HsEImSi47bDrUlVIEACogO
FANsZX/0e4Sa+Hs9r9V9LXIJvkhdxZ5ILC7rRl0QzLHzrzqRz5Nc2CI2KVswBGDxiIVcxVnw8zyV
iHDECDeI16B0zQNyBf5MviICSS63cvS9zjXcJuOFAURylNoiknhtGtHDaE38Paax2kBsZ6uMx2ay
KUOxQzX2Ryu72AK/WFkqE1c+Nf5/IlYlmi6EiXSVZlSpMbmOcbR19OweE+W1E8f2ITZFvejy9oly
OBu9UplbiHNX5lJkXE+ufohsJ1l16zYCFykCuq1TpqRfZ5OQmiq+owwIBJCv5kF+C7EgxMmWfDW1
U6bDaDrrWMQwJyHoFHd98mBTtR0HB62kKQSeQVTRJNWdMJPEmjZNUH/xiIQsJSoVLPtErvH6vjSZ
PUYsS40SulH5puRvAqdaaK30a/RZ/kLLbyUYgYS38cngIp+k2UtJbezuuiqpdlNc4IMjwqNUHKyy
yIc0Kk45ZIwv3lgFO0qfEHFD55ypY4QDyDbZMjV9q5tpeuAXr0+KKvLqouWNJSl3pSLQCe5f4Ne6
H247wLlpQ2SxRqIQBq5FU67jzPikuUm5s0SaQOkNqqtl049D7lii0xWIa68ObmRWQNLfkjYY+WIE
SUJmTIIa8JI9CJWJF3zBn6E5ySi4bC2rLiWIW5NKXNnVdfhi9MAPw6LjlJCESzfN/J0RzLe4/LTk
YIBehgEeJ5FdHMbE/UxBBdf73x/WzU3cZZf1UY1A5YxKuVk+4fVjGiHsOUn3LFtNP6rZTZDwAZdP
KVfl5y3NsjqZfb8b3RpYg0gUqaAd1vKTy497zQ0xR+RklB0Fhdy2M+gHmTOhZonrOdKn7bvzVZ4w
RQITHb1esjKw1mJn+Q8WC69T4DQb2n7pMs3sroLgvfuQfJBZiWBOI8zISBTJX6Vwq2FXgSa5pslE
ckpmaeRqLHkgct3SoN4Vcx8DWRQTApmzkgtUkMKbrup3adREa7vHigYWBSVN4py3R384ZQ4SjTjr
hzWGFuNJ9vlkaZ2ijXd6Z8VnubBTKrLaQtU2QwjVwpgtbNNFikRyc2TLcQNO0jypx2PtPGnDhG4j
p7qlwJz8VGa4wK247zUnCY/rxzGAAAHcMlA17t8SZSpP8Os6dWQ+kdqQvzcegnZZ81eTP79k8cnF
PInUeDURlIWeyNM7AVdhFUJoVpJUKfYjek0WxmuL6JrWWzJiMi0mV9va1raFOnRbBAgwzEhZykUQ
aJ+tPiL0JnJZ1Lz/WsgA6tInV5H8EsqVTTlQbl5WZZ8RQ6LXJ/ss10zu0FTHi0Nfm7L33XGuTVcb
wEpy3bOnXgGwVMFz+jNXoDejhVffQ6Hjp911pHGAoBiE1HCJLSxPXQ0EZDc6mlvB0ePSICZSjUbk
e2WKzmtTbueicu9n1HCraW2TM+J+MoicTh2Q7ljJpuyUC8KX3C/EAm954tJcfH6ty4FytX8wOiu6
HkQOlb1y+2SLexYcd6CvjV0yNRHrmDhz6/19pNCHiaNHFowTJijBdXMh5zNyZCgnuWI4XF9yjmIB
54IfYVmXA5fV6+ZMzpvlSLlTKv8xyzHl+GX1uvnDq8XLPpYXF/u2I5fy+w29e5fXgddjOBWo3cB3
9bVMsRSjuOktKRcqSHsEai2QCpGakQuKUH+15Orscsu85mdEa9lXbuiw9jlR6CZXzIBapWtTtWxc
OORgxRS3W9m89sqxcn15Ke6I6jpI4dgsryeH/N3gd0dcNn94ix+P//u9jxFXCvQJugAYaeJvKxfz
79aHVWPK4DyMJGjkBl3cxiox+VoWpkUcwremH7JL7UR1F5zH90M+rMqB/9gH/wzjxC5RV3KcIecL
y8vJ/a6v8rfbu55ascquzF/v+PcHle9dfgpCR1ykZPP6qcQYubmWif7loy5jENZYx746kMY3DgMk
DvkNyoX88gZSUDMWgDBVlcR+KksUIn3aUbApJ3lZ31PunWEaJLLwlpi0US4sUmtifVlcO5GN+yuM
vYVL5l8HGWLP6yHlQeS63P3aKdcxOxy3GjVWgwsmNCTUiK+WqvAgi4dYm1IHqypWu61qsJYuSMGt
adUGGAIqe6jbUUjGydselvXDk0alqTNVzaEX2L+O2m6uV0ygTTGX7ORccpYz7TDk8xPui1CRUEji
dx782Fk1T7IVVpl1bUFKdvY86h8otebSKOZPnpxVxRhBrz1DVIuCwYCIedZ0kV+TM75RAJjDHHLk
CtIktVRiITttpVEo5mxA8Dvaoy7KkFJ8TFTQe+5JHdtp3wuw0CgWnVmUx6gFBhSUJC3FU4tsZX1z
jGPmDLWaq6dWLAYHeRvgOtg8hfXdFOAPyQ5ZFrLPpnxlY2jGxHfdoKeaK7jgjaGc9GYO16mC3EWr
4i9z7bq4BIrbsStux3LRzFZ/LIrPKpdgTgTxTViCmi6/GNmSC7khLYN+3fakM6PMJu0rF3oa4uHn
7nx5bWzllVkWkwziwhjLpuxV8+huMsGsTENIsZSteTxrRHzeoAYe/WGw5JPJ3eQW2RJ2DgY/RlGT
7F0W2V9X5QbZF1GcDdMaQU+eV5R/C4K6HZs5vy/gQdm3bJCtUXxV3ghDJhFPIPL3la1l0YtzQP7m
sk+utpoI+izr19bcPYRgnXbJ9WlBHFBukDvL/aj0vmttU9vN4pYr4S/UqVAc93sVQR+3yFA+7DXi
xltRRsU8TzTl0DDCLsRXJ2iIy6CUqjDSCduw51HVmwu/IWhKWZoraqM83YFEVmglT71orkim9OF6
cJwCK9qyu5GLrhrWDhrmA24zpE8Cap94VmHRZaIs2DSFA0NXXi/gVT9xc1muYZmmjtuyx+AWzd50
SqltH4QzACKNAXc1FstqN5uIpJZ12ZJj5Gi5Cs4kPfxvsPa/CdZqnvkfdUz/t46wAvmLkOm6y+9Y
LQFZoC/IkxxT1Q3znY4JiZOLilG1HE13CdWik/7TptwRsiYV8ZJrOjDlPLRIf8qaNMzNXVf1CPFq
lqe5/5NQrWZ/1Kirnos+XQN3pIOthrb1QdWUVQ4h0cQeblwj7bZR1SI4F4txTPCSiPQZetlYrHNx
IcPOgods8WTtyydQ2RKLaE4/5y2ZkqFNuEbJy5W8eMgWV6GsQYgoL0nk2yn5Ef/Z5Vol+xw50ZSd
SpV0ew9xporD3S4opk8hLgkzKifxYEHGt/6i6vONHuI+EYswzLLQcOFgYis6M3kH783ss4mVxPbd
FUD+7205X4ezlYM1UXQ0ONwZ5UKvWh7u5e2RR6s/m3rqvQHHwc+oyZmOys3CXuXXSBCpE8+iSTxt
4h5ypq3HFWlU8Y25U4rjEfzz2BVqANl33TxUmJdTraruBlEgIyugW1Evs6wyu+RaAaYvRi6OBQcX
ckSUlmAX0cQwiGCebMqFIsp43LEy1bWfd6p4HgtF4QK3gN8LYPZcIQN5WUzEr2GJ2IyWlQ7zBKaI
srTc6WOwdNeafyuwsR6X3XLAMmqo9RdrMJTtXOAnMVXVo6x3lnqIpfJZtqLOqFXoklwSl81EK3xt
azB72ymj9kmqGJJWxG/kQLmu9+KLfLdp2f3dMa/yialFypxOmbb58OrX4uulUx7j+kqyuYgx5Jis
3CP7FQ9ZiX7qU0g6sqWYrX7C0yQz1rIpO+WimlMsmlR/u3TJViYOIFtAEaZDXqCQFl1L/7KD1RBv
B9osq9//ofB9qYyXpfbXwnjZ+bfr7w4lmxH+NbvEMj4tu8jW9TgfD/Gu4P7fmrH3wyDLefz4Cu+O
lKIIWmm97rzXArzb/h/e/L+9nHyZ5U2/2/Xd0GX7Mvzd5ndNuT2y42IF6ofSY8I6UluxnN6y9Y99
H7Uw1/2i1MgPH/ZZ1B3vdBzLy5RYpiDRkIoSSHT2XueStuyzDPxwWLnBnh9IfFhHGYGTUTDZWuwp
5OqHPgx1iFLKaM6/NeXQJagpV5eY57L6LvCXycPJTdbQcuT//OpyoFzIl8FP9xOMVbA5IpKqJxQM
fpFNbCJ7VB0NegB1cPYypi3zAbD5eAaU0W7ZKRduqpvz+rpJjpK917JmZ66IE1TxsDFbJe7PctOM
ldL8JJuqRbXN/bvD6HYAtbmEkZslItNzPZZigP4/85jk75KosDYT+jlP4amptMfvUW1+ZcqKwJ/S
/zzMMJ2ou+9Jasbruh2pfEp/TIMK+zoMt5kCngUesgDv4dKZFvDQRurHbECw2clwgjdjJvSac99Z
DQnG8n5dOdt37/L6MSaRj5oi2BQyeClFDzK3sQQ0/67vWpEs7r7X3cRNQY77x9VrmPTDof+Lw5Cg
BmTH86I8sidvtvKVrk3ZKw/jyvu+fIF/fCcZyI4wnor9+3dDAHlX6tNjKe9kS121bC0F+LLW+uOY
ZfOy39JXVraNEFh8OcvmD4fV+5rHCtm5jPmfvYx8Z8urLIeRfRhRfsVMDrmPxxxCVjwv8UzZJ1e5
g1+0WJ3gKXNrlf29VCK+a8pNsbyvyn0+HFGuZlKeJDdfR8qdZnFQ2bpuX9avxwwpZ50UKwUS3hLU
LZQ7Sy+ts6Z+C0mBn0OQiwW19cwusKwbu2FE9TtgzMaMdJdQdw9UU93Mwt88NQkjxGH5XZiYbVxS
Vmvuzy2GJNTEB1aClR4mW43nFYeeOkqvpCo8SdxvhhmQu4KL0nyzFcw2qZY7Di4hGODO4dp0HieK
Jym8UzAgaKq3eO7NTc8MYxuhjrWD+RJg3tGUI3YsdarxeF19Uh3F3IdF8yWNlLc4a6L9pAFGKWbr
LhioQIv1eR1Ynxsv9/Ze5HlbayAfloR7syvWneCd92neU001bZsqfEuwwmBKbB+MRmnhuQ/Y1Ce7
rBxxsR7TYZdT0kkZ18VXop9JjmMhTxwqFFP7hkcEynMHFNJNkrxOqYvk203yc8SMfEMxxylFIp8Z
yXiXReUNQLptwdxdJLCf+qGIj1a180Ig/lVRQWTzlHFrtrjy9kP0CHBA2dhBmqxe+7zINmFXYAiq
QK80UTLfwOP5gjHMq9POxlYbvqrNUxeUlwpWSVAdcD7JQKuI65wVYptpdLgq9QSqIzXZWC7U884H
pueAaHEeTDwlKrurT7qOe5/RopDu3OJbMYwUHLcB3lH428P3Nh5040faewaho7B/Th0Uz4mg+7T2
TR5VXy3LHzedS7U8lOgsOMV6eY7L8WeZaUTXRcTYKquO36IEZdA2/iolzrzy8zA6tsK6LZmA107J
aWi5qFaqAbccMXnWIa92M70DFOq9xeD0V3qjuzdYQFGqWAUbC8IW1aT61z588Os6IzEadevKxJu3
LNs99kt7M7CcLVYJac7cn/AeTgd8LHvGhWVwv+bEhe77rpwfui+A3qG27alsB+/TKH8oMPerHBV9
qL4A6ir2tV+v0iBERD4bF0z8QKjuAqt0KO8vvTWUTHOt9d26x/5sZQr1P4RSmLGmsSPI1hwryQgQ
tIDKrZ0NUoGNEkES8EEKAICsDobXfg0S9DWCOmAI/kCW3PcqPIJJkAks7QzctU+oEy2N1j67Afpd
j0TbWP6gJtjfAdHepVmJF4PgHrQdkjVACDlABKvzIZ+WnA7bUIAYTEFO8JJLFUNSsCg5WNuCIGAJ
zoKRYWGX+RFOK8Kx3k55sjHtTFuRFePPA6yhFNQGU/AbwL9hbTl8befxgfrEeouPK7dKnSoHsQfo
+RAn1Qkr1+aSC0KECyoiAhnRgo7I+H/g9VFvfKASTRw/dMz2SaWk7tkW5AlUaischrKLB5SiKibg
eHFMLq3iYQ3DxLdRMCz8wUzXUOzLy5jbx2n0pkOdenhRu8Z6HNPuoeRfRe1Ghs1NW4R49UTZBRRk
uDIN6iyzyX3Gro97uOBrlIK0IUwH9xXwDV1QOCpwHLUBl2OeeWYVoI5JMDs0Qe/omEJj1tXcqtgE
haG1H430Qlhf5Ucypy2Voc+h0uU7IFA4jiXFkeDvqhfEEIAdDTAqSgTi/hX7wGY1DhQANII0Ugjm
COiSrKXe3wJG0gkqCWgq+CRd+Uye3VkBJzJvfAxUKAX+ZjAZsY0m53paClkPxBObmDtie7ACATiU
xqx2mntOOBuPFl5qndVvJotLglVDwgCO8rlQBZOPqsSSd7YxzOYWIruJULKtVjC9AyCmGLOo2vil
bSnDteLhgKs5/8Y+/GPu/T/yAnPkfj7Y8fjk59Wl8UtrjyrkDE3W2ZWAoTYtsL3VWLRw5YDBASuo
CZin4b41DMDjGrX4kXdENZpvuRROlyFuspURKfs+4aIbhiklspnlYldmYmfglHiD6t2uyOZ9kBJ1
r8Y737C/ZF6srVEsRVRj4VFWzF83U64/Vk75wr8PslPdQZHwIPKlrLWevysGk+dRZCRkXXHj1av9
WKP8gQPZr9FrPUf8Tfed8aoV2kgABTGqVjlUj0Xz0whKYeP0IXiIFuZ0DNaD2vwb/Co/aR3Z69br
b1Trm5f6Oc642LO2Jq54OAYCNMqeDNKUqwAczFrJk2qNUG1ve631hOoLhp5+7u7tqlLOIC9W/NMw
DIujaeVS21EJZUSTeWckmDoENILggf3Qw7ffRCX/ycFvUMtVio7N1MXt2jsq/ZHFQktlytpRUdsk
x6T9XDOLIk66VvFBWqGr+sYDQrGeUNp5reftCh+JimVjA28mRr1v6zhCZ2Aea5Gw0KfmghpiO8Vm
/EBFLoxpQFfzNJnnqAgRY47ppgscStwqFyFDFN8a8x7MHFmvvhvXZHj3U++/zPZUIHPwXiYdcq2Z
VgjAIPW0k/9ad9a5JxGEPwxsiTyx/8jqVNnAyQNuBp0Q1zDYaRCykddFGjL4CBsC56zbVMqZFa4s
7ehpO5DdyTbWomql2PrXyu2AOddZsHKgvq/qUnVxgVFgdebFVyJq2XHumRFhb79TLPt57KedrWXP
OAeYK6qq4OXyCztNigcKzuiVS4UPZd2fUC/Uq85Aq0wc/i5xiwG/QzyvKi3ywczkcG2HYGvk8X39
qLb6eOe2xc6Jqesq+G84iT/ADrZxpexfCTJvA98c0Xb7F4ClAbcbbGDNREXK3ubbmuAEALHpEHUC
0RLjtJLF6Qnuyx2g8+9mP+5CbQ5OKsgdzgwA/roKk3NCAFIr6d6MgG/YE+7AfNOl1t8VucPDUsmV
Dyi6VrbDNsfvBI+y6EepRfGa9Ia1aiL4/62KdrAuynrlKqChqWTfA0795BIg6rgen6jB2oWNNtzm
cdSvfEvvthAg77pQtbeBUaLjVounhplDVdn1pm3bi2dU9Qrc1zpt9fLesvUXvVbP+I+MdqdzPYPM
64hicrDJOCI+dYl2wyB+NoPCMC1dz1lwA331e0m9A1k0d4emayK156DA9KsbTQ8fzTHtOUdxSY/D
H8n4Yg/JadLHn1hnT+vKwc84D7Rjk0NHMswEQLqJHCxDVr8efxoTFxC1AtwA8e7Z9WABG/iX+72r
rEn+Ydnj9NMqz2PMsnMFQmOS+8eKKTRmjDdlOedban2bA+Sf1HFxlMPYvgtTlJXJjcMrrueuxrJe
SzGOqwz1WDn4wwtbUq5xW9Bq/q2dx4+u2b91DhZpiUZhgcsXF6bgI7FYYebTnavQton42ueqPOBZ
hL27Aee/OSbWoJ1bb86Zz1c43kHP1RN4eEWJI0pbUuH/bSgq477RxKUzzTFuHMdN1vVvuYo9FS5Z
fOP+Zg7cT4jCSx7r9kVT7qfAtFd8LY+jie4Pa7/bwFAf9SHrNti+Plld9yNoeiySSiBblPynsYcH
0hjqsOUqPGT17hBm43auRi7NYRye0RbdJdAFxln4Lmpf6ij0KLupcJdLyhvug0y3KLwMXaxVOqCA
K8BEq9IMSxKqjQlSzltrFligphqEJOdb3yJAsPpdYHTtSjOKxwxqIEZwmY95DQp4ShM3aDNKrnmz
s+qiGN+mXr+P7foCArTdhYZy7BInvi3j/s6KfgDivasH3f5s5BgHRqcS5fJ2TIh1z/Ef00wpJlII
JkeeFVLtOHOOYlapOCYRE/gqTNEwwYV+uoYYiBRm0PjzReilcJEaxwdNx7MJi647dAwUPbV41wV+
gQ23YhtAIf1tq6VEGoa4XHVqckZNA162nrdDMN36dajiW5h+Drs52Oc1RjMdzz868Yrntjibupng
g8YJ5mkdPNWBcMdIlXaTgD6bok9qUGCp4w8/dSSzjtdrR23qf9rBM+H4ZDc0088hG40XK6y6dQLj
gonlaGwHDR1MXDTdrb2BNe0dAtM/ozK5Kdt+3noC8ucqt5k3fPemJrklcrSLLMM8key+bRKS+/VM
9SBRYYhT+StaZ9K77SxEqkc79FHged0fpYupSOpvESO/QUvG4hba/gqdq4l3RneE7PgDrJqHeG08
u2B2owrnGc3mplA63putZJsi7rDL824tp9mblAC5HvLYxg8e3Dp5KXT/MGjus9n06Il4SF4ZzvSp
9qm6TLpnDbstqmTRfDtqcterzQ1X6WhdUa1GQn+b6sVLYeqvYTHcAGfE66ZP1xgbrsokmu8KJW1W
SauFMGVNfV97/GSK9lCDFLioseVfyrlKL5V/NhUkI7DU6MK5/ViPqRDGiD7NCUoKqQbsbX/vFeh+
uMnqMdxhAKpc5IZ+Nl7bGf+equ03Rjg/NdVTk5rDZdCGfevU+ooH1RCsWtLDgIxj3kjwrJRATcGZ
zqe46pxt32O1gbsYAgFKkqwUXdAYPLRiMaX+Qz2s3RxXGicYrItcEI7EUW6amYkWzq++3J6q/dzh
/ItRyK++bnZj3AwjfV+5uIa7ln+fiUXHyVg61YU/hc4lv613Y6brl1ksCM2WB3fC6FCuNm1oXOLa
ie4HuOqya+lvbPNzxPQXV2/2dJVKv8DpnjfZ0BTbZayh+/qxCayA+xVD3m0wVq7B9GXpsfQio8of
frJ8YbnBD4cVszFjw8NpuZFdcmOUqPnZsqcn2WVlZXTnOMpmCML4gVghyM7p0mJA+zBU409M7f3j
oBlg9eP0Zhwt8yIXVPDioNfa1m7pwygWM0jUeusEUJ+CeNg3bgylOyVWYl0isZCDO/wdSIAn2wms
HTl/F+c8Pw0opbdKd39drwuhoixSvPLk9rC0wGfa4yVu3PsZ7McWWsrAf6czL56XKPcWLl5ixeDx
5rrg0eprF4fzaUIsqTALmUmsYyiwXcaNCXqwdAZ0Jw8E+do+B1l0ycqsuysLRLbyjJqxfF6P6GW9
NGvuC2ZfD6biBg96XDyV+KCf5TC5sKtCR7iblwe5KsdqLob0VgVESO4l+/QJBoRSJLeo1cc1PqPe
BbMD70KN7IzrVfct8GvvIvtBr/X3VP6u/NhV+RximN9N6DH08FaO4CkQ5K9mELbh/CumqMVY3bMx
0SucS5mH1VYLXXxSxtm5yA1aGzdHtbQo7BXj5IYgUc27CitJI05wGm+9sN01mWFghzoxc+utm2Vs
WFUOAIXG2ad6Fe/cCbPgGbujhzK3XASWU7I1HD+nRr2tKDb2iL4B34geOrEw26Y9ElPKV+E4qlfP
gV/A0V8eFx/4px9W/7/EofJwSaL+P2i+noquDf/P5pUk7V9qCX7t+KuYwLP/RcRcI4XhGaA0bJdj
/glFVeGl2iZSfMszHXC874Rf1r8806S81HN1DYSpQQnCr2IC8KkmQjEbeZkHplxjrz+JrX/5MYM/
il/r7w1MNMP5YLuAsEyzdJVKAmqRdLDngqH6znYBm7q89X0eKhFGg4kMfegRrgsLSrexl+WxsAmw
PVSa5gtXbMrKJx8wUvNlzpRLOvnIFSrCBPFQr8zednZ6P4cr7cD5OqUYeCPvugTdJnWimYBOiTui
i/eJSnDVyPEsRAuwK8Jgi9GYux89a1rhLsjTfPbY2N0XY8bNBJUKqqz8Lhxz5nbuRYOTt1IJ7B6N
Wlv74EbWqeZ9VanJJtD8HM8zgprxzS2JnEDWxN1uOsOThPUzHrwkv7ESjQha6Nwm6JMhFiWPRRt9
N+I5WM+HvFQI3qjNY2IxrdGryNmWXWgSxSvWwDy524/WjSYqewmEkQUh+KLkP8n271Vz5Cl3l4Mr
nsHhd2PqrHTCez0F+Ru/+DmEDI4wi1m1pvncDeZm6JIXVCfGissPhra+A2uneZiLoKDICj6EF+hv
s2ZuARng7FgRr0iTk2tbT+0AXsIoCcLEUFDdWvnWWv2nsspfMcvq22wD1/2oxTDx0OoT4S3mrTLW
z5rK46Q6bAB2RSur+3/snceS4zy6pu9l9pygNxMxiyOvlJQ+qzL/DaNc03vPq58HUHUxK7v67zn7
s0EAIMBMiSIJfN9riBLZ0YDil31RHIeV8fgJYtqlLyqWSgP62RkfN+FbaBR0x7S8vy9TBS8sHWBc
GYWHhAVaXD62+XhwZ91do8x+nmNrXLuDz1NQj75UU9jjhsT2cnaT70V6T0zgDj7hE3yvnc05dklX
4vqGgOZmwItMN0qkeYU4Z6wot36SZOvIGr/WWXJWQiXHDpVtjjc/ptFjaX9TR/sylHgCtXwJE3bD
j9OYH2Ji2lvvq5tEJ1bQqojdYVSA3iTXWsdbHIdm2EEq20gQF85RYw+1VpJ4W2sTsdc0fOmMAbxk
3V6SkmB16fTPhWs2WzZpGDpZQmi85dtrmh0bYJbtTcJPOdY+ZynWGYTbEHRxkzPaPDHavLjSjw8N
Ud6D1YS3Rq+VrCx9ex32+Wvmlq/o5bBZVD+ZTvK5TIjSJT029rqjfSKs923qL6qXX3QW324CmK0y
MaIFeNStppF1Hy5Yg/04Y6tbhCZI0HIAYKlu8Gru1qg83dsW0v35raMELF9xKcTYYSSrcLBmUOSW
UXdbtZ1XRpGc2nHA5h65wMtSNDY6GEXOR8zcwBO5jJwbephecW9EhxPDFbf90SUYQpPu0lZzWkWY
aWUvZSkca3v8MUDpa7P5VuEhBYtHSDU5uPCUab7Ke+MhbXvzQIanR9HO+F71dbzJp37j1SGyUC3B
UQEMNQSUSaJDZW3pw4xqxfJM0gNlQeADATCBfW9ETTyMMQBwX38eFCSzKhXesJ1kb17rylxa7G9R
Srq2350uY5FslmoLm8TsbkbyDwd+mNdWUvM1bQmETFgUFy3UHd/m6mQkP3KLYBbyPYAQO2wiVBuI
YKdW9aEJMCVCuAXrjnANcQJ+dlxo4IoKcLElTpU3wUzoR9YGo7yfpkTDIOCfXbIfpbrbaIwInP4a
T1Lp58yJd8lmxi9qJZEIEnpQEl7LZodtR6ST5Zd9qgtiSg6RRR74Fo6S+6VnGYUmD7OiYsp5uGlE
j5h5PVMrzyc7+ih+DLweZxw4lZCwCOcgILpLUAt+HpB4mPCyHJL4SwlZJtUbHjeu8TYUL/7cacCu
I3dfFaz/tcaHKdyiSwB6e99VbXwa+uJ5mEgAdXqoH0Az3Ur4QYdnFkG6PDqiWZgT6tTDYP4yhv1j
hPiUPiek95VyZ2Tk3cYqvp0z3zyPU/+cRQqaez17ad8hj6bPKbLbjl4d9KB4aQRw2zHUs1KW3baN
S2ebYgndhu2pm19HDV9qd2r8G39+rQ3EBS3lbRYyJ3gtz/txjNtbWFLHRFchCKLOUTWac1Byozlk
U/HVHLHXxR0yPIRN776gMbnObAf770ixtyWS2keWvm/V1P3Iw655tFW/uEexbG24SGMpbfc8512E
f2J+3/mjAq2pLT7beK9lU/iYxSHgk4YcSxnirtw46mvfhvM+CSqyox4v3IYoQ/i9K0c0J0K2cEYJ
cM0j5AfSHEHbKSYW3lUbP4BP6EQrbuOSfA7ZuqM5VuHe1tmcihtLsrLCGmuhg2y7/To2elw4B1dF
q1iiEkQxR/5djx3DjtVEBoZYJeXets0wbzHEMlal4AyQxeOOdBxiDGkMJ8vL5rXkZs7sZDbWCB5R
0kwXrulH7inhSX1fdtM+HAtSu5LBKIuWBzBgPH6h9Y2kzo1NiCqEkh8lRU4y5iS9StZk39J05vKT
gmjKVhUkDcmymnKB5ZtyYQWJHpqGdQVbY42sqGAymGVBvE43IKgj/ENaDJFi8nTRUfIkZWFphgvI
8BfXE3evz7bdu3hzgLG2WBXoZp8ftSpob2ZRSPbu0iTnBaAkcPp1JqGIo6BUXquhACvLNo5cvQiP
fTPZkwkVjFjiKflF8jWQaYDzgsMpAPTZXUtuYSFoZV7cW2t5XWdpnB0KgUqrzOx9ZXs7eZXDeN7w
DbP5EqjD5SovWJAFhYLnzQ/coIutBEkUQs5LFvKHsDRljc3utG5xXbxed6khKYuFgVxmwmzJr4Go
Znb1In8LpmSoyCpON7BfAqV5xVEVPXMHKroafW0E3cBXfXOTQFXHmUJ8reIrkwWORLih53gPLX3y
+w7iRttbY3tlpkpS6geO6oe+2X6rirg9vqOpyp+b/HZJXwoRXhf5bEHYXIrlN7j8EJ3UPKrcWPte
cmWC1MVKo5iv+CqJrJJ4Lmthbg5RCQIpqn5IQc/rtbveowtpMsqxddMTNty/LpxzBfT8ulOXa2gg
QB8PaM3Ka9PLe/Z6517rVlx+c2JwtPImXS6RvGIf+pzc69cifLxe7t4rVVpeO8kkl0dI+Pnbiiz6
wjxupaitbDexoHhBYMmOLPuEiD7EDXnLyFtJarfK2tKnkaF1Gt3cS85mA0IBP7k1IT8QLILKacIl
uPI5rwNEXxHgGNlbHcr9giwiOb6SxSlrH/oU3B42RDDNlem6s3g3ttHOSSNgMuFcn7xo3l/pmYK6
JWswPLUtwZW//gTJe4fDK6PcPjREeOQtKG/JoglDlUQtFkQrRMa2hJGDQy1xU/I2nG+9oYqvt6Rh
OwaRPdLgEp5lNyZ7sCb9CTSzF7RWaWgPOaaoJDi5O3OJmboKWwqhV19q6dWVz4+3S9iBCPqmRzDw
p8jru3bj2gpKvioLzxy5yys3Xl5mSZBXZWfWt8o+gWcrye/y8SwZxbIpa7KQB2SfUJEkUUwE6dfj
8ko7lwTja5Xzv+UeobV1gqDpVbxPfBgIygXWc/IjjMYIGOx6TA8IbUkdwBHLneywSAJKAuvSDFA1
m9a6rXztwUSEX30cLfZSmZHA00+NRtn8t31XBcdlTJCJr+ZPw0f2KtsMUrk8dSqVH9ECPSH1Eu3f
TfvT3A99hLfszUyMcBUJwpo8qqbOF2dAQFm2CpSf7aYoN1rdftcG8TrKBWEWB+yfBYJe1c3SByee
m01XlZ1a685+HFKUGLtsb9gCdS6nBZMgA8kpcrLs/HAa2Xw3x5ucrRUbZ3As2MHXxmct1NHdEn/7
errr2F7qaLh8G5rRJ3t5XBa2+H+vR/sZa5SMH8o7huZV5ZPk7nCEdztt+67Ia4KGcPJtwckXJLWI
5PF+YWCO8uVeGkJyuC205GZ+KgSRXhE6ApWoBaENnhRnxddaxfMMJSfAfYLD4JbDuRKEQkxms1WN
CEJ+nhSgQJKwtJAlZNOVT17ZGXsgYMYQ+VPCt8XNtZCPbVktW4Ndiju1D6arkqJECCEzy3or2Y+q
WHI4EnYrFx/yjRDnL65jZOhzQm4yxZOnVwNsS1mtys8iu+QHkkUQa/a+z9J961nYxDWCCidZcJF4
Nboe8A1JdpBEKIUXA1s9QRzB5iVZd2M+kXiDOoLhBKIOk3ixylrTQhbp+CEKGQUL0WJrmE2SwEKr
RsoNi0IDYWJGTXdoJbNeDJW12jaRZEFSEx0YiCmCb4jsMD9BTTyxZRs8D0El7J/N1lILMt38aByh
QZDplslT0n8l3QSvQxFsWMnzuNYA4d4QqsY4bdbwyGE15Aryi6xVfLBdPHeXuLJCfatffCEjLT+4
LPBi7kiIWSDlxKIiy1U+tyoWFAV7eXUNqxzx6s7PNpLeOITKLhSSxoh9Bio6Y9yNkxLcV1YxCgkw
HqWCC4NOOc9TWcWBHVaH6Z8rDMaOkg+nEs+a1gs1DkOdaZ938cEQa3DJEpQ1rhHvhaVT7UNl09VV
vErEh1iKzI2d/dw4u6XLEr+gNiCYDOSOEAmU1N2oKA/ybJKPKmtLAZSTCSgXdcgwbeWJUokhl1V7
zPjizZjkYt1bh9ZkM3by+4C8LqQ4S9AsZSEd7kMr3BhxOh6uTEx5QClgxLpt9WWhKblehkaGbFtS
LiPEBJyLa3zRe/2UZ8HEYkD8+GSBsZyAaufBPwj2VQi16SqiHroHPqmKjpXQffCCYbxRVTNhs/+r
nQXVcEhQkfdr9H3juB1uCrcP0ZOuQiRWZG8URfxzVv5tIVEGPhTLD8TKn30xPiPeAERxwGIuL+6q
PhtuO79GKUXfsq4hUNRHxPlNNFayIVqT93rq3TnGMNR3dqFu22vXK/K9k2c4nM9ZtZvUOdrWqgti
OHuc1Nw5mF65ScvqqYSPeorH4nk2ff+A5mqwag37Tdem8DxUiBwVs3qP31GBBsqh9N0Ly+340k2q
IT13kLXhhghCMrhTu400fIhc494jmvvJJaN+TPoy3zS98xiPqGYODnYxveoANCFQOca9f0AD9yHx
pwjdVac9lUMPq9ImkwqKRCkGC4cfddzMtrCMZPsxNXF1QMEdYNNgqCtvbIyj2aS3ObK0W8Vr8r2J
f+HKBnZ6bLsO+9UoA7dqgd915nMcITUSqNPngdQH+KQBfyxnMEBWASjXLVU7tvpAFgtniTo2qpOs
dUn1ozGyfmdVTXk2QrnIhQeUKGO4wUy4W88lOilVh9RyblXaTR441lrxfXNtpWZ0m6YZgU9247ss
Xs8pOVHVMIsDeM3gkNf17dzjdxs1wzPuyu6O9FO21hwPcUbwEuDPhuwOoPc6RAmFMEjQbKwY3EUN
pGMygu6MjxWIwBLaumHqyCEVUbFRXPdiABHdOZWGGyOxGegIKaHCB6tUnlPPaPcuclZaSyAVK0gh
S3rCyHbYEmrdA2QAf9lR+G2YkZvyAGL23wttlYOSxJt8KDeVbzxbeTZe/BLPctOaXkZVD7dVLPzJ
BW0bkKq7jbvur8IcwS/lQGpqIutTrH61G4K4ef+9DHyNTKRKhN87zCNqLobdXfLGJJtnIG1dGyqR
4DR+rGyt3hsVWS9SmCXBsVF9aExelkMO+FzN9U02NRUenTPuQNWIdD7Sx6mHbDBB8PVYTdbeQnnf
VJBsdyyy4OARjR3Ir/kcTAHSmiz9d6gmDMdy1qd1huLKPETf+/SAZ+PKYAl7npX4h6oFITwNYpyq
ljuQv4GGOHgvGYYSE2riD5cWIMR0Qs8RFZ6JtSz4J90o3E3bkcyI3OpHa4n1pkHCMmGDuXJ51XYJ
Rhu1HvA2b9WWCES2j4wWp4ZcQ3LWQzKnSHFJiuDKIUy8GfmBrnNSrb6anTDdSICKtQc1BfqeJNXX
ciRZUmhG+z9mhv9fZoYaBN6/S979V/qlSX5L211n/JMCrHv/23N0DOVYO6G7t2TtNIf8G+Rg1dN5
g+iejd3pTwawA82XbJ6K+aFrGZbIzP0zaWdxyMIQ0TUM48op/u8k7T7m7MT/o6HeD5haQ9pTmCn+
nrNznX7Ksk41f2BD8I96nIJzOFvRbd+lKTF0bf4SxezhSEp/r3KBm2ON9lDHDWkhgm77osYzKRyQ
Ug7B6HQd8CvPsoqnuu6bhy4S6fa0fJJFgGgr/IjM2oegqZ+CqjQvneXeO8iilQCdPGA0iYrsgJjB
Kne66cwReMaMZQXyRQRioz7A+Q8ftrS4LIVT9sXFDdtwZFOvYKIDrXazHJY1OUbWiCcqZ4ygl27U
xj/VTtbtzEAZNk1Yaa+po91aVd390JLxNGld9zbVmMWjvG3fpkGSIihrsKGz2ujJVHu81B2d+Oqc
IwikFjVWbH51MVu/PMD9eFm6ZL8slr7KRSS7sjxWn0xS8Nw5D90DKnw2yciqHFEUpmgSgAyyyS8N
Q/E6+5d+rPaIexclWEo5WhbXdjHyXACxy4kidzjW4LXQ6RPjreusPB+PuQWPw6mbfgVavHkIsApZ
8x4Fqpea2UnpO6tYhUmfnZIpwH/nY9WPsuyEWFJ69NaGk2zr3B2AGPJ+kLUZJx/QxU0Tn8RReaCt
MAIiz+Hu1Bh+Tp3U1Vs0+zzp+j64Mb3AfS2TdSCssD2/DPZjgTa4143kbxHTHSanfAMJ463z2mxO
btyZnzS9WONVXL2Nup0fHKOGki6GDZH6UAB+fHRie3g3vQp6c60YqE2VTgfePle06AZD5Ptr048S
8xa/KrwhfLvf2znmOsRr7mwi2dwguC/3Y6VsKtNz7xyt8CBQUCDUcQo7bHyW/i7MfQwrggfZJQt0
er07E2vFTZQNP88RsnZHaHHEVzuPh3Mnil61+vOcwVhS4B+sPhyQQ5a+JgLybYQAlUondk6NYYZ7
rak+yxbSES1+TuLAx3aIhCiv6LR1TqxUSD51prFZRuZ1pocbCy7vdaY8EsFv8isyrNLiWxZq2u5r
ROtus7xrH7tSa091Hj1UgOa/91pzO6lh9sUogVOnpRe8TCBYNlHhYBDPWgGIqJad/HgoT04UjHsL
x3pkvUtleAlb1r1bX8+U27BR8xWGXdoB9HR0fy2IEJ7zVLt51yUOKm5lQcwKvO1yIOq96P67Po7h
z7liYBY3/jbOwTPFAqpVtRULF8177vlAj7Iwda5zZ4fmdumL/PnsxYpxybqxfazNtIOxpVwn+VEc
HJFZzFdToZtnr5vzMyEg2QAVCoL5XTWcGvM8eShaBrXx88ggpsXENUkehv64nQzNWdUNAGF3CvCY
rcxL3PHcY/Ma3rai3wqQv+dxi8AdPCcsC+W4bvZ/HsfRBM62djP1YbtXWlN9bOp0enQ2sn4tBr3E
f2eCAlAl2qPsmx2ejolfnwvRNWJYcm6d5HWZ1IbIwX84KVJOYnQR9HcVko1cxjC/d8ECz6reXfyZ
1rUr6Zod0WIhSU9fqjX5vTfp2TJ26bemvNllitKvDe5pqDKwZmcTR9Eh1hFzGa3sG0LxipLOX9XW
rgiuZskF7QUGWD/fCv95gBVvipLdz7v1wJ+QMervwBjT9lQkkDQbBI5tmZiAf3jJFo2tFS3KQT9s
j9A4lpbqeQRzgse819vEfS3yJFn7ouiaCqLELNFAhwa4L8W32LmQLEfdugs6LprWW8UR8oi5qsVB
2YfuX7tyiEDhbh9ZFy2Lj/hvJ+4xj+Ov6WyFa0Wt9+UcfEl0fqFpX40P5ZRjwEBLFkN/RM0++9ko
o7MaztF9Gw7Ks9WCRFM9rzvLkWUWCCmguiYhxGwVU+PGLjyg9G5+l+JpcGPMk7ItUzX+TCr/Pgiz
+LumRq9J0mkv4JONXR4lzm7S3HMW9jYaV7F6Dy7Q2dfI8JBk7LWLmc3l1vbV/EXLYZuFSJTspzTq
NnGnJzf6wBYj7HvzUekocIXu0WB1fMhZsWj26W02B2fZksNc4oLsc/nTEyaggDvEsGOnRSgF6UZ2
X7iAvUc7VvZeGzkvlqPe2XXQf/WDRFvx65rv56qeT50X+CB1xuKrfzs4WrfVsoZMeVqy/GkT+/bv
fzT6B7d7fjSO42mWg3aMZSP3jYP1b2gqsiRjhmFT8H1wEJNM+zp57ANtfjCCbRLr4OCr3htXc4vc
vztlu8lv2q0Rj9mzWmbt2cm7YDUE8XgyKiTqFLb2J54nyom1qLfy0UDYIKsKwPrXAVmTfXKcbH7o
W+Z+OPCnwUsfK0wdOLRzTImabsvItC6lmShHDbboXiBV7jOlAodvKubr5HRPbP7Mf9SD8H8xgm9d
CLEe8LphnYcwMW5Iwxg3A4EMhJBEG4U2qBSO6L1WZa/dWs1eD6PzdbgYKPvZ44I0Iep3HmI7PlS6
2hxLPyvvvNhIIf0b3qtbtHeTVvg/IiXfa31VHjPPZkfuDeptqndA5OMeA44eD2Gw/0BpZHVMq7u4
tLE7EeNk1+TbxdbKYl5ziZPxarC+YlnpnYlAZc9zkYXbpuiNrR+ryUOQUKhlq9LHqqA2i+TB6JXk
wUXxaZ9EDht+0SfHmUqlHDKXvalsygLas3LTxdPr0oVleXbBGvFo8JVvdKgGYK2SGEOOxHhJ4Clk
o22fZGEaaKD5eJ4BrmGFsByQNdnXRB2EiT8d7uANrUaduOGHea0esLWFXfaFSGZ9tr3gh5mO2u3o
dtYnJ8Xb0QiiZxhFw1M4FdsstpTHUsVfofTwDdTaUPtqw4/2A1f/7MyZtQv7ID2ChlafeLl8kwP0
JP1RWlbz5FlRdcRiSd2VUAE/1527N0v8QzwfjWgD64Y7O3HLM2+feSMPpPsAakowY9sIhxb5VX8O
Lglp+stk6wVRllA/Do0e3LI0Dp8qv72HfKZeoAyETxiCeYcYct5aHpRFr9T3U62pF9laRlRGxHQx
69c55Agi8f71HG0cmKtBz/RthYo5CBEyvjfXKuAe90Yh05LDjfhVHe/nYVL2TmcQcrFwQfP7cIbK
ZFoHA/bQJ9UwcpaqvA3kUbseN4rjKk9hkiuPEGr2lhjV53O1/0+PLZ5KRTrh7338/n//l+movOjI
43ku+E/PZl/7+1PLD5MxUpI0/5HoXn9fQORaDbHffC2T8NQn9RSuklsosnUIMqQ/w2nUX9yuMG/a
WMGv2Z1B6hkjvi1oY+zk2w0XOdyMpjDF0RUPmx2x1Wk3O4gw2dAQtn//74vd+Id/3zAszD1tS3N5
6LriTf4OwjqlpIJmpH2/K0N8qby8+DROUNYJaL4SeeqO+RBgFWoY5mussmPt+4oNBRvm56qA3ueX
5qvhGtEhKgx3K5t+V3xPjaa+N1wC4wSfnq6zy9zZmW0ogm2cu/KKh0a9mFF3kw9/ReOM1nVWNiey
ZhPm8qJ6bbfOz1piVWW2s8qpObVFp2wBVyFbWRRxfxd6QLqtEKpPZ/FPmN0xca2+Xo194p4iqPXX
AugtUFvZHmK32swlJjB9BnVNvv1MWONR27qvpoab06gX4xGCV/3EPfRdDqi5u2GyKO7jPKfOEcJt
smtGr8HZyIWT6eHT1YTJLhl5xFlzq7/MngqrqCmNrdrb75vmBNcyNpSnzDGDC3zK8CJrshDKUysX
GPHuw4FoDrKrKcm38f/8GcNsA4b+ePnZ8xrgmF3DsT15/N3l14xgUr0xtr/3jVvbcLQ6YKR2fRkz
9Q6g7vQIhZ7C8cwNNvEh4uw05YFUaQmC29N1WNAM/jEM4OPZ6P95mnoEyEqO5gH8oP+Q1KF3gnj+
qS9c/wHBTv9h0spkbwWetu7TwonXaj4QXrbjaC9nyIFzEHzmgW2d5AzZb0Om5ayyIw9MV55VtuQM
edaM5Oh6OUs4oQkRW1W0l+MiEjJV0OwMo7JuyHAm5vpaFW1Zk8XghtbNYLP+h3JGtQPNo9aGdejA
c+7+/ibU9H+9DAS+TM0zALO72Dx8eIjgFZQmZWTp39MSsmTkV8kd9NxH2HbpjVMGyZ0s+klL7uLI
iNcFvK6d7JNjZa0GoUNGAgjJhwNjNbTHPpxeP/RPY53clsPTh+5E/HU9iM9tMYWn5fxyWKPEGA+n
hnL967LvWpBw3jZdq1z/+nKgUfL5oLeCJPzrg8ha3gTJJWB/s/Qvf0zRyj3oWOUkD8r+yGyzm9Ct
030m1DrnAazoLAX4ru2PVTnAB7mPep0Y+676blpoFBWGjB9PJtqtUiIaUioe2cHRudhq6l5kzclg
fHbjxYq7p2gMnoygds9VAYLZhfK/s8J2AotchO5ZHrEJQ55lcyI+tWvR5V0lMelL/I+Hl0bXPmPb
ETwSgRpvnQLjE0eZ1bc08xrUL2DpQhvNn8tUP8l+NtMxvHm3PGRhpL3p9uOEOM+rTZTqWJL13chR
fzirllfzNUT+bx8fuv2vrw8PSx4V7LzOO4Tn2e+vj7gg9T/0evadoAdX2PaRTug63b0kQ42iQJ2c
ZKuIdbzJQh1gPBHXdi073x0Z4sMIifoiu9pJjdSNiYgkS1BzQMCc88linAPvWmvKJDtPsQ8+2u/2
qiD166goRtrY3mrz4D54tsv6B6lgD1TVg+zK27y5Ma1EpJlc90EXRTnbNTkqeI6yT45LWigcqm0j
6CSGDGlwyngfH13hLZtrg3WStaWQfXYY5jse0RDkxDiHJDzcblGVxYd57w5byTAdFI/NbOSbH8//
YdqfTlU1vBIn+Kd/+M88vOluUr6j06yOyrlwcuUsa1HUfOoTC9ez3/tH0Vz6jJoVsFeYYmlCHHmZ
/2HcYAbluh6w6/5woCgqv4e1wlmbIO82Lv/t+l2nPCOEBu3gEUcLO8s8+ckAlpmIO6nIE9oKdbNT
WvrlQXdMMGjLjMi6jltmEH178H1S/kvXMk2eMzT3kf9EdFc9u/wvW1Vph0+tbr3B7O1+JCPeeMQZ
vth9jLI/XN29T+TyfsSJrbbd6i93graWTjU7jK5yzmFDqksxffvNI1Ajt/12SoJMQXjiadSH5OAg
dXLI43AzpJV/pwPSKF10M6ADBXdl2r5lflF9igOY2R0SucRcaXZR6ByzBOmg69is0/d1N6OjKI4O
9VFxzllUIG+RdwNcubg+Tqo970tLiZ6GgpB27qTOd9V7i11ME9NKIyWhRPOjixUekhpQiOrEEG/0
bn4sTYD3dlwrB9lnIUCHkot7nSC7CPZ3Ozh73SYI4vlRnskPjAevRJ9EjuhHlJQGQlzoLCAKbAOM
BTdZI3pyfeKN1tivHJ8o0KRVbOV5UspCHl2ejMuBhHeLpROXXroGeZLlgbr8paVPjkYq9efp/YOG
LhbvbezueI+30JdW8r1+bYsjE5i2faD5l6Vref1rf1gNyHHL4uDD6Za5fAVQNWTb1IbwPywWDOzO
fl+yYYPmWpplOBrGZ5ZI1r1fsStaoOBV5BjfAkM52dBS0XCJkv6QkOxGp0a0vSgM75vKRAUnbovD
tdOt3PIyzvXWQRXLRQHGCO9nFQTcNBEbkVPaRPMF+MFcs3eO7yoz6zc5K/KNodjxneyThZ169r6J
VEg54oAlCmjSwR5AhlA/+fvlkSFWP79tsSw2VwgH2yoGtmQWxUvo3SLVqNOmRh+u+WbWwVEHKnlO
S1/fdVX8Y6xRb7+iFK7VwPvclopzw7tB/RYo/jMuivYnLTTUrT9a3qnxpCFnaUICL/RNnVThyek0
Gx0su7/Mo+E925m+i0LVfUWiJz/0jmlvRyf0XlGb+VL6jX2PU2/6EHjBG2H9h7//rCIH+vGzaoLT
6LIcVBEw/hAE07zE1Uddzb+h/AO0Kx7tRx+i1JyE9r1soaSs73MiF+tUmaocPkTxgLpteZFHs8EG
ta5nNQ7WjrlLqhiYuD/7p3GCKi9rpTHc9epMIEr0k/FEEEBWZWFNzcaeJ6TlA8snKWH7N5XS16c2
adV9jwjvXRiNLDKIQjy7YRWsO6/E0LKGnBNCBeHvWlFwDmwKIqkYlYqa7JvBahw7x98vXcswOVbg
dHGAFjOUWpwrivpb8I3VC8tOa4fITI6+U6V8aqcMVL7pA00XTdPQPiuKZ93JlqpvqnFusVNSjfuu
mh9YgcaHv79M2gfqJ9t+bFKQR0GzmtW8DgP099+kryBiXtaW8hWyP9ItufKXkfY5QDAK3xpTEjTx
Pf+mR1gnytRLpOYHVGnyh8iK84e6C4C44CjsKZUPmMwP7PvIhd0Mv5ms8hdrUHxUOjkXmhU5IbGO
VIJZ3y5/w4q4pi5LTHk+2a9E9UugYViGg8pDVwYoyyPcc+p8dM7A28/4UNn6YxpnOFEP/fBFULOy
tDD/4abDPkcY5Is+2Lj2Wl4AamVud72W+yc1cdptXyMAZ9oFIg6/UkRzxb9qaMn7FFFtPwobx7NM
EU1e3l1SrfrjpKhr1XQdMcERE+R5FXfsLuKvoMoCeqackvd/wVIqePsDLhFV0T5mWdVd6qi+RUGg
fZRd3BQTqHiwmLKp9V6xI4wSoB5YTY59Nv36R56Uxf1gRN7DaLhPA3fVa2038w4X64q7qrNfq7C7
9L0XP41ZmN7Vg9CjEP19NkZbc3LTY+5P0ypO0mhD5A5xkCnd2ThmX5YiVMFuyWbdji9+0hNjfwr1
3kAP65+F7pvGKe0sr1r5QWMeU2QlZZ8cMrWZcQqbUNsnKrGCOi66z/q32umNz2pbTZcM86eVbCpK
OQIcmuydXUfG55olwWro8+D25xyM7MxHcDz2PhzC6tY1KuBqfIxvjX2ZUZb5K8K7cbAVMGh1VzzZ
E+ENNc7/AkM0baxIMW+coZ1eAD8cMnIufxlkX7aKgbhTAY3kNQaGIMdnoeZwd5YmS0qme9ZKTH7L
IfscCOR26/9wB2q6+vFNyF3nWPIdCNfb1T5uPqxgKGtIiMVXt2EPZ5SufaeJoprDcd1maryTfUNX
1iQTVf1QuwLN9mscOjjDyU8BkQ5Ge3IJ/qw6Z8RvYuq8z30wbONen78AO242g+oGZ7Pwpxtjyo+B
otf3uWXzQkIjzwmj5l52tbhX7Hur0VZLnzxgzahMqGl/8X1mVrUXgXsutJ2l6mwGhabliXQBRrSh
a5J4Bkcim0FQYnZk19NwulZlr203ur9+N0BWy5KcTxyP0KY5USuK62gx26tRqYv9xD71JnRgU/HL
J8Cm0aFJXFYOU64+BrXdrvLZQbMzdqZd3BThWRbIZ4VnJHwruMs4IS99suaKo/+2z0iG5OTbz8so
OZQc2bR21d7bhGWjkoJEQEVRKjVem6kDrdlGa8QSey9fbN5sJC4bXwOiIroQli7ulAwFCdGSXU2f
pzckJsDx6358rzsDr302ogaSOG9VDYbTDIxq15X29BZG4UlnAfnsp4lJ2s9AY0IM48JYqxzy8+2Q
+8ZjX5uPsh80zLCtJyc4yqbOni6eszcrdleoDsADgwUcQ2pe9VMYPrei6DUS8F77dO0JM2MVpCM+
UHZtQU/KylNotSd97GouAYVicm3ScIhvZs2u0fQK1Js6hg0nj+JfDrpBnUqYjhraYnEQ3QJTARs+
pvhL5Un3qM8q+ErX9r8OVbuOWtP/YdvVZ1LS9eehGayNKiYJd8C1HdjxDt+aDupcnbA1lFUnZ5d4
LRTy8GtZNVTf35dxPa6IYVfGBrC4SxZKqBS1ibovA6yDXCU7yNxO3pNxtMA57WXiR83y4QgABi/B
JPjMIiJdj7OXXnyUP54I4d4iU6q9BX5ubZH3GDcmGjf/j6/zWHIcaYL0E8EMWlyptapiib7AWkJr
jaffD8meYU/vv3uYNEREAuxhgUBmhIf7jl5z6+LrtXNAjnkrLMEZIo5sOYOYJDNPdhxQlbD7VQSb
AjSN04PXDoZ2U6vBp3juGqlLj6YICDsZwdIOubr/6/kcGNqta3pjlqCsyjsK2LDvZN3VykLIr0o1
uMcOhV5aWfxPPTN/WJGcf++zYdfaiYtCXXeVIsTlmwjDRPTmJAa7MJND6JpTH6ShPQKSZLhQwykf
ARRX20dAahz1lEOFCK2ufHCHkcFOlIMw7ToeG7AN2GVlVhvoFi+PeZPrERU2Pw/5cYqYxy12EZfq
q/gclHG2UPxQh1xLbl/EoLDQB/Z1MzMqUAipxYvOjMq1iHmZnx1zpb0Lq3HT9qUow28GbK1zmCPS
VT7RDonBKcJqYQNDWT59jQnxTQeVlIe66uHptyJr2rW2P/kk6azKxcR0q8iwgveGshJOMVlO23Bb
hukpQl9wCxAk/hg0Z1MbCbUvksrgscNvwh2CsV5HSd2shNlyo89CHmZnM3XtV6eWFsJf2xZdBDG9
zapixx9R7yvzIQq6la14bHTNTPmSSdDMZjkPghTuKthpaH0mg1p+dSPK8MB3vCvYJ2ALWgczbN92
K31og0XvSvVeDJFqAs992r00wnvZ0evWTnMSEfbCvNlHplrvldyKt02sSsCGpfRiOVIyr0op+IHs
qNXX/XdqvP184oA9ZzRGUFlteIdFsfXWJ9AhTDMDVX4LO8e+GyjXr6TYjXeOL/91Lc+Grywy84vV
jcq+ixWrWIlDvY+0YiYOez1Y07HtbWU4WPbmxIvHX6ZyzHZreWZxLxKlXphxF2xaNo132UUvqOMN
AkVjUt6zweaLhKBwKaJO0vHedw15IaIW3GB0EqWAk6fJVcIjTVdowBYmXPfpARINth1TNOUPZsGH
ffPQqSM1BwOq44DOcrvKm8kuyRrkt7+EE4NPAHvRy1hV0tJwFZffRpvtJBtMOQhlOI0VSDdOsHkC
zHcy9VVPa2WGkOzwtarlfVNq0pdI1bdU9LxXs/Lty6gNS1b6dMNnUvTpmlVyVOn0ec3koF0ajY5Y
YqqnW0qwwz4zeMMMyUEMCvW+x5EwG8VKDrC5/Y4Kn+TCYKAYEGOPtTeslDRcwnNCgWsayHzXex2K
dyhNbJOCVmJLa6nUm41GwuAshsxJgm2b1l+fLnFE3zys1UGmbKQkqReBrg1fEtU5A8SJXmsrKPbC
703+UJbOUjS89G2p7TsgO4vSi9y5P/jZiYRydhJHslVmp7gdfkeHyRQ+EXVioDCdW44fsDNAdTjI
xkkz++pYUvKir6QqvrWlRD+AmXwCLS9XlZrAE5IX6kuueV/VkRUwcNGN79TlKRvC8iSOVPJ9MBkj
AkqujL+TZBMWEdsMKed5RsnjGN8zIE6Gt7mYSObStQgI3+MKhhq8WCzR1rpaHWA4hitkDM7g66hZ
F5AXC3OovO5huhM7rynlh67s6fcay2Ff511BRsiKLqj4oqCgyvzT2S7PzKZvLlVthYsIPhDSLaF2
T22jICeZGFDX/seUSrNbuQNpveSra2fcxEWivcpqFny2mk67ewqiWK9jc9UXtb7PYrnaO7AIrmNb
zq/ANbT5WJgkwAM/W/PLjc+to7+lQSpvtckSrgCywnNsQQJnNmG5Sg1K4XwthBM/KtArnb7YEkXl
3PRvSteO69q05BWQ5ubTT2LgZGbzqtAjfMjlGDmQpGg/ayuGULgJ+iOC2uNLrepHJ7GbT7pxklUP
LcBGnA5+Zya1aXgtaAIQhXsSFPZOFOvFAFmJ8zBFIBMV/uccPYaBj6aRpSI1+ouqh6s2buv3mN/n
Hq4zb+7qfv0eah1sC75kP6L8KZWJltI6iKicwmChJfarDqfXJS3A9YWDfMxkNwSKlbkXyrLhMaMh
Jp0s4RJDmn4OvamdafZwL6Pk5Nsohq8M0o1FoSbZ1i2q6k1NDAhqk9LaCxPmoq/10BknYaWuupHl
IrwJy5aWntU3L3JiBtA5FQstN81DBf/9YarRtZMI7W9bOIOud2dFWcXL50QR+MtsrEwDG5b/cT0x
7X/N/V/XrAtqoCjX+qxDYuPcqF6w0cqgngUkVqJlzLp5HuhhspSj98FszB91y89K12jIpuXnXASx
9Fk5RjkfNc27ddPd2nbysB/inMw7LdArZZCjjduT5+6RE9obOeX4kqfIF8+AmNeT8lfhD/zgt5+G
mLPBOummtl/rJPAvRU/aLc/78hsMHyeoIb03w61YrKfswarBHt5K8g9igmTG09Nf788BlEEHc2xy
fh9e9S01glkPNu1LIpn6sgztbKf4cXczkdJ6XNsOwx+emuQvvTf1TdFRtaq4xz/RipqLa2ul5M5h
84R9VdItmOABVafTv6qL9Y2fBd2M0mY4Q00FhYcJEC4Ggf8WUHFx9Az8Ne8vU0wuAhgebbP3Fs9L
iaO/rvf8DLrboKxSxxwiYzlaGdnQb6piqD9t+tHbJvpSmRoQ2Jg/U4i89xeSPPPWtQZyodoIhqMo
lmJaktUHhyTKK7w7wS7VJHkWwMi4RyO93CNnUEGL+o/ZTr7IliD4FmFhPyb+d47wwSKFIG9UwlU9
nffXZL8ug01p0JemZNksiDTuAtVRXpsq/A6bYnrUJ6scbGMedca4qSUoCKSAV5YPk2tiIVzQk/OJ
QXUZZuD+kXKy4dwsAtN/JJlsh8xbWAXvjwzS84SHHUrevpomy2MuL/hJ+0igQ6odew3NSpChPI4m
n6SHxS9dy+eAIJwDLAFsS6ZBmM8h8wC+18rPp+evWaPeG/OxjjtgbnTDlll1iyZs3ACWCDhfDSHl
ZCq1pLO4jJyF06Xpq1naKbgr6TPsSOcX2ujMgwwNHklBQETKnPQzLsqdH7nmj6G33jTT695SzzSW
elmp+zCx5GMTFFBaAWSadXmC0qcFLY3lwl+Gdph0NvX299DDwTfr2LWsTSX2LiJQS119lpuVMIZQ
p2/RGkroZ5t6VznhPIXUfqZ5cvQT/bXcd+JfbeD/DGSb6pYUsStAZfXoU4zblWOXrEe7y9E8DRAO
5gX9Le5jZnASa6RLnTvmh1zp4cJJjeHcmADJtV6HJKpc+a5TLegUrr8hUy4Qz0Fho6+VFMHJnFB9
Cm05QzZmV12CRFzVU/VbPUpnv47cu1IH+tqQddavkVLeddu9VWi3fukt4z7KSXazoja9yZbNQqHQ
4rUwRUAqIR+iJ+MkXJKVUL2nEFhr7+yWwT0o+Q8lqt7hzaXZxarqleZ4/U4eo/HM1rCfh0Gfftez
vT1GxY+kLShSO0p0jV2p2PJPr9YOBfNXvw4D1OSZUg3mWqOb+5NWDnPhFZZ7GB3VphO1QxKhHetP
o0024nNJiHOjska95UZpLis4h0+9Of4eMuBd+8Rraaf4x+/YfUgyKQThX7Btmj8nP+cMHeUC+hzR
GomMa+DK4ZrGVf+NpR6yD72fbB6mXdlzyEuLrTBHJUyhW47hv50mGxGtqW0lO3uSaZiT6F6hROVR
RFGz/SAhbcHkFgVvbINPeW81l8eFKLTDmRTdxImKBstUVyfXZujnj/d2Qgmri2AIFy9t4WtgcT40
pXl8uoQfkFxXkE1GnHHLhi+sb3rZ+Gvgml+VGoI/Xsdxsc3i8TvA4XHTyFVyzgp+KEWmUXwdFJrA
o8r5MVBkVocM0EqhVaeGTPKXIDXSuQz5zs11p42gBNTWdLt075C8WOdKWl/JqstzGcDpIh5td2G6
A1ieAqx17hjhTQxOE29lkFCnhxVU5GlNaWuOcfSYYEvGuNbQVJxbdTbzGnUnGVF/FIOrIos8E4eD
89GO4WqsPPctcy1/31U0lenR6LwF6uCsVCjjVupkOh1Ek9xezlZESy3+kae6fRKnGnELGTbpMhIf
+U2L6ZqdzjHtXD3kWoTqymRmHqI2KU3iS7n2lq7O0mTs9PLQZQOaAENuQffM02mmwYersCsMqoMc
ZnSliVDm0Ecr5mviT5AMubLwYuR0KhZCZ6Wx212oJVdhZYZXn//rl9UOYmrhU2NIC6e5mq9Wj2lg
Vv+4hvALV4/ozIFU1T1DvEdshqhiqcu2oYZuqUnw3o/xw5/Ivbo0s6zcOpP/v/OFvy2z7LWEGQIm
cXfftA0o8ulITYCXqzG9OlJEsrwfpHGTFZBuPu7baeVp6BQ3xq6YpM/ci23ZzkXcsqW7q6nwbYu8
kErKK937/3N5JwJqbfzMK8VnXfSf9eRz2dhEnULumd7/yvwgaYKGTCK3G9cInaU1mX7QncmPshCK
Q/XoVZR6hF+LHG7scuTdJpvpa8s6v2S/4anaXfKTgCY3ne6SRJY+I1X6UrqtcaWTPDoFDsoGwm9C
4jpja56T0HLapZq15q6THXfHrUei+9++DajdYjRDBzp9p9YO1hvSxUWBQFii9yMPJ3mFTu0XwpdY
hrocw6ZaKkW7BIyiXsq+NF7C2Moh7C+LNV+v8ULSXN4XKBygXyHpL2LKvyf0wDnZKodANB05ee2h
YhpVK7iqkxWVPBOzJHwNpQ66zsraIcdF2g49OveUWIlLm1Fy6WG03oFz2KVxXO9byKFZP9THYYLj
iUGdNl7wnn64HRrdwhVOGzR/GkySWnMQnxEFGkp40uhKs1HyBmeRZigKaW5/fJgif6hH+RHVEXUn
rHJUeaDaKGFRJ1yzCHJfxACk8x2inoK2Asd9GSNlXLJ4t5blZEKD4Rz0XPqiR5CXz708X7G6Gi5i
boaC1xzmDulxNS2Y8s4WqhSUWaUXDY6Il/F738kmdAwDwlwmSui7voaUwCkdk6b6txR8zi/ZpVfF
MeoPz8+9hZWaP5CK1hdqmLC9DiIoplvdPMlKWF3LVC+vCnwgwpWmLfvxaUbd19ZJBMW0yYX6xY7e
jnzDDhAIHe3A9sEyM79cBErwgqJQtmFBMwKum4AeIvyYWSgjZGuaVs3/OFNMMjzvR9Q10rwnrXYr
K+2a6PrwMcps9UkftSth0i/wJebhdUFu6TFLqcmp2TWw84CN4jSwpuFmHFuAw//6EE5BtjeiZgEb
lg4LfYweEeo+YR+yLO2qYO/2pg/VBKYYaM9PKSuhglFkOUth4VRiyfdX4jACg2POxaE4s15R38w3
dWUWm9hvq5tXoIVV6FaLNARvWB3BDpTuAQOUWnWu3aaDhYXXk9uZQAtb6QulifaHGqo7N1KuSSzL
u8RLUD5oWlSV4oBqv52W/pFcHQuqthkvWodkhVqm2r2lgyGJDflipLJ277GiyRKxjo4bEZOnmVMs
LyPlEfu/zxMxZcJA/3uePskItH7kz6sor+Zan1JRG9xmC8q8W/MayF8yzalm2QRnMqVJFKJEJa5e
Nkmgf+vARc2GJlEv0lhm+y4qsqUCHuZLwdosH7VvjTf9yRHcpZYbRCdgpip6LAQUDbUjCHe/lB0/
mrLyNYiEam5Q5EegOuDacdide08K3nyFtInaKdlGQSrgAIgJ2hhPN3ZhkRi7Km5/H/VmBvdd52+0
LJmAP9OUZ1QcPU/z4Ualn8wNTyzXZ32hmR+epUL1GUU9NM6x+9HDcuSnevKV11S9VJUk2pk8nl/5
mi4mD74ZnNKQpiLt94psBeC0qJFXziC1r1IY9WTOEa4SUQQX6EckHYHahluTA6vmXaNFN4P22lf6
5EkEy/q4f14JCkx5lU0XZv6M9rRyX7pRc0gcmEO8NpTmuTAriz/+NLS2qSEDOh0+Jk5HkRS+KdxJ
a+F/DsWIHoI6tdrn5RuP/epXOeUc6Gz4wZK3nbWBE7/mpuUBoG3yQwWL3h6lI/g9pP4UQf5xhdFu
uPZxyZIIoIBwiQG20rnqV81ZWGSw++sjKk7wS1YIiL7Nn9coHR7fcdEjgshlxRDo9rBHPvBNWAmP
kpOSd4CEplZgAOrWvp3ahetpeJqJ5L0Hcg3xmOgoFgFw/dBP6VP3sLDFANlxBIa8mIsL/H3VP+ww
8G6Fqts0pBvJBoE+e6FYEkTHKjAMs1baNXSjylurFAXQm97YFaMSb4cpue6pIJX8FCrtGFXWu285
4zpuTGXhm2l8D9NCRRekrOaIs8b3FgXHg5lqJVqNk+nTpaQ62V1YhQR61ynKev4XL4wwxSAFNiUS
cRhSy7IfMyt4xvZhXaOVljfK0pSaV9cxklni1d09qMJqV/Z2NBdmaBrxPlVTY1bISX/P/AGgkK7T
DzpNtnrJPiAYGaNYY3T3LrCNI5QS39PJSkl3nMJweBOxuoi1sxPkF3Fi5LnaZfD8vYhBRmNcC0ta
iViW59bNReVPxBw0vV7q9KcI9bof3RWeRh6yYPMw2qRWor+KeemAJF9JRlR8tgX/OGV2Gw3JCo6G
xkzvbjdsIwN5A7oFsvvo1+9y5lQnEbNDYMBq2EcHEeRnnswTpwx3IipZUNforKg3wkQABcUohAhW
eqhQ98/tfQrdzDH/7zBATSl3ykG40T2CddZEgPAxLVRomoLCAb2wQK0WYg58A8wZ63HcxGp5/W2K
E0VcnB02obxyfVhmyMg4u9zs5B3LAXJOvLKB9BgxAhqN3c8liumL2tUc/lSTs0ONEtypmGQHIKll
qFKDTh2Pz2HsPfmohnq8A+G3RcgCRNQ0Q/ijgfw3HeJOuYbQBoLRKZwqdLHPnpPInwfLqmymBY30
q81Bt1HyBanboV2c9WZ8EIPvAQxvH9hHMSLYhgbZFE+K9BYM1sTH8e8ccShJYXKw+LIza+jPkTW0
czXwcmjswuotKHi7w6/vkY/BLNXiNkZyiDgolt5Ax6O1wwurF7YaGVp1BVQNZZEtXJUCeTBKqGvF
pX5FOG1YDUHiLUInhBGHpU660NosW0U699w8sai0ezJ1s4etlM7ZT+zxkOiqfhXXgcuI94t2Gafr
ZWFQn4zBBXLORwgXDVfoi0T1L+F6+McYzhJfR41gOkn4WjujrReSsaXfKtlKcTqdVRPPyGj0qjPM
2TM4trRjPW3OymkQfgkKCl+RtaOYqhddZ8z4ph6+5zRx1r9zhT+xh0k9jPu+yYPhi+tCaKBk8gd8
3PWmb5waIrnu4fdcc/ywy7HeGHLRrBy9CGYsVPyDjqL1HLV7fd3Acn0brKS7+crGt2v9KjysUNQN
eU4JGVbHjedhKsvUlIxqK8H/e9MB8V0U9v+PKIAgmo8Qx5qLk/0k+tkCJV6YzRC9IVK57dNEvWpN
HNFYaNK4woNCSQL77n8Vziqwm5cSnmlxQtqTrsjMei9iJuv9syMN7yLmka49qmqVzhqov292a7x5
Y/lDhdTuNSw88yU3V+jkOvWcy90lx5WO+hQz48qa2+hnbMTU1oaQHLISxM2maDK6zuHf6yAeKK4T
RqxXu4DW4UpRz9q0Myqm3VKeai9K2GlHYXlyTS4I4vqllLFZgumzPE3zRTCb5suV8fd88rfdUgRd
bSxP1qCfrcQHtBS7yBTayAmbOQp9eZfrN15S+g26AmMWDk62rUvfuMF26Z2HPNiIoJjmK72+qDzS
8c+zjO4lo1ntKs5Rc61Zj9FgzJ8n9Up5s10VQbHpk1wps3f29MH69Jl/fbAwvTA8RGVwN81WOZdG
WS3kyHffoEv55ZTa+NPXXjNJQxcwp/NYsdXxsw68BrSKBviI18yqKI1xH2UuiTWJTRDCAc41sIZ6
3lm28ebmCaxVkPYiwfZSTUPpIQHpSCBk0ixOXhybhYQaGAdhiRlWgd6o4+j1VpzltEl4KAfnm6Vb
SGV0FlqboJIbkFpWt6UbOJ+pqB2cWrtXt4nVnkFEoFRTihE6fO+oyJ9ixsNF62V0EnZBlQlknLxX
JpfwmyObkzQs+oWcNe050yq2IHFUfMKCiqSlrAy7qtLc9658RSU4/4QcEFq6tm7gZIwKcpAxTTER
2iK+J8Hi6OT5LZsG3a3lmT/6+Vb4NEUh4cs2qLG9Gw2A2c0lCQu6AyVVEROzcogeaMwojkbXamdt
GozUaOedAe+t8FVKpJ0hk9DOlm9d2biou6er0Br9FChXtWJdMBOn50DF+cEnc37RtNT8GM3IOIhB
sh1SXeIwawsOM90bFgm7o/lzUtU3v6dT7zVYgf5j+l6z7anMbqFuhDnO/9lD1kPecxwPiusH/IKz
9oWGX4tyvux+TU1rraia9MtonZXkycW3wUSDLqkT42XwI2c5SpZ5CLVK2QXwKU2wau8K5QJE8R44
LQMCusr6RDrYXinIgqwRfLM+JYp3sCQZ77bmWtuwVbxlhrTJS+ZDSRGjbrUxYkl7d7z0TouhcVH7
NITfkG9ycqNUF+4lP+3h58P0NNdZJG2i/39P0vIIEuixBL1FcjpX/G+mb6iLvK41fg2Dd4YIE4J6
Lf9gX/mpy6BqWt0wbkXhHoS7VOhLGEqkeRs0Lz9QHYUxru9MCsx98EYl5nF2r6qkEa2kucQ2vPcU
Yz5JxcDgAU5oFeeD96kN/sXtwORJPEbPpPELKHXww3ajLPhhTMlNz/8sRpQpjfzDTxWThcYYLvys
d9m66MoSvOVBdkmgtOwYj62iBnNpqm6XHSmgodXCI8jZ6JXXy16UudFObFejXRtrURynv23eUeV5
q0G974e89BZimkb3D31vZXpGA0+5DoPxIS5bZFGyhAIJKNP0Kc0SttPis4rho7LMOoToHW87uvwX
dOQ+q4on6ljMxEXHXAoWBuiAbTV8M1o5HGaKNryEka9tcmqT2dpXbR/JHaU+jAZ1hKipnbVc+zpt
DTD4neqWFoY+7PYkVxWFO0/4suBYQ5GbTZaht+2K9XC0lcxB2pd5Bo9WlzivQTEgYObEB2FFmj6+
TpwnU8huu2afZUk9pS3oJqJF75CV1OmDhv5FV9Fl7q7M/0hs53veGtIP163mFCsCH4rgDLbCcvgO
z0gMHUVnvMEdE0wAIxRI5b5ddkFfvowoFUOlVUA5MZktnckXR0aqXVGQ2dQ10JopDQtLX3PdU67a
7YsHtIoH+S3oO4wuKRaRBsmBiEl+3h99vaBJk6BfRcyIlB+oF0WHiJYCyLVJlVCNrOd5y/5iLBL9
nDey8gCBqX3xK5WHBP4AimoWC9yFAIcpqMKmbPrflbLKNxoSVSuvhz60zEi5VtVXfsX9MvZpJ+fR
+gu9wYG+GCh54XIotUWlIVwTorUhKb21EwPtGwAyxSETOczQtN8V0/B3/I+pz/O1uml/ny+c4vRH
uKzJFxSperUb8kZ9HrVfLRlYCOpyEzGBXcAtAVDbPweO5H9VvVSdFa3uvJYFHd8gYeQz6XFl7dAx
CwNbWe2lEFEITTbjXZkY7hXKqXbtOz4r5r5G5nDydU2KzP1YaKs2lUkMxy33YQz/TpqPxboB8vwx
lOZXG4alS0kLw0uaaGufBwS71QY1i9EEicxzz1w2PUkiUAzNwVWrzj4OOTAGByVzY6AACU2/e6sB
SWxkX8024G6km9/xG8pZN921SEEXWqvg3qYP9X3M+36mmkZ0NCYTzd1ZYWfBHcof62K01k2467R3
tlGe+AuXtcI773gXUL7WbkTUdoxftOU6JxEULmHWWbfX6fi/9303bpwOynm9a5RPMmLHpnWNFzVV
vKPlV69Rb1twcbYQiCKzfPdVJVw1GXSj6mSCsSvhhk2RiJ5MGhOkHZyqpKPBLd61IPdOSFp81pLx
iT74u2wMxmtVpeoKrFi2rPgCXjV3QtJapT9vK8l4tSlOnPQ8vMdd5czUuutXUqkdGgPSmXZCeKYQ
1ADwDaP9MIFEYZPytmMsR6AHiIp5YR3MSxaAV2F1gwofRALk0i6cKyBhlDzS2rz4VPy5b6v+u4Ik
it2myRdXD/0la3uWN6otn5rcUOdiRg6rnJSF32uyVnPo8FEBHkF1WKWlLkYH2qaqsWadNJ7MIji4
ZZV+WKEy6d5Hzc5A5vuj0+15x2vo3lhme+pynxoCX8RHGxvukpWoutbKoZz5HvkRSL8gN1WAuGSt
v4wLbvNApc3N0jXpFILs3PU5rxl+/8YrlKTeTCvy/IpKY7hJNEk6Op3ye5Dj4mbAyYFe4D/+GuRl
rPf1dkg7dE24xz6lMTs3YJx/uUm0KE05/p4GZPTMErATXZfIYDXsE+Ve7vbmyAfLamLearTBZirE
Ld+sXF2FqjH8QohqN5CN+VKpWTmXB885GEbozaSobGYy7dVvARLYO6h5EJabzNI3zTWYFap0k6lG
MHL4iWuswKeVbxRus4WlWCh0T1FTneRw9ALS3ynKYoi+5Zq/hERy4m0E85oVeXQVV8obehAyyHqB
6QyvgzaJtXOOqqmohueZeUY18iuAruaXa291ua5+UgxOZn2k5HeTdpplNejpMVFI7ht+kq4H8rxX
GbjkfPCN7GtklxAzm/WvpDC2HYmWL6HvlfM0KMdrpAY0dUtJvUtzfzjqcoQmqduod20q1do0q/40
mznrv/oXj4AfiRnJb3UcI0mROhl3HD3xMc23SNCzIjJQlJirobUyKr5HYPztTkpfAY0qMF1bdbmH
rQbx43GwQkokelTuxSBCT9NUA0BVNrxlf5yTxnRVKIUjbXh9ZKdyGtA3jRdK2bULmCezE/klIGwi
rFR29EckYE/Hip05IkpXy91hJ1H328zmXfwYjMxjddTVq6KLwatOga5wAWaklfoJYZa7bYRZhqEN
CyGA1WmKbMD2T+6xpfiiBHsq4mU2E4eDp0yHY1qtM7c9PSJF6wb7FrVvfyUO/5jv2+eBLMrV0atV
QHbkfZS19EhNEUjZZAa1V200jYcDgr/eu9yo2oKkybgRUd7UBUq8TXcUUYrqMHdJ8osxFMXLdMm+
VqQ3ccmgGSFUnkxxyY7qFwzAmB7Lm8clhQk7xNrQC2vDb1DeVTXZKo92LEjKUNZ4+sSREEIzurJP
HhHh/GvO//KxYNlUTn2kwqNDJnCv84SGcK21L41n2RebXq7YhFP56df7Xp0lMZgJMYP9rX2JJ1Ri
TSaWCtU/p6olX41qtt1MzOt3ukZRludztO78xj6W05Fih7+PhI+t0u/oX/P+VxRQArTl01Wy2Du6
sLlGkWrtahTcUV6khXhnI6Opz8Whro+sOsThY4KYSzFPnfl2Wz1OFT7UlTlfHP5xEuUSa5crRr0Y
fCuhUUAqN0ELUDeJS++CsLxHz4bCsrIEplOkDsXHfwNDZHkn2ucn/Xnv8vQ7ERyzPC+A25Oqtmci
XOvqEVRxt3/Ok0I12FXB8NEbhrWtXUdeWZXc79TI6XetoadQpU32aMcDXPGZqy+fcT1PiYupwvmY
/7BV3VPBBQIChfVpFsrn1E7Hr16GYJgcp/XOD4LuRVXqD+F3SzTchqGvVFrzWebFquddk0qRLqkN
gxo3e70oK9S0ZoWPuBmlRxm2uh7S2bGozT0oy8dscQqLS+cc5a/CoPbHWZ0hrRxKXEfhE4MWgy0G
wstTRUZmtLWrKXk6dcnOuirVSfJEDr+sVNq1XURrqjfcXS2pr+h/Fdc4j970PB8+4EyAnXBV+Ll8
r++la7X3ym01jtWobe8C6/z72NQgnky88Uybtj0PzUxdoYmmsr+CKArI0s9Sa6yDGsT9a1CC0PRl
dk9B6PavLHWRi2cFvhBRqcriYzU630QwLjSFJdIeXELczIOxXCmad9aGFkSjXjhHMSQNRW6kPod6
3UowxT/sZ1wcWUWzkfVY3TVNJDfrWqiypmRXnTBv90jsObApu1KzF7Y1OcXRXz47VmmlJzPJQkyD
QkTVwfvYWnCoW8s7N3b3ezAs6IL7EHHovwI0DMBzVaBy9wyQ3/POiZ6GR+6X+V9+cU3Xz14GuDq2
wupNtaOqRiJ56g0S3T6j0mVbQ8/o1fqn7Uf4DTZptKI9G4mYs4Vvf/d0PY5suoeelxM+cc1/5wrX
X1dHJXCvmEW10fsxkuhmhqzDcJEZiJIwpxOhGSjTdVm2be1oOsQWRylMqchsBAfVRw4hslztBIWX
ftLVEeVWSAWUVspP5uBCRKwEqbIIpTAFdD9FddYPHZLy1ciNAlaZ/7tyCN4Hldso1dtkKUwERrIF
5C3FFtxw+K4p4U91gjaJYGTc+JVYd+a4FwqMl0KRgnewjM7ObKEzFJO8vih5XBUq6Aauz886noOH
rPZicu+7x5Jy9NU2Tepp3BPCXSVGCS2tiRrFdJKKhKgkfXlAH/L0s4jM6CIgDaxRqiseOnjiyxPp
AAb9L0+mfIZRG10AC1cPvMT/+zqPz6mMj+c1up5mMdqVd006gCkg0ezvS9kdzDkAeqBh00BnY71I
x5jnRJo3/4ez89q1VFnW9BMh4c3t8N5MW7NuUFm8J3FPfz5y1Kq5z+qtVqtvEBmZMCyQGfEb6IqK
iE8ZhNWT3GtlcJqw40z0NmTlNg+S/VGjt3/GP0bJA5KMijpSZ0Bz/3US2f04KHbC5CSwskOHLfEE
Pm3CeyHBqxxDE0f0s9yN+jyAYUVw5ILkpgGpAbSf04Gxg+jI/yDyyYbEvnKMyI4sivwyeD9b149X
cxoRS4K56Cgrkf+9KCm7AARU8G7YKEa4afs6P5jegEAKBNVKn9GkNevzhwzbo/23u1F7pb/8bQ4R
OtULqc2moX/UrNJkWPaVleANErfB9lPJrTXGxwvEFlWWy9/m4wwoGA3I5WQ9pM6pv2sftmUZd7mp
bR1rHTMEbh9y9+rCRtlHDm6rXS6Me96k5j2pAhgjCiY0nzGPe/CqSRwKr/OpZEfh1Njs6lQYP2Oq
an/xkqk9yjPJOPfVVQN+HBoRRxpaEd8Up368ngzVrplTnhVP8hgc5g5kkfR9xBoL8n45nIyW+1Xn
ex0zVLx0cgQ7sNvV+5itWlsUu+YBo48NXBkPuENxYCkHyV0/oPCIlXWz/pyISdfaz+b/w4Tt/z6k
SZp2AaBLbIaOhc8EviEQQX31gTOjNjxvbDy3R2s4CB7zFsA0YrisvpGBNfey5SR1fc0Nrbo6XvVz
sCpQ1X9DcsSoYygmUPTdjRZSxElXKmdUVqOFH3bjezpBpxyE3z4NfWav01Lxz17baTsT17mDjoDz
qXGnYGsUbX1TTKtfxVmUvU5TxaK5s9y3VAzdUREq+CgKJC4wTTb4nmWnsjpqeeSddD+gU3Tmn045
QtfH+GTq4UJlYaymVnwr5sJiHMXOBXPMtWzJjcJd4JAa7c9uDJJ4iWlzvy29qoGx4Nurxk7NQxNA
Ng+iUNma4+S+dErNojXXj60FppCS9s2LLo5lJcg/skl4Gt9bpHsz12mvsvWIB96BtaByogCBhXiR
N199O7IOcoSapundRXx5Qena2plOoAZLCBpAEpo63H6eXc0QAsUWpV9/xoomVdaTkWYreRp5QlFh
eUpZnU80vylr3gx50u4xrCsWj7fgqQZzA1t7MZtpDJY2yhTnsO22n+9Z2EZ+K0if/u9P1w8jAjIZ
oPn5bcvh6LA/Pt1n6O8n/HwHselSEokDe/d4yZzlBkAVpg+frxk7Dgo8ORW4z1ftIsVfQ4X78wnl
Ceso//MJH98Wrm1I/c6f7nFu3QqY7/Dp5Gh5fvkJG4TTPt9kP3/CrH38fo+vpS8hgSfDn08nj1Yd
66AELqio+YuQRxdZ/jXWawtzMUKPt0/ZcTHUSrwChlc9gzua+a5qeS5t4T5RKntudMf7gHyDxh7W
oodc86v3QsMm3VayS6F75tqbsBJoneLKjcl6znUycuHkc5eJEqqeqamfFM34JjvlpgKMYVje+Bhf
d5DmWxKgG1kP7eNQnNwy+fk53tPIH/LMZ8LpqithKMz1qlmmPRuGVRO72lMYFPoTGlond2iVczy3
xsrpD2HMVys75TDbR7Ke2XaIDiZDcBJCjsJF8ng+h9zo2Eits84p/yPmJ83Gs53m+niVMW7I+fv6
Qr6MPKrFKInKVZkdZHPQxuYCuPnRkkcNLXJGlV0hR/r3/YZ6D/pAc28yFCP4sENMolh+vl80w38X
agobdT4obePw7OjN453KENru5EGHJKTaxweSMeMjCTrx+EoA+5dbNc6A8RtfB+9s+Hl+aRQNAusY
RFe5Z6UZ1Km+xi5v7nCsFCX3SgeBEJltvPrXaC9Rh30N2/HzBHKE3PAKfj7+eYXPsJ2UMWT8f17h
syOtxJ9XKSChoB/PfEjt0EhWw2wNlJnUNpMOLLAUA0p9kOyZziNmPXnDkaqzS7m9ri6eh1XCoIbt
3QBdsKKeY78ooRssOyMfvlhNj1voYIzf46I9127n//YmajV5ODAn7KgqMzULFqmrMz9Rwx+Oqf1q
8ZL9Emaei0KYyF91eD2rDH3VO9QllqaGoV54u9rWDjvn6Cidu/dyt94PCv9co3CkDQszL83/wcU1
noBqlWLRyK3GlL81umwvewbDmxlHObXkhd5l4+kRdQxvMfAgWIOoyPkJWn7lfBk1Lfl+RUs3QmN6
sqzyuZyN4ylOoU8V+kPbqCn3Ua1F5Ey94Kp64EHAFysIUHbpMtGz9jw1tvoUq82rjLtBYqziqW4P
3N01OJXGKi8d5QM8q4bPvW9TSObwoT8XukB0tzfDPZeGtpZhVojHvhrUl/huTaELDcxOW8RfPXiW
G6aJJCGp+KbHfjDTY9OULRzleXfSUa1wLe3Qa0FBfjFcRW5Xrqcxz149m/KZGDBHcB07fS0VbBXs
AnyHbHYCylVcqL9la1JaF4V07yyPRPPFekIlfYk2Ms/ieePmO5Al7Yts9Em5Rbm9vctjs3h6NYNI
vcgWnwQlYj+MT3Jo2gMCFKTq96QPlJeM9eeeS6FUF2bZROTq2RiDFi1VJzfWEx56j9iUwedC4boB
KGyR9pMD40H/p3seaIsJ1/KxAGr8N15ac6Khw3LMm6a3BLcVYNVV+t4po478P09+2TRKcp5GbAaH
AJDWO3OAN9Wq4ht09elNWCs5SMu99GqUHf9jzuDqMXwmW2MmMB+SuhblfMUHJTD3YgmGrJAzuWfZ
O1H/BocUvGKl3d0to73UbZq9m5obHac2qknHc1CBfdnGBmOxkQdZpaqA8o1YPOCwckS9398EMwNT
bmLpy+NF+PCks2WPDBpgCcmOIgUzBXX9HJPWGhOh30Vi1KgtR8m64BveyM5+dP0rdcZHS4Zq0QfL
PB25hObDPUraRw0Hs4UxlBQgEUJ9VUQQs0zgTCSCvX0MuQAE82/Nar6j7ADsJ5pp4qZT3hKzsra2
P82cuQFdQoVHtifs5rnVMcRD2rv81jjQp7S5jK4JzKKALv2w/apc4NSmvmJLT6nF1HUS2aa361GI
2nvKNONJymiNlmzx2qQszfhT9j/Ir60eZ6ryZI+loPktMWEq2EI1n0VL1qtNo+xsqAWVu2QIdpHq
+NfQMYqVqyXZe2QrPzPHsX6lw/1xHkyv7gpWKx/C6lvAV51y91B9WPnThEvTkL5O2Fq9YGhavnQN
TlCJkz/JUNyY0wLWBsjqubMSeDEWpNPXspd7Y3LqzB6I6Nxboqf80h4/z0U9bs5qJe1J9jtelq2F
w59M+cg90b2MXbaqEHB+F5arAb+IjIVsGqXlbOxQVEh3t807KzGsnJIB+sQ82Mj8DYWP7lnzs/oJ
atUjPNhZeMyLGR09j0oLrjnoI8N2VIV17JUWz15L6c+zPsVKbcJ+adrTcJYxuQGKMJzTeTPFrb3C
0okh8xE90r0j2FV6ZFtXkWj97JYx2YscHOip3D6qTRovRT/5l8YOnHNbOMNyNCb3Gym4QzD401s5
YeBQ+E21hZMZfQnMCW+J1P2mQGhe5fpknqJOi2855RtovbrzLY/Hdw3ziYDKBp6IeQ+usY9unxun
9c8NE50jZMbKXSSul+wnxQ4XckgaOX8GBxGqy6aanxMbHtPCJlW3qKy24fqXbVYXmyrj64msfLw1
CJodph4oj2QHdGP6o55QVpLMgZYWkJ4QNSdYBaMX/VBtEV0kO2Dua+eR/x/HybOY1rB3tTq6qhNU
AaWhEO9bifcUWr335DbAR1wbeT4io0rSB5mcdiX7ZMx2283gtdNVtlIrSXZNj3JZiAlcvrT95oZM
73CO55MVvu5uJlykIt2yn0I8VpDQzFiYGK39pBeTe08dYC70yUhjW8rah8++SosG1cY4idcGBJCz
Birbret4GcdJ/aYV+Z89GYNmJZ7HoVyCoYi+ev1vwy7qL05p53sHgttahv0gOnqOMCn2crfCOgYp
AwxSv8aT+gPKfncPE1FcRmN0FnJ8kxtIRRROf/EMNbv7uvlLxi2v9JkHVDayNVxnnludZJx7a4t2
Zib2sZUFX2LMKmVc6ZV0myLBtpVN3p319931vTusi/ldoDBzrITz5911TKWWve5vGqRU4qovflWO
diUjW3yZ4sJa2cmgnv3Wq45Vgdhj30fJ69QBUSBPU/yCDb5M2sG8CkPPVsI0fKQuA0xA5r3PTSaU
cWt3ycnDEfg/4nKsqZpvgemGr11nHrXU1r/4Q4UOWZ6E50oT0ONxLV3rme+8D3p69SNX+xkbxROo
uOzdCPhYfV0ox9iY+jPqFDBHzbD5ACu/D5hG/9T88ivWXOarWis5Ttck342oVS99MEWzaKb/NVGC
tRyKHBKOTl7ZvBSwvzedKYKDCpX9inrUsMSLlot4NDvEx0cfVNtkOnsj9nYsMBIpFvQ+5XWLdf2Y
frXK6HuZNf53MgmXAoGOX5U+rVVu+1hSd2dET4p4IWzkb2CMLKB+bMwiq395oXrDTE18N7ro19SF
1k6xvX6j4jzy7APeK8pn5CKK566uWICOvraRMRzE6yvEsV1e9MVjBHKFwdJLTdIYOMyNRfQU5rF3
LSMLFPO8BxO/WYm0iNati5zIOkRxjF/AO+KSzrLJAHd6sKrk6dHb+vCSYreN1omDeBHlbsF5/jnk
EeNbfRwizx9qBSbVQ9RuUrdTFrGSKlff7fUj3qTYBwVF/a2L38AfO9/TWvhLxMa1Mz+YfTZLKOX1
3CHGHxk85G+x3cfroGYdYI9AVEq1R14tiZ3vk1nCyBDhl7JPuk3kxupeKS31yY3xqpcjhs5+MeBg
vka5iXNwbbmA9+z6VWTasxyAJFG2QNQPyFnT1FtdiXS+AupFQDGB1zVfHDDZOyXNyk2NEYwjkvAN
xX99j4duv3YH1fpqj2IVOfn47teDuXN1fENkvFa/t0OUfgjs3LYC+NFW8yL7a5pl1lfDJaMwpKqz
rUSffozpd9mXwHHesKw2dli2TO+j0axkXLNYqMZNppPzGsI3Eso7+RLkd5xVpERbw06VZW2FWJ2x
ljjKvXJufsZkhxnW/8eQ3vRM+BTCXP3r2AGk/QEdexwtkfiTmzoGp1xFpfEfsTzriytvIt5SKcCL
6O/gdO7An8BFZ9v6+a+43kK5DYP2/K+4j9ELzs7dskvscdnAWl72ff+eW019r2bmoouGz/FvCNZ7
c8ec5hGiylaTRIIVq7CsDc1RW5U46t2DwjLWrTkgeNJ53qY0zPLssdLbwYodjmrL70lZ3N8Htlce
syLsdg0qn2fLR1GnxVX74im4+CVoId/CuEETwK+D50zrUIiNmYzGunoBBlBca9tQN7bW+Ys8t3wW
1o/vQh13aCSwMrXt/Cpjcs/HIPgAM+giW4YXB0gZZWF1bihIRWmfXx+xuM6wEMzUdBWOo/oMGTw4
tFMNgNU3x4q1XrgEAN3fZa+VttXKibAHlU0jcftTORbfizpTnxuzFhfEFrHR9lHt1eOIiq6V7GTT
NLV+kZex/+iN+mlreon/RPU0eGkxLpaj3In5S20yj1dhKwL8QmtmtCbqhL0fn8LabN8is14mo4Ec
s0OmcDI7sZZN0eK67Dvjzc265J6z9rTaFJCoZxrr0q5adC85KMOtqqBislML/F0d22qeapcssJlG
ZzGr3SatFZ07Hv6yT26Cvq3XQg/rtW1rUwoQWtxMy1a3AQiSfR752VVuNLNKVmplY2hnFPkjFrVT
BlspCHEBtYEzzoNlTO7B4Kx3qqDA+RnzldBfofaiLUAeltO6SwdqI7MGT+aJ7BBDatqmtG8ch5xd
JwQ3KO/V0w3/d5QeeGC4v+LK/62LQX3LamUCltSE17Zo3B2K8BFai7Z56TX4u6VRVm9aXEbUN6ru
F1heyzC830Ydv8Qvea2aPKFG+7FpMweFui67V0mBpen/jndz579i5DZwXBGL1Ap/V1bQ6BcPPDOU
DHVamwALzsVk4Lgdx78QOB9RdRnHo9z73DiWlm21RMCixt7Nmzch8xBYj/NubNQvnU6F+NPoTcZ1
BZ6+jD0G/x0nez8HD7VWrVPV9HcKbLQtZqsjaCObEp+mKGgHqtY+boLoPUyyb5HtNVce3NG7OVfB
0+Yt8J2B1HD2LA+ZqkY/UDLssaZmUMoKFuQXbA+ysDxTRh4bUw+zyBoc49WOTW2VJWNzTTU93Wlq
lYFfMOxTFafpJqwH7cmBJLbsoZN89JPzRJJ9BvIz/aJotfBhskc+05DQNOoldMf2yWx4gmSVpp40
tGoPuasEu6lSp2sZ5uNqxMj0re9ZJZdfuOdkJ9MqKQHETb8gwaUmK+Ct6SmYaVKegAq5kG25AZIX
g3AQEx6NyT898hxyuBzzOEa2dQXF1r77GBszu4ez9LU29MVpyKurDMVzCASCdY77ditDctOburiS
K1jIYz7jck+fNbEfMUY8hv49P9Jg28cJ1Yw8XZY0VzfMi5Mcr06RsvEtjN5LYXhbi8TWcari6tAW
vUcKXoRntzGMDfi25IYuvrti4TI+F6PVUjA2qvmZi4e5awQrV8A7MxNTO6LYgohBNquFaHWbbGQw
1nK3euy6AQrNPtm08aiOOhA0jfV0EYjmuetTkOCmT7I6U7OtKnqEEYfS3I9ZXe3zOTMZo8i4mbw6
vZWKTGXrwYupFtnSVpvqCz7CITqhpBY7hElhc+ZMlcetPy+iFgAL111fITXmF87WcceFNQM+ukqJ
DizA8Xubm04o/AV8CeUUp1n39neYcEAXugOMmSI0/gzzG9vHtIxhHmeTcXk2ex4GruU/hzELscEJ
TOkpadt6q6Quxf1k1J8j267vIXdwuw2taunrkAI6FAkOtZfqz46d67sisGDyz4NdzG2ec6g981Cz
zIqlBtZtJ4dqapsehAJcWzZNp8Xw0qv0Xe9QEkI2SH3OQpQ1Lc9K3sqAVY+YdPtLGzMZ5ufXviUT
UhJhq/1U8o45V4rQNrmKhUuaK14E9ZZlBqar4GnWTZJVd0VpzGUjoJrXcYdGk8hIHVIE+AaJ/FyE
grxF7O6CunB/U5979Ye4+igzq1w6SmU+GaDkNi06qmc7Toy9GDNjhwVDd5FnROonR5TLRzW7G8Jv
dcHslGfXnDt+nLHKQO/MZzQ7r1yOs0ihCSxqL9c4/20V9K8YFbHqEGaktidrF0JSjAtzyHHYGbN1
hv4QKt2KUWb3qC2L10pUr0Vv6JfR7/JX3mUBuNEiIzN3TkqB1J1r1AfZ64gmRr/T6nayl6pHhbqT
b+PPybGkYa1NQ657aMQFDE0F/t1IP9xIPVmz64rtsDwJfO9Lbtqz3GgkLl7cAMzsNJ/leQshLKm6
RWM47a9p4wdK+atO0wGACJJYatl/QO3wTr5S/9m0ohnXaZEai391/Ktp1w2rLciRMj5FBdohHhaC
2WR6p7AlDY34OovW2GKFX0XDT2ZkCDIP/W+UD98wFA+/eBk6wfCK+mucDtaugZcD18UtrxkF4RUy
2/bWNkdvyeONr33eCAgGR1tzkZAbDOzFZbDAFRVj6TGhMm35PL+maBGZgXnqm8Z/8YN+vlD0FmNG
mlnn1etaWFhezINxCbC3k2EitzE3Q+Gh44wZ8uNUTumJS6iIV3noxKr4CcGjpTMPtVvRL5n6RJuU
9QS8yGBKVmXKwrMwlMF4Fxm3n2bFumEIF0CSB5wfIkQHrFWZjP0vtdSec6qM3/zObha6Y3tvOJiN
Szx3s2dVqNEa4emjlznoBIYjmq3xVOwHkDgon2hKsWzr7sBUwwXPTq/mmOlWsdx0VSR+/pzNm5HK
ApWGu4yofnDynGmv0nUOQ9s761phTfh2Q59WbT9bARHq1ZXsr0cywkWHXnEj/HNMXn5ZmYO7yEP1
JXFgX9kNv/tI+Wlj+3m9lMpCUjgongmwbVHO1vHAWtWpwV8l1d8ck4/nJvpVtlRS6CCvX/BUbW4a
msOHusjrVZA71sfYFT+dzMrupdcoF+ShKXpbPdcRPg9zNvJONbn5noXip8V39sHDReB9CSwgNkS0
RLH5htt8fykgMa0j1wVJ7DlYZmp9s68D6NY+epMjbkEYDKnTiavlqzZxg8QHBMe7tgs2tgfCEr23
6KfHD2PUirZLtFjZkQD8PtYIm2cmAuQVeuh/uCwoROZ66bzjI+pvsTrJt3ZVintol+fUH3VsyAyW
/nX2Q21RdiHpHN6cuLr3ShjvhyGyj4h4owg5b6z0GpTfiipsg0XQwxctou53r29UQ90OUeV9CQu/
X7eGWh9dFhDXgLe4jAWTLAMFhw2u2+a1nkSw7MlFwhaqYpSivTBZtCJxoH2qV0MT0zdttlhFPCVf
+E5Z8o8aN4Xqvodo7X533QhllR7CGQ+UeGvXKKP4qtW/ezZwrdoMux+BNW7roKJwJ4yXLjc9WHrK
PbDzXWsitjA6iI6Mib5sW0ym+yx0twma5MdiaIad7SoHfyrytTZ6xyltuoVK0oNEjBg2XWTYm8IX
X0Inb3F4d6NFk4/Rd3SZbq5VOb9KLh6knPGARQZ94ylte0D69eDBb74wYDYzh6FwyUdw6QkwkCEI
47vcIFCmHZUEVfo5lCgKsmKZa62p7Wjn3hm1s9qXXwa3vFV2Tja+qF+gj6dXhJ3V10LREPDSnIse
l815tOpbHwPlKbM4Pkber1gV+UlFdMKLh3EfOCigAO8vzJNy8QVMxdDOPnpQGVuw6UgzzU1ltK9z
ZuvJ1rv+IuwW4roCqM1U4mhVqyI86p44a61w0ayfEYczMDH02GOK8DMpQzBSI/IFMi43kLHA08sh
su2FzVcm/Tkq2uPrgJvStUrj11YrmguJVq6kqafC1zfdm+rm8QKSRbato+6nSyXkjk2wcR4GB2qj
GUZLZhvFib277EQ0vr/jiwBceUq+k9ZnRK9Z496LknLxaEe6MyzGRk8B1eXduhzc6q0yYrHGBrPc
yqZt2Dx+PA192WCC/+aV47JvoYGSZTPy42PXYdV69E2YfssZVHFMAvOJUrCyDHtsF0PvkDfjrRpj
6+pmoFr7dm16xk/WddVCjdvvvWl1t6nNKDsVyHzW0cdUcx3Gir4cRdz87s3n3nVQ+UlC71RRZlqg
QtWthgTyjIixIo8U4e+wxiPhxOV8y1DyvOXzHmXoW6anFSROQrKzKyBK9T33StlUdTO7KFr9PQHV
U+B09lInasczCFko2XSiYDqPLskynnMvYD77p0wUS2gQ9ktZqNkiAiZA4Xz4Tze5aW6micFTN7S/
/TczOTlCdng8HvbGyKv/9axzUMoeo/R35ZfuYajQfnQF/jawbrJdZMKwgp8JM7lGm4wl97gxSqO6
Tm7tQLZUBTmc4Oa1VbErmKofc5e6XMjlv+MZQnGuQEoBwcPpiihzsfajSH0SU+LgMtSrL2V6r2sm
oLNd773r4njXmTjCx4HXXsdoLr54af2h+/lZrbjSk3TAbR04E1kuY2k7WK4bwjJ3wp/UHVhpnMwL
PV1rllPtNZuzAe6eHxl9RWWaeSms5bWu1vYvt8yetRGboKZQVWxrlHVvxeVvVnmXkHvhR9DxDvsw
KZBoisSuHtuLy6W0TXS33w6WO95Uxw1WaEDr7yoFSt3O4t+5faaSBXSci/lmD63z4YTonFad1jxR
YBKbKm0LsC412GjSWMy5mlvRmGKZN07yvSqGZVjU6S81rDFByKP01QYauOmQPjlOk4FKiwWWN/R6
jZr+eNZb031xPU/jlr0hy1V9i0ILeqerVgff7B3whP0vLUi4UboOUHyrsQHCi/iIFHG8JnMzXjLP
LhedZX2PtTJ4gYo47jSEU7eInnqvrNGRisyDH8hYACDMs/FpzMwe2k+tbuq8E+/ooh7kiMhuJ1hr
5Of0vim2Ymh2qhOkezQh7L1G/eHEb5lQ+mvtK9IT3ipCyH8tBpLuox6Np5y072KIPP/FMk3SQfVw
mLEnvYFCcDWAFhza9BwB1INRU7fr2sKmOuC7XNk4fu55uChvIp7Chdu5lL/n3ka4OM5Y5ouqzlqk
fsGkqOVBWgOpMMyu3wtB9npytfzDS51fPUjTW+XF5q0wwp+YtecQoL1FCY56CY8PhQVPtfeYSI3b
oUvyp0CfM9eFaH7YiGdlkdB+scr5VamR81oh/bTWtOTDHetyRd3Tu2XzBswySqrUjna+regK+h6N
tppqMEuhX3s3OdDzbKD5MUXsz1ipDDbZX24s81nksJS80s19nPtxstTGXEdch64n2awE4dotyvys
BA0GBFOK8FNnpCdQF18dAJPnyLDWRdg8I0EdLfVJP02NdzQz8riO52rnElP35TSG2spq22HnpY2+
x4dkvJbzJtrlIykXUAbRrgy8aGXaQn+3R/T062H4DRluCntW7Mhavdbk2xdN6xXrHoEkbpdpMB2o
ICxDU7EwiiqNnToCYksrWyNXEzg7P1HyJX95rlct/RJ6OjIwLiYwhlqOpwmy6jIzKEfHtjGseish
Q6+ODpQ6IbpF0opnxIKynYx9bmCF/TOkcfV+3Tu9sWA2cjYpFby7TU8axjGjt1mNctVllnFLvNDb
hJCz/czaUpGaThCM8l1g4XjT6xWKP1F77msje0ZRgXk1Lntgr8xhL2NaBvQFdVngoIp7Yyng/NJ0
0lDTbEfmPgUGs2TcJr6pijIeQrOYDuCx+XZ8KhgRpP6TAHvERDD5ojSUHXpIuOsOAeZdVg3uXcXQ
VHX0jkUPTvPwXsmVRqxxwkgs0yCLTmCG8300kbBwgXmsKmfSV0bo+Yi79E8B2XDPsinhT7Fin1sQ
ij58tbtSBMWdufTMdsY2YrKZNQWgd19tjAAwNwyZ5KVt/YrLF0n0xHzh/2OD0Vmi8J7fXDE7KYtX
BzLyjcxn9thU1KVXFQph63EeJTviqvEvbflDNrB2VdcUTJOV49TTDYUpb2Fo7UCVxZhuj5hq2Vs9
dU3wrwyRHawWzKsFRHKOlH2cLFULA/dWEfVp8JzqJET6Zy9FagGFbmQYEb0GpCzHPHa5E/G/StVu
k/IkPNcWfsaKapXbTPN8WJVs+Bt4e9E65O/z6WzVNg+ALL63lZJw+XNbZAbr4IGLQjfGJlBIasu5
y1jrFiQaG2RLY1dnmdT4FOnI6oL6205qnq+KarwI5IBuKsoGS8MPg3vIu96SmkupFvao5gfTzQVM
dOKia3ptha6gyWPaN49eqWfbNjY/urBLzmH3kyR4fUnFWG4810ctJsKBqPER3ZR7aCojkyN3Pzet
cxmqYSR1iv3IYKs2RhMOetVK+uGjivLVwt5iYZlK+8b9Xlu2sR88V26NU1tc+1db5U8RJYj2RMnR
FrgR68Li0TI35aZH1AMWpFcMxUJ26QN567xfKX2q34zmKZLiTKqdYs/DF/zQblJJx+1hhVG+mCCV
sOrV51QfBm5SYEluqlBjWhDaYqMFqvFQXqpbgf3qoKMv9FeNqcfXCr1o+5QU6AiUcZCuhKOZhzaC
r+8B5nrRQrt5Yjm9UIeseEH5cQ1MUrnPE3VfNNq7kXrVqc4i/9G0yixbxmMfbxBwwWMl7wZljV2r
sk2B6T41ZvED6gQYsbzvD1xr0aKnUnW3igS8nJdOW8vzAVzVyluIt9VTP2ZLU9TNSzCO9UuRubcS
MeFLGSj1i2f01rIbR8Edlqbrav6WEkW88lv/YhVlf+7K0b/k2Mujzxm/B1lc7yM1LCFuBMm7nZCb
JA8Z7WRvAo8ajDylMtnrKxhX5YnyrLqm+sTzYyfDg9PlpzQsQDax0AQgOYWIN1DBtIwmXcGHsF+t
NEHAW0c7HEaV/Zo15L4Bmqkrd25ao6pty4LHu5I41msGSwlIqJau5bG61wVbFL7F+nGsADnM095A
4ZfBzPCaTTH5ATppnCrphgjRdvhfsqljUrlGmV/dyMF5DybdRHb00asGSU7qJiy3j2OHwV8h+KNu
5WADMsWqDl3/0ZvajVg50Ox3crAa9YCeurkMK193CpWl2bbJFtzoznK87toFo7PJoqk8ucmxIEP3
gttXp6n9y8ykecnq4Y36nHcuUBbYofCAur4x9FfRpnso7d7RMRTUWGSs1b5VE8ysR6gz+uRiglTw
1VKPkC7NzSPVkYPbu/1Vjs/rKF2xfo4wbMfdxMl7pngRdWI1TrGto3aRacOPvLS6b2UZ6hijG9YV
Xnq8i9CNaimH3YSVvAoVqzD7f1g7rya3dS1K/yJWMYdX5djZ6bywbF8f5pz56+cDZDf79Ng31Iwf
UNgBoKyWKAJYey0v10/sqffr2BuDTzVbxzsDnoOdjGoNsh9tlaIuIqKFCaSvKfqHIHKNj93XpsqC
gx4WkJYPbNvFmV1vGqWq9yCX+d1yg3k6echUWNvYcn51U9E1tazS128S3nTNTCt3iaj2CqwnxG2D
jzb/PYqWp40CDdBHg0/bo58iRCQsxRrM+ziYnqQVz3lxV4HOkxYYK+tioNCzigRj+lxD8uSOI3zn
YlYEOo2dYNfaxLZi3E+++rMxlaOjUHK4uHngL0+pD5hSJC3+1IRzMZwie/0uUASxuqr8bNovyTKF
/QjWOjZc86+X83sWjFataR8QJthR3z19cWfb38ytN1wmLVevqs52V6cDHIxZI4cTZBORUBSSTSVk
hWQvNSzBg4Ew7OygKCR92msvLcQhc4887buATJZRWHsR/RAzy2Fo/gbwKEBksZ0BUd9mbdhbBvbE
oVS3Asm8SaY5PxVN9LOhNjA/sfOdn2RvCSx5S+Bd3n+RskwP3AzCezn/Mk6aS85ypf8i5d1Uy9g/
vso/Xm15BUvKu+mbQPn18v94pWWaJeXdNEvK//Z+/HGaf38lOUy+H1o/oe8YRk/StbyMxfzjJf6Y
sgTeveX/+1TLf+PdVL97pe9Sfne1d77/j6/0j1P9+1fqBmHN06FRINo78WgXia+hbP6N/SaUNCGj
cs4Ib6NudmcmxVv7NuDNsN9eQTrlVLdZ/lP+ctXlVasDKjTbJfJ2pv8033+6PosZlt6DGfN0vlzx
Nuv79+Gt9//1urcrvv2fyKu30/xgVUO/W/63y6t651vM9y/0j0Nk4M1LX6aQkVT8yd/5ZOC/8P0X
Kf/7VK5XQ51bG18nxYrOndILhkTAZuf0tZGRZJqqk248SLf0yF4jByy5tl/HZxmuOUA6eimybMYQ
PBVGZ66DxqK2qrWUxyJKIVBrxxdWwRDZCistqSTswbeIuBwzR6Z94vT9bxmXfh+eqN1cw4glfbJp
RtgybBMQWAvZ/gW66HtIPdL7ylXS4+B6CD4P1Pm6dnJrYKhMr2UOA6nIMpIEJTkZjRwFOFugXm4+
GdYT8wdydGyIOB3UMnKqMhypcy51dXtL9GGV3DRW5MKTbFFfUsxI7LCyB4eJmOouTNBydeG7saif
H6p7k00Dzu1jqnuEOUVOdV9paXWvaZ2xD8wK6Loc3RvNdPArkA1vRjujBzA5775ALsiMcmBjl8gS
We3jMpecOhyMhk3N4HybL8qq7hLnKbS8vy4p0/JxGK86Dxa3NHNmieboB0+tR4qY0QsKhEL9Tawe
emRK1N8I13cq9VfzNOwt/m5nQLnBJWyElr1vMUg65fAlXIET8RTPPGVDB6rCLSuKTnOYPgrnWFZO
eDM8LfJAwwh/CRwXgis2r24jpHMZpjhzsubQo92+GXPLbKZ6O6RZfn4/cNam8NjFyuO7uaRpFfaV
nW7rqDUWWvUpQmuzOgR3UZcFd7IH2CtAt7UO9j6QWc61iS4BmTd4c3KdqSwVqcvI20RG/+S6Scq+
aWSeZDOzdXZCGdk8yR6CadMxU7KVDGavadL0TTPIKThhREFxNGKzyqr3VOBlqI2FEI91lX7XK4p2
J709YnJbMLXGWgZuUZEue8OssuWtBxeZu2Rw4mTvlBJKD/AaP3OXaKKFz4gM6WzY/iNozIV5MHX3
6+K3wRPq8GnlBac8vrqXkeViHhqGoOoGKEzEq359XTczp1SPUkN3K1+E5QQ670idwbDl+ifZWEWB
Yv2tXbxDYuMtqAlht1DkZiBbEL6eUL6b00F5M4FZlWwYpEOq3Ca8DXozYT3C9arA0LDRYUY/m6KJ
47I7S1P2luadjzo9aGNZiK2XwP80wTLsdg199HYF1HY5C596vGQsEVFA1rOHUA3zh9jKWV3FCErI
APttCRrUiNQWcKTDS+ueKAWY4TMSNtjTn07HCl8QWlB30g96zDstI5bcWgpbymnk2CXnnVkGI9UY
Xnuc1eSL0uWcZJQWTG5mnDxHANSOrsOmgcon7FPVGweZQQGXx5rbCx8cAWPPC6rrSjutgVQ5UPgL
OEkv4CTdBKinnEubo0fRlc5WRGRvyZFDmnHnjMg3LanS/TszkhCVZaZUne/8vp0eZ896MNtseKlY
cJ9KU6+3U53mXwPT4kgJgBVbZxMkb+IISk38z5UFcDWpoF+L29ZfKe10lGBjiUKWTdu4/tqyvGy7
+CRsOaeqbpuB31rLwA2e7Ht+vDdcPvpvQM9B2ydHmBe/3RI7qribCMZcBK78k1d53omVq5mvZFc2
cLFbQAgaNO1v3poq6LHSrZ2xZEJ26iPDKXI4N0ImVjRyuFu1EQBLtgVKuxlhDM0hVFfnoEU2J2ru
6hLeZ9mTTTllVNvmJqgOv/kZSF57aQDIASZncy+TVcNADjoJ4URtneZ+zNOPse85kA+nQE6VdEI3
5Jcv5ijrXgZC0fuTPxvzj+nrHEn/wrZleWm9MrnC/Z9cu9rZNB5bn5B6/XTJ4FwNM3iSRiuPkNBe
1NmdhpXMaQYQ1Jx7ogyfewn1gWKurG+baC+7aWf9cCO92L/xyUvFf5fwgl9kX2HLdByNDKI70ztl
ohltDUbKxZY9dILRJbGbw3u/0nun3/lGK/RPCqJPaLqLnNus0ittOUY2/UTpyVpGqmpSD5wq95at
PZhmWH5s2W8OVYDsdhqaH9j1aO2u/BgEuYqC+gCuXy0+akjI31uD/SxHxKWbXuuSh8bSZLfW7rix
mJRcn8M89M+ylw3lX1Pg2jtpDVPln4MGSDI/7r9S4tfe4huAmaKG46M+IaJL4DZYziNnfHe5lmqd
Td5mghP/H+OW5J9jIxUVCifaqWFU7KvZDB4VtYaFvvLSz+zefbFGU/sbcW3PMjn6dYP4OXWS9ovX
JxzpxH34FMYu90wrVs52a6fnd/N0kH6dw6GG74YP8UVTG+c4KCX7T9AOrFrEcy4R8hLTtYMVcNfH
QC/BItj1pzhRvG0KW9fKYaOcA9Ms2cI71l060XBY97ZZfDJFU7VtUrvKcfHLAYsp06QvLw37MCce
Wm3/mNIq57dXWMYbMccRbZY9+JZFIVSKuIMDK/lemqlaZndelt4BsE3KdZejZhGEqG2FRgvP14gC
l2ZE4wpSrYGD8380BXq96L1acHuvZCgeNHisZbcMMlRgK7bV3jj9qrC3xhCDcvOabhdpiSZKDsJn
2XQmBBJo3T9KK6ggwFkyBpE2kBE5868MnprAP2rIe2tV3mw4dgyutSRJqtqUx3a/GLfSCXVmeJ0k
IVIqkqTzzznLmCWnEbRLMhDHRnBQwerBIFQaH+AKSXyt/NA3KNH9Mn5FKqVSdjnVURTDiPueERTb
GCqHtbwNLnfFYoIZNxSBxXe7j4qAOflspIvbqmyWqZbAMmyZakkuEGxivzbLua+38zO1/uPK5cT9
NCfoxeiZE3DWSklR6vhdtW7gKgk7/WkUQYgx3HWngcyWuaNiW+eoEXq3hdFXHKtEZ7fWo3sZjUr+
InkGjbk0HU7m78xgPCMcpD7X07anPqYBSQdkQcidu4Wx8Ts7POYIXVwyBxYu1kRlspFdiMWnZuUW
IDspQ6137ZSPzaoy1J+pt/gyVPaGSHAwTKxVpMkuO9VMIyC8RCmeXKqN7/zW0F4mDj3XRuKYR1BT
2ktYOy5s94GP4nQJVZhqDmtbnL5aSL4eLaP6Xs2qy3JV+MA0BoDAuvo4i3NY2ZiBZh6jtv0urU6c
2crciNKd3+aKOZfhsifn1QqlPsLSlZ7HZKioX+d5SuN9uDdrADPS12tUa7ae7+3nqlDuSup0t1Pb
ozY3BuV6bDLtNMsmbQA4FUJOcCUdb0IiXsD1cQqy/mdPprzJNpLoc16o9QH0Tn3SVYglX9UGpeSg
NIuoOHMsEp6lq5WqhE3G0Zmt5oKC/5c+oUyubSrnlFEHeoxk4ZsRo1aeLdsJzrcJZGSZZc6hu968
voypbzgon4N0bUXlD45Sy2dOoKpnRUn/4qy/v5jC0lRrPACZRMpKZJSVXj0XUbeB+nx+kPlaNSNE
PFIiJYOKZTePesvWvRguB/l+qgE4Quv7dgE3za5ZblHbb5TlemCrZGUnXnGWyaAI5qM+USkkr49C
hHqcXI4lIa52euNT19TG1VGAx0rTCSBVnluqcqRZeU6zUs3EueaBon76OabvNeOqZPCM+5VnfFrG
8BAbP+g6an8hnJaRk37LwODcF6LhCFO7D/XM2o5CvXTxyUBmFugkJKj8SFM2MiU0o+cRdOJpccke
NaOjzebMMg9nh+7Jz6H8fb3cLVOn1twfPbCu4iXIZnRMGNTzcD/4Snu2WHuWsA3o7Vkf64M9BNPB
1doWelpcqW4bVK1IW3al9zZGDrcbDhGB4lbNNpzBP3dt8ZsBhUrNZxIpB61jCSGbtA98UFfCblRF
vzkpd/kZXhLf+WYxorM77+dgGTaNVN9r4PLfT22lnpuh7fmPaUtKXw7GBH8jvCDpJkFx5rPWeQO/
tCYinXZQfNbcD5AiOx8hOquvTYxkoDOm+efcn8qtG1BezhIboudaXTmFqm08gcxHCjo/WwK5KXvS
NwNEB1YsIrIpXnvShCaNsGel0PIM4oe3GI4qz8wXeKm7By3M+gdds/zNMKB4s/hstQquTenvpWug
6BKWWUHpakzueJRO2cQQQ+xtAB2C57p7WBr7OW794gF0psNS0aKIs2hqD8A9F6xiW71mFmg2Skw3
MfSah5LT6o9dwzvUxBaSw0KJmfpfqqv9rj2bwhxaEKxUCPsXGbXd8OswedOdHAoC9j6r9epBxlyz
3HemnT7JWKS0KxA46Yvmad6HAflhGF48W3mJYMp7ALDZnAsfRKqwMqgNbr3OSxEh0PrmKAOjFdQP
Xu12B5i0eB4RyUugC5WjqpkdghekyVxwbMGuCwCmLLlydkTkqiQMb6NvsbAGjqEY2lYJAn/nDSE8
BGlQ3MtGtZCGmlsEdKWJoPHPQFM2UNOoarBbknMRRXJi2IRJCfXc6yzJqBX3Qah726ErEQh6DcgR
1sCuXaw4kDGZys6GafvIdexjrqEaI3gpVS+pEJelV0pay8VewggXQngp7altq0NjUrwcJvO+4Pwf
lqegf/ANnc+b6BnJNUYD8J4z5Z+e2C8GsevDH0gmiEBftjUVDIBJ2S3e+kpKnX7swRMIAe1x8Frn
YRINVbmoANfsjqVa5DyEmeU8WJrv7NsxcVaLz9QU7UKF01m65FCZC43Nqs31EIwis8mgFgTR7TKL
b7mM11Nx3MNNc/ZCpz9SmE1xelrOn2weuTeZ2bEfKUwXNirK9s3HsVea58R09oGqz2BN+uCcgjBd
R9I0nWSbdkFzkNGoGr/GvjiqB53zoeLTK7PgVoH4ngUhohVMXTVavoOWI9pLc44rUJRa6F2lqdUg
PpX8U26E3R2/VOltEPosMA/D1LCVWaVhKau6Bs8vzdyBsFNHcNus+NjaZYHSAnRAx6Z08j03XeOZ
wwbu5BAJ/Cuyod+GEP8bHIHj2kHq+/5drglPAFos5OYpKu88Pm4o3vU2rTob5140siebCCmqs1OF
fgUHOhEFuNWqN5IWwk3MpG6eDK+NPw1J68UvZd61n0q1+6F10c51quqxHFT9hbJ04JF1w5NiFBov
I2iPTWAN/l5GI5P1PqolBgAMkieUv8+JD0wqEck1e4gPlICfZFCOj6vvqctqSHrCMv4S1AoM1yJb
KSH2nyGWVy1L3aR81Z5kQ/GVaoVPg9WXTxRzzuwlqZBdzn6Srt2U5WpumhCjvua3fbE3Qsu60x39
h58hSDYOWno/FNwpeZyEHR804n0nGhkY89w+BmP2obWrXy4xIM/d8lrb8fqW39nBKQ7nayfI51tB
Pi97S/M735RZ/ylvGRbHfP4LpR03ZhokYKV9GHcmk4phUXOqN6EOYxCN7PUl5yQrab8LgwWNDmHk
X6T/NoMc8i5v8b3JKeHq2PF9+KGplc5DBhd+c6VliOy9fzW5yd7QyGPd6o+JcsZlbplnhIq1rbir
wNSNRsB6cGGV5lOblDtLcEtLG2qTCPAwgMbFN4wGGkZvbDGwk045Zmlq14lPZTkojwAHree+yb8r
hTVcpMWWq75jbWZtej43zwiHHKKkGC9552qo5FCpMdmxjr5prt9Ln2z63ILk0tWLrTRLZQa7W/Xz
kT1bPv9dHX4EDR1RoaZ1aAUW+c70pu6aJI1HnUoUnBTB/MqkbFwDEArnOgCDHoT3smfp/NoUWgc7
8j8DqIyxe+xbn6TfnrMYGgqRoqV/NwMHSXKOrHBDyCFGnducYqMgS23obWKZW08cGPjfU4RJzlmb
FmdnjB8j08r28atL+iu7DsvV++5IRTte3ujbaBl/k/Q6m/T9ecrS937N3pbBHpCTu9UGL782adRD
tEClQUmNySqy+/BHDsyTIqK/+ct8NuDG+jRrRbvxNTe9LwqYBCH30w+TXWn3Ns9oG7vvyjWl+x6H
D+18CU3g2bs6pJTIaZxx88Ypu7IxAgDqfWv4wLXAbIPt1ufLEp6guO9Wnc/bhG7y1yUQQQ+Lxhqa
l2pWPPFry+0YOlJpUSlhnpti/iIt2QylKT40Q73Vm6l4kj41ggimnl2+3Lh8RLM5qo22MmYKF/Qn
+n5WjG69+LKsdVdTD1h9mWhMvvka2uW3WSkHO1EmF6/kHNKXe3DL+ukY76SPh6NoXelRe4Bn5L4o
JyQ+kFl66j17vMKbeY2FRZl89TTBwr+DNG3eSFM27OH/ACgfsztJWtpY3r3PibccJF0t1dZ7mA36
dQ0xNHXC4wSSzEeacSz1+xR0vFnO0V0rLOnXQ9s88+xwkparziYoRX2q9g6SWyvpvDWNqt/7OlJh
RgfTnPSFg2rcmVO8arI63tqeUt1FpcXpLNS8h9TRjDv+3y6AZ0f70NscoKi9Gf5rKrV1BhkKxdy9
ecrNqPgaVhSuurBSQXakKNtkrpyLCUPJyWtUc++wKfLQUw+5gYJF/WQV0TdOuOq/nXiPokaw4z5T
7x2q5x46T7fXRRXgs7vOWxU8m1+61jvJqK0kMN6nEx9xtEbtgwoW8pgicbMx9Nq+UDb/A0qFkAIK
DUlv4VqaxWfD0X4o1I56czKkXxmnsofL+tcwajf/X6b73VWlT7xC1l36NgApX4vjy1Y0nTh5lQ3F
RpsYwO9lccmMQJ+0Xaer/EFFrvTJ8dKkEPQJvLt1lNYyL1UyOVwg+4JyqVMHrFzILGcvVZ9SLOr8
BZW9d99wwjY1eXUodDW6y4eW6l/LsB/ZDUJ5yvMhV0KHdIUshvXXaHXPQ8InWBmbtTVwxskq/3zj
V31DtSq7k5fp27oyKZURzKq6YdHInmhkyizYWTuxax3N2d+zXk733NGguR7D/hvFKqeKsspPAeRG
e+rL+0MV+TEyNuo3i8/YIXcd6HcKp/g4UoC099x52kqzGdt+i1BTvpemPw/xRrWM+ChNTxfkVwhd
nCdulR8DmKwoN4J6q1JV5Yr+M7jmHPq1SnX1D6OW/zRrsd8qTS/xfKjI+p9RaWYPpbmdAvVHP88e
zK+2iupQaoL1bfMEdPTACsbWUCzhP7PJlF69Sks2WZgJIgv9RzwYebYdnaNus9HPtoFBOYxq3Hri
YZ3CmGrgEIhCMxkw9dy8RfmqmZQoiey0tvRtqQ9wz76Gvcoyyo2c8TYtlbWrKfeVbYtUzLpP++Jk
JRk6gcjFbmbw599UCxIG3ftLmQdrO2thdOpqN382EuMbIp7ZvgwCcDpdUFxl4/pjexnce2lMTVV1
myVoKIG2tmoklsauGg4QGn7084piQq/WV57uKHetEAzhNCC4z1PYlizNeOMvqzwwV4ML+WTUduwb
kCZHwUDbH+cepUuOL+IvnQ5HpW25X9sh4IcuKeGJ76nL6Ia2hzOi8L5CE/RVK/v62TSm5MSjkraF
4nn4mvB4nBreV5OdOk5qSxUsrK49mbP7Q45jHcDPN2UnjyMVj5xHdCa/u5F1oyRTx2dTs7W/qChF
uxOIyFEuHWWTsRQKnZKfKbGalE1UUfapthUC4bnjwjRczs619OyNXIS6sZBry4O15rfqfZPE6n3R
+F/qKNCO0pKNDMaJvxqojbsufkPXzUtXGnOFVKXaeB/t2Zivth9Nq15FVHCGZG7r6aO7l2amWB9Q
dV6jxoomhqCtMbU45F3Tw4vsJXOYNSvZDQI3aVZLSHVbFi21BjKcIW8Sf3aR/VuZre3B5jiPl1g0
Absw+aY2hs9OYXd7GUB9y0f6JCo+2WZOxWFZhw1/6wH0kOyGgnYnFqIW4gfncmsEk8/NviV1HLlp
aH1BiCUw0xIV3cDnprH8DB00RuGlVtgqRs911g+t0O5pgMvzqx4bhzbT9Q9q7/+MQn0Xn6YBZTie
E9wVtXTBt9lJ9nVsmn/DsH9s4o5NPkgaWD76R7txige5kZ/q1bxSgzw8SzPQwnBbqVCTuYnzoRln
9JGS+S/bd8td2o5sPnpO/Vn4i0qf/qJkFlpWPsIc76wrEFKnQh2jz6abQGbsNS/dBAtkFvU/pNvN
hnBfGuPKyg42a7QTzN0wNYue+U9zUsZByBcSvnVv6SFwK6TDIc99HfNunlu2hrxAvlrmDDzn0aEO
Yl/nznBRgmJA8B4pK2vQ7ju0zE3EfPHJaKKOw0U2RZ2/KGPg7JMmtv2r9EENAoZGL+uVHAHIJGJ7
Wsxa5XNy0Dj/KRF/ReubmqQyHXbJazEXf0BnXsmoFcVfikbtDnOr6VQ1iBFR2HISVNoRVXqvibIK
DEofG4DZV5axSQK1Zc8DTclDSN1yiLFX6sTelfCZwXata+omCNq/y5KtfCWt0Amk7oXKil9i7/xf
kX3vhp8BKQB/8wmGjHcBN3cofl2mkdlSJf4mHP/P+X83zeK7yce/jsgtmFX47vJqIvFqIiEPLbOX
12qF+lNg5sZKU5pqwx5D8YDCWP7giB74AgqY7Hvpkc0coiJXD7bzJtVL24n10OE25HWGsZoybmN+
t5Uj5dSmq/Z3E3tZ0mVmfYjihWWyjRyF8W6OrcBbafyuXkt32GrSlOOyMi04zlTNnRpQNk6ZX99d
IhChyyuTV6fe1+GGP/f7JeC1XX9u2HS8vQxTFSJgygYhZ+cxY9up89go1a3KfUwbz7yCeznJmCpc
xeBA1GFMPB0JUwbashu2teZ5Gz3mOXzNCs5fNcSFGrRzy+GPem9D3nORs3BX6B5Rs1niYP/aI6wu
V8dNDm7UWXetVaT8vmYcgWqNCkQHZoO7eDatO9lzg9o4Bm37fMuTQ4Ih/Vfu5/Mh45/BxjcjHL4S
h7YxopUtZpV5y1QCFzo5ZXG6XVKDKyOiKmsziNPGoe8CSvDK8iBNtM4RArYoRZKmm0H1UXfPCAa4
Z/QlnFvzzpQB6eu9ONqVUxjDPAj2z4iHdIW+Tf2Ixlz9GMWceZmlTsXXMNW8zTTUmbz1yWR+BdtN
OsDWIU2ZJ8e2Mc8eJhvMt7Hv5muasN2XDbXYGqrnZ7PofzZe55wHHhoogYdpiWKqXwEhWV4hhAAd
pxU3Rb2DuxzOCWgGK60KNnKGN105rcyWER8GEb5oSCPNKuJRiG8iiVlmaMK3sXehZJpNtsFCLb0c
MnVzs6lCdS+3rMkLYLCww29vIpYcVIjxsJ6z/KZOkMfwlOcVs/aV80xVIc9XNFZSKsgwc+oHoY+u
nZKxjC4Rda6wzxunOEt3AXuch9ihrGouK+vEma19CMzhSTEGqqxhRV4Zc9/uWEBNfyXsIlB/On3W
AzgR+IS0uzrtb/7cruebf8j0N36ZPwMnueWbaadcUVWEkmWEPmmoqrtaqOumCcvjtpyi0yy0dwcH
aQENAb1dI8R2DRYuB75R4UZGA6hZL76d8AMlxlb5ZD+oSnToRC7SB+7JDfyPUJjOj43dG6umhrUH
LrgVjN3GV0PrkMcI+gg6c5MSV73RV2nsJXd9VKbPKC7dV7CJfwFmle/soFEgWPPKLx6VzOwflRT7
odHOgT+qidmVEs36CnU1AkIVIkCDW99cgR1CUMRJfn3VaoW9tAx4tkyWOTIgTdmUDnXsfoAiTxAK
zpclUfYUQelcDN+X6aVbTrL4hjD6q3O+pGMx72qjCbRdNdsULSos1zYIkVZr7qMNj1EiZMVJdRk7
g7t45sXpjg2kbPV/jQJLFZ8Mz9jcJpHz3ZLMpP+kKUZ9iI04ulsauwBFPUzrxQM9UnQHjyVaCXNk
vbAlGRylb0mRvaZ057WvacpmCWiTyzB2TYO91WfUHYqL3ZyyW9QgO2Bv2hip+fZVGA5bcV3ZfXXr
ZDgF/tSfPNX52UifNGVgMd+kxJWSrt7Yr9Mos2+ufWS11jK6DP7jXI64sNKW4QHN5iPUHvM+Gp1w
VQsKrRZmf6gA3HJTKp5xzkMP6i1JtZVAGnVNON9ZT1bEZq9fTyoql4xRC/4o06yfZQr0AxHMSggw
BUFpHcbUcXh6rJUvw6AdqZyDjVsNRw6/BHe58Fdz9cNIYOqI4lC/K1vz1ITdblD6U9xYxbcwcxt+
JQ3lQxSb1WZslOHBVq1o78CtcXaRnlh36VQibadDft+2X7PGiT8YpeI8FBQS59C9ffA5j3kpgpMM
yQbqByDNaoNuINk8Vzw2jblCc/d7hVbwS2Lo/H4aylpaFmJGL87Il8xNus3Es/bGMVa2EiXPQdj1
z8mYxRs389t9mtn9s1oU8ZU74EcZlM0Y+H+5PC1epAUdh7NvTGo3Y5VtoTWTuWIyzwl/TjY3abdn
I/g6dS0HfnPBM4wg8elhyAZzIkyYT7ZOq++rFDagKFIGfoR/KfFIYRwtbSB2tsCXLoGqKb8i8+JA
scwugJKFnDKNyYNEWoEyvK/aLHmQICwRa4QlY0Ec3zdqqq6mlqcOx2pLjgsTdQVWv3xyCrN44lma
Yol8zvfSlAGjoE44jp076Wqsvr7orfNyyxeDAkXIpQYsetKpj9P1YLbfYi/ozjKFkwz3vp3t9TJA
U9u1yk3y0mjmKnF4CE7KqLegCk79o5cp93EdKCyWAH7eIVnW32VDw/m/mlK04kPluTccahbQKKr3
vq8ZvIl+s66skCMy8WOa6gncxjGyP8KSjQwWImNJ+/e+qUeFb2wo7k2UbWG7sBOypnahG9lOceae
xzGs7tEoqdaotGbf/3NGxhzjP+fotApNEqMIDlWSts/NpHz2eY2XQlh13oWHeRi1taKYzbNRjO1z
kn7WzTR5kh4LjRGUDK1hJ2PR5Dl35ghPUtC0j2msA2uuzDvWpihzZ33/beAnO7SU+HPreMau8Yzo
WCSqfddxM7AH1z/X/MzVlOvSHWdP2bolAEhU313oMGfEluZW/zBBvXQz9d7WP3S977wxl6hM/t3Y
nL2/A5y32ay3F9l4KswH/OgWUDn+8sme2sF4wVawzylILgCeU4asrgqz5Obm7ASaNO6cQ2Yb82ku
YceWpOwdCkj8JjkvvTYrh6nvgOrnevRFrYw1pJ/hN4CTwMEi94PuxEgklmBwkh5iVyO6swZFv0tg
kKG4ia/JJQvK7S1ox61ztAP1U0hJA0c9/sei4Rbh2XO37xGw2RTebLxUodmcOf7oV9LUIQd/iJoE
kZ5a6daG8UnTy+5ZxmoIFhKlCu+kpZVTuXbv5ohb+QMcOO55SpRkDQAAeZHJnq59NRtr5JbCb47h
7HhSsj71bQmriA5Dlj0p4cdSCIKJBDkyEcIk9QijkxzJo3X0ba6sXT451qdhGMp9n2zDAOrvGcRw
/a+oQudwajXlo90P32qrTu6lpeofm65VPwCp6x45XLumaYHyd+dzkqmnwVqaej5ke6DA9hac3ueM
+vhjVdv5DMpemQ8lqGs9ZWtIFY0VjnBOvfbGDKYMFgPDTgZko5WpfctzIPw4Qxq2XsanDYcoyB91
DQwQfrhzclS0RrdjZVxPyZ3XqTp3zFR7gql5WCdl4/Kmz8GqcWoTOi5jXJduUJztrqrcWzfzy+Ks
uRZb0E4JI6PyvTNg52bDrUBqaAQGPvErVRgDsjhdOzzrvtAMz8z4e+r7a7Yeu7+zuH8wIaP6Mk98
YUyjKh9aLykP/WCzR6hl+p0RV+om1Diwh7P7qxw0uccSFqIfjjVkq1DN6w95j9B67fj9qg5QAOd8
sIdRlO9cM5n1oU3s7oU9CaE1BrZdRusiDDjkMb/LoFME3jNvjAzJBrnzj+h3e1dpGXbjrg13AHEm
poa6+LdzyWClzO4/54oQPDENzbuaYrCcK9ZfgjQzN3Lbrbe6FHWjqP25X/fG7kfFXWcdjEONeLZu
dbg/ZvhgDnBFWC+pFju7qs+TbSuetfu4hvpW4Q7cC1MdjfmOXWvOfbEUrdSfx+RRDpSTOVZ5RMFj
4DePOAJBFdVamXeWc6nG+PsrBR/KIOKnxwj8WxPorQV0NEyiXdc33UpGvL76GZbmLUfNGu0IzuO4
DI5LVhYB/EErbTK4jdZg3M66jbYZMFbOAlPur8LlC9pzNdSmCFkmurfsLAJcq2jxaYYiT3W1L5Ya
AjNuO383BMX0lzHDPfXL3VUw7Uq36vzW/Y9sOUku9vT+kS3dYRz/yyvgNh5Vtz+wcrL2CWz0L+YU
fO/tevoOSciTAgHRR1OPLYqrLJXKzZrlTzfPK5kBzeJu6D2qOf2wBNDefTJibVwbnMBfeZqEeVVV
2uIq7Q7c+CB4obzhO4/WyHYV5t95UN6hK+N+GfQataOKXW2H/dR9Dc/OyWk65dL3nr6di6F5gdh8
gFeuGb8XtSFuPObfbAztYR1edbk3v/QAW8B2qGC8xLtm1cA9fuNHQ+3amqX6Erhwwf4fws5suW0k
W9ev0tHXG7GBxHzi9LngTIoiqdGSbhCyrcI8z3j68yFZZdnujuobGLkyE5Q5AJlr/UNvmn+ODzGK
+hz/GZ/Hd/N4z2a8vL58Q38d//m6Ptf5bbz8e34d/x+uL//+av777TFfDxRQHnXX/Aj0tv/WogI9
xQn+MM4CJl2I4L+Z7UgZiG/4p38fIsM+IHLbseA0zR3qQdHGc7zxDb02pNgq5Yst0Dwu5zjmxeMb
ijxL40c8g2h3jc/jJ8fodmRPmkWK4cpNbcRVtUhSxbope93GwKMTK9kjD7LjsynPqlpnym/dedQe
2mAYdp/xUetNMmWB+oCtM7pMaSxei65+cqiq/oHebqrY6I21U78b8KhZDsiwbJLCrZD244CfVnWU
TXkmD0pPudw3mholFB5JChStYmpu5SEu3OY2nA+y6ZmDuUTipVl9xiqjJY8t274yRRvd8KeFnCen
yI6xQFUWTmeFvL+tvnaTjtVb5T/ljhkeu97WrvExQuJkSCzsNFUcSdgbGKeuR/4lTtJDabe4qCeg
ubZuhnE32u3KkUQvvDkbKvKkz/p32fQwhGxv3Jztlj0+4A4yPTh4F0Ap7TBfnGPQbkaMXVlwhBY0
P0tcILeND83gIoELLAPlY7cql/7gwChIxEn2WuHMswIlttb0YHpoEeKad8MsJpulruruSxSMXzR0
Cf9I4ouNkqG/sCzwEdPME0RWf90mrFtEDuygU9s3AcOt3+I8F5yQgJq3mHqPlS9KXMNOtQOQARrC
bmpZHGRrIDVylmflue7K4Xqu8IxdmSLhPRsAAsHhhzWU+lDPS5iJt1VWDPm26kaWzAjqLSlODrcm
tK0MLSiUfvTuq1fny6EYDfRuC2Xtq2l4iLV+uq/NCMlZhOV2g2q6a6cJ6o0z4BirKf7w3MSz4GOT
BXsRtcPz6ETagg1ghg8DvVMZ80TBAM9IwwGXkpInxo8DJpB/NtkfRQfFLdGjRwvoBA2qe6rtdsla
hKpJpHHbiH08ceYmPHtE77psFQ06/yXdntU1c7DEpODXVlGLl0KZPcTr2D1TcKtuDNAleEMpHXzJ
INhw8WZRNrAjMscRd/LA4v6sqxpShj7aZdc4sgOGUlxqkNt3eQIxJRQTstt/TTHCsidvGLx8hiZE
OneqTkL78zLUSTG24cl4nVojTLlMpjZbaR5GyBVgnNt4EvoXpPhLX22+5KbwTw5ingsZVmOBg4Zh
vWioWlLvdzZYsIObikkorhQxw5XVbF/Flaus2qhij5RnxmbqtPTsxH52PaRYnWAMjQS2BRTllIOs
3Ko6Pmxm3Y7n1O8s2Dea/YZE86Yw/Pwj75uXvNKGZ8NW+7UiovqIw1t/zJu8XPWibR67MvVWlMjD
Xa2F0zP5BWA0fgX5otfG58Bp3xSwJtAEaam+yfom7R+MrDEeVbBTfLzTc4YzzyWY3Hs5qJy/MnAe
tIUdorQssnarqEO8KQ30++C+DE965x4VnrvvloMOpj4AzglDXCehZKJLN/TNezlCocvtxLkbUBa7
6TVwACNI7feS5Jvu2sUXlPeTnW/74bZuzOZ1LhnJAbj0ooE7Zt2h6oR4EGH53JJ33frkAnbVLPza
uJr2OCOONnFlhwe8fSFBIma1xOxLfB2UP0qhjN8BlHL3gy9+H7h2uNOLUN85tafeNT7a3giPTd/B
DyGgpXyrfCcBd1OLi29jW113NpazQB2yvI5u3FlBWh68cVKPYH/SzThDKz5j1zMHkWmn4Qt17THn
gYHGW2zrBkH7x3V4byyMULFXK4tsOPiTTWrx91PZlgdhGMNBhUby74PURlEpO/v9cDCjkqsAYAzA
CCGVoAIy00OtO/lVaN4V1dBdIvc9MnRs1ZM0yI7+6N3LPtttzLug6NRdlYFJ7aEURMvYDIx1l1sa
Nay57aMyu+TWnCP7xnDXQOOxcLZpicrfWAhtN1WUpCGz26yDNSo+9QT+GwPLrr3UdQjsX+1PsoXg
bXspLIcMcxaLtYzJw6yngFeBdsLIhEvJWOOJl1RTmsN1hPkiUv9AhmJCS7SDu5WDtcA7ZsY/lsK+
o3ofnRPVxWQmcO5SvbTvstRsDnhqhwvZ9O1BnHFTJIXXOdN7rfWHQYB0Udx42jWKYWxYdKivABCR
P1X29aDckXnq7ga7jA+OKdyF7/l/GEU8L/lmD2vzwSpZmzTUzRYDCspPIo6SVe2VNa+fYAQASvDW
rlmw2DaUdTWtnJs2UGsqtnl39ma7AiRix4e2BSU4Gkr64vvYNts2QnWWhboAPO+7wqvjr7j4+Ysu
NTD26JFUi51aYAYRAc2wu/QRuVi8sNrIvmtJ/K3HAfghtHFt05Q1bAyABzsrE/pNx6J373e8jY46
3yNUq9kZUx/fQv/mVmQN8RmrRR6L7ALuxtnMpPSL6QF7M5X0CIZsg+2YaK8M2gv+CTGMQ37UNkK2
TWCX3w113BfZLMLvmTCG2wmLgzQYF1an2U+ThT1u2FZsqv0KhrSIV27tVy8gkHCG0HPEh3W7eimS
BXsh/2VUrfyIlEiylKMSG863njjYjsyTkHxZOUmGLKqou5NZexW/aavCCrVUnp3AhRTpkp3IRfdg
+spSHY+BeeqSIsSzZsgOAgulb3qRfTdVM3pVNeCLYeTgK6tZ1F2TZAIoayF1kfrVSdr1CET7bcsp
C32h9nV3dmYamWTSSsYtWMwOOfzu3pnpuDLUxz7qLEknDq6TFA8T3MUDJtPdoqzibjeAidtgj6Se
4yYM0a/QTrIFUhZgynxAubDZxugT84T0jWhd6r1YKEVq3SPHIhbjYHlvXVuecYFw/AWPWmsWtOVV
b8MshjlSZuEm03OelL0eK4CjEjxdRWRDzGjsW9JU+rTyIVyxTmyP12bZeWLTmAgyOZSl+RiiaOPE
mqoe1LjGZwuZ0UUivPJWHtK5eFPxzg/XYJztUK8xjrJTTQ3UR8iRrUsTM4/EARXSGH50SvR0YylI
34/gwPgZ58Yl6lz9EuRdeYJgiKrrX6F6PmtQmPSG0b75jA+xYiytuis2Whj76ERj2Lm7Xo47Itid
0bxeSl4Yy9H2WFf9H1o9oa0/BPlHeqp7p/lQYrNdGE45PjjV5PI/NfoDO1t31Tf5V1YAFi4alJA7
NQuohEGxk83PjmuT4lXs1tntb/HBaNVVhK72Sg77POQ5KQwju8iI4aSFsxpGrV0Kw83Wg3dQhd/d
y0Pg8NZ6olP3solSuYbiL0o8Q93dK3wL75G5zLa+4+AuP8+SMdQ0Ya9rkXuQ4/oG4ks8eZvrhHlY
LoJsU0/euJKz+sro7qtKfcaSND/K0ODgNdvV0UlOAruX4zYS7AoqFCetJxE3ajhX6lVPMhZZfu6e
4lXxU39jWLp/IK2s3WsT8q5yxGDXX8luqQ+16lT7yqz7jdfgFazm0b7OC1PH5EV4p7KB79+65hFV
EiRc8RJYmcYsUoU14QoZ2GpP3tJ5sXi4hIVtPAehFh17MGjLwrOcFz2ouRWqVcQuOzefTQ/7k9QJ
lk0OYl7TnHhfp7p2BJ8WbqMo6s950xRr1EbVe7L11tKo6+i5LEMNfZkUXXprfFMwhPhWd9G+iHWd
Z5szbkNv8uCVcGgDbs5uNgp2N2TjLQ9h/WR89czEWTaTO92UcWc/hYm1DoqJOPorW21CN9XM9OE1
E2SlO2RdPTIRuJDrlEDm6WMOLCwohuLcFlN15wX9u5xeOMJapSay7ILqdRymtySb9b3rAjVvi6E7
6badrQPcdh/NUjOhsGbhe23hHi23PFW/D7ve+gORgyfTivPXMM/LpVpr4j4bRn8jr9iz9bhe0Ua3
9aSkPeZTg5U/lsNgAu3Xwncz6G5FLNhEccUMVMV3jYrX+G32ntFF4Lxaoc7n0Vv6UU8D4yHogWH0
if3a60BZFNQH9gYq0g+qn7CLRKBgKtQMQ6/siqLzM6O94c7RLiWKDlRruxyzr55ThhhQec6y0iqx
812afZcgltT3uCaTrwFD3RjbUMEiXPYOMTu0AEj2UvbqJaR2G2oh3n7mjeIKZ4Vmsf81CdY8/LWv
Zas1mHal6tEM6+Q8KkY2U9WGxxlhVuRiX9XW+MRevzj4IgrWElj2azyc4xKI9mu8YL3wn+JyvDIU
FRXJ1NypSeRvUlcLsKDXo6eg05VtG6N/YHtR/NQLpThYAvNL2ZtricK+Y+SJNPe6rsBNfUhuJ20u
4jT1Vwn3MJQuOfQ9MgWf6A8Zo95JOf4H+kMZjOQgYxIgIjtqk7pADTjU1hE6dnFou3UmnTKyEonX
0uHOXgsLy5PitcHx+rmaBfRJAqJwNg9NPsx40+agGmWmwBhb4yTPxHyGoP95UKbkIEOf8Tyzmm3/
Y5bsoCD+51SvMX+aJYLpezXVxk5oWnRu09he5dB9VmaByrqMyYMPtWEnChdXK0g857rqWha4cP/g
eRnLboo7/oc/puAOtnXL1rm5jpPX8jxIk81MXPkpqKietbIn8A6tWYfKqjPyalchdLtI3DrAcHN+
hZhXkNeW17nOnl/BKDp7lXoaeSe9de+sSYNppw3Vd1f/KPJo+GoWmb7kbUjPlJbNQ4BB2EZgt3sO
tNjEI62210rqsrPUuuzZUjvYOaVod8PczMwK6eXYqQ6yFzGHDihT0B9HNcyezTZ9c6PeOsHpzp6N
iK08v6pDE/C1URNetZ7U4hUMH/JGgRGdIsVNH2AOnWXcdPIchAak4QlHpVe7L1aja2XP2L4bN0Uf
/jndS5EYC1FRP+lW8h+n+4BaXq0pv05HhN248W1XLO1UB42hh94ydsn2xPrIXsBpoy91++IiavTU
VLVy8RMK6akTfWn1wDmQ4mnwtCniLwO71o1q16Cl+EwWrmLVWzF6OMzpVXAaGtzZB/Shd/WIRZLi
j92qCQrzeQqtP4oEd4oyuYOazBJ7JmHA11hEVn5ydGM4Sqdd6cc7h/i+Y8dh/mXR+yNUlXgW9mnk
AWGt2n2VlPcR6tTqFk5A81MT75h2j1XUfdmq+SmIKxiGnpuudMNAAXE+pGn7liCXsh+7EuPAsYnS
s4bi+DKy7XYjm3KcOneko6CIWOnZ9QLVUK1cPQGF1+nj4+CRRYj0+gUHwpIK+WiuQCPNCQUEt9Hk
Tm4HHmrPZpMsYjNuXgzdUg/e4ChLOcv3RbtMTWyiZa/6MiLv90KiJTymCU5qcLwbVu9RuhprrzjU
oWqtSGsGmy7hCY7GQGfBY2QHZhvX0xyh7hpA7hH8EFmSjup/HNTpXp9lclasvZ1F01c839EoW5J9
jJ6cJgaZhVfqR1qD1POs7xEwBNLG9vSgZ9jQDoPh3xgmfDakIsK1YsO5N6scv6KJdDPVdPQRza89
d2FKgz7SltgmbAevsPdwt61THbrlyh0T8VIJ8yxfyAiDXQwXEms4HqSFOgE1yL3oLM+suvyuKIFN
IfCXeFk1Lgb2uIunpD53g8KGs1PN7thZdX+UZ20W/Xlm96Zyo4ZAxRnwGf5tKO7o/bW37WZdFasg
MRlTNovbIN25WFldy2Y9H9BtKaIX2VnMcJE8XIyJkzzK4petGO8slbJb2YV/QLYS+FtsZSdLkOR6
rTJ0lUM6UE4OYuFfMLEzVxg1AW0KYbPLmDefkXdfK6qgXIxL4TVeeqLedVRvF3LE54QkRFrKtYcS
lOZfFwlT/hQnRORnfhkZl7PizjFWbowduez46eq8oHEOI7W4YyvRPtWZcxuOHUiQueVo6ZOihu5J
tuw6/+6lsybHmHZPNo7ueE0W09GcmwV45kVpOD3QCWaqiNYshe92h7aeuqe4C8Zlik/eXs4l4421
ZGRMOzl3ULlhj31gbK9/g4bCiNfhmiDnOhS5Nq2uJhvZ28eeCfRx9tcrseCsUgsLxa4vnj0r2k2q
sN8sQ7FWCeAHyENB8Qh/8HKNo8qxitnPH9Uha+4dQ7zLuLxOONaoc7rNdLEyuNddMzlvQ2to3G2b
6hyEsXuyhGmRhtDQEGzSYVUP2EqWTtBfYGH2F2Wm51c8JifVBXL2I24KM1hRuDRZoTFCdvimhllF
hgLLHPILVXERdh3PGWYlNzKWGnG04I5prsp9EwH+1ljFr0tXjPuYwuZjn093TdXjE9SQCxztunu0
bMiIOAQc+7l1DQWomVRozspWBF8NL/Okv5HN0YuytZ8E48aLwSA6bWttMsncUQOvXRTzKebxG6Pq
gnkJQ6yd2T0auN5i1UQBIJwZh6tN8TZ1p0NW2Mprwy3VTFmRs7XeITLKtwtE5GuTujtM1PInHhL1
DQqxs8MucTSCvo243qjag9lnebAaL0FZajchy+wbHZ6M05IhF9y0F2Y/VPeZkrm7YIyG7RAl42Mq
hm+k/q1vkcV9BL2EL3lhJBsH5MWBZHp4QQIXORkrtr452b2lDu3XRmDxa3tWcnI1QAF1DepVsVPj
Bm2EeuGx7uE2R1MevLg3bubEDHD/OfjTqSujelumG+rDaD7O/Y2pxUt33mqyvF9iSOAdyV8bzqq3
1XAVKoq9atPGPuHg3bLnifi1BEW563TdBl9Dh2/WAEY7c4CkyM16J4NUtJxrtxkEkE1cq1sMKHWt
Wg29E1W3pnu8c83tbCyFhdfYpNyNhw/MXSpsGqLp3nfZcCKycpItOYHqoboa5q2qqhRtysK2XZZJ
XV3kEI9n2H7KNWuhowZ8b84HXyC+4Wexu5dNvfOTU6DuYDxfoNyT1q+eTdQX/AXE+XuVP/k18OMY
u6Qwf1DhrqzVFIuBAlWWve1NwZ7dkn9K3BA/JHIvD4FfKgt++M1bVyZ/XlFQA/nrijW6WVt3ytQ1
VqFiZ2gxmhZV5b0gxPxRWXp1CWASYPfoPsvwqKukV9LJ3TrzqMLWt6YItUd22xOm78LksybeoY+7
GsByH3Cmql+ydCX/DZNjP1g6W17odHZewMVOhp+buFsqC4pQ1jIdJ4yWeqM6RgqE0804n3azFZA8
1Fpp4x3CmAIBlGYhg59jdJR7t2aRqsswI+0onYE1Me6yhkJVxG9yYYLRfBrtRFAHmuAB+7m/7qvG
eW6s+RuUf8FYzD35ffjHtQVoc1ez2lsFRpt/Gcu04dbqZXvfU8KV43ndRinBXQsXp66040nl9d2W
r2z+kiF60s6JWwMKzCouYuw/EaK9M307XmBtNr23IEl5gqXJnYjjhPKpD1vxh1SjPJOCi1dVxmsP
G21Wud7mc1wX9ekytFJ9meHN17dZfxnnQ1I65NH94qNN0QCRLRnX/RAWaTmyFkV/+TrMTaryXJgv
ctRnuBlZ4JgiT3efHWVBAiuyATDKq8nXq9VOA++qZ/F70ftrg1vDKakHfK7aMbzPwPIshQUKdawA
MPRBXr5pWvOM6WX4kelUQ0XLXdfVtlmrFWwBDf8gnBpTKcX80MdAf3HLMSCDkw6Poo+HVVaUxqVD
AmYj6qi+bQWMEtEbM6Gz71afePkuGNqlU7hQ9CiYUWHpg/pWdtfwQXGG6T9qNojbknQwUjx5jE1c
fje1Fj46GjCuTCnIvccC8zeMJvm0w+bQgsd7gZknh0fkWfZxVwfLqu7zHXcpZBfryFgF8w1XHpom
KoJrOzarrFroNUzyf/7jf//f//02/B//I7+QSvHz7B9Zm17yMGvqf/3Tcv75j+Ia3n//1z8NW2O1
SX3Y1VVX2KZmqPR/e78PAR3+65/a/zisjHsPR9uvicbqZsi4P8mD6SCtKJR67+fVcKuYutGvtFwb
brU8OtVu1uw/x8q4Wognvqjk7h2Pz8UsVYhng/2IJ0qyo4CcrGSz1UxxU2G+w1tOL8gE76x70VG2
+tqzH6G9gze69uqsLJG8PMuOXAxQq8ocXTMHoS6jS9ZtoxcvvhM6e2dKmpVsojWYLSsnjY6DURQv
7QpEdfoS6xSDkklLlnKQGnfdyiUVujey8ClzstPUDNVFM7xi5/p5t9D0HPq4DGalA10t8I6yRUq1
ulSaMq6z2o1XTplWl9zu3v/+c5Hv+++fi4PMp+MYmnBsW/z6uYwFaiikZpuvDco5YOryu2Ksurte
yZ+kKbyegSnKJtPaSIv5qFOf5Sh2EwmbaXYEvpZ9FDNnRh7MTmvx9Ik/gOZVd3zkxKO4PfwYZc6Z
kh8h1bcMVHnVdln40fCcoFsxeZQLZAtsMGSU8DlokvY+mxzIvIzxFa8+RaZBVuTy92+GZf/bl9TW
HCFc3dGE5ujq/CX+6UsqAD1OHVvFr1NVNxvNaNONwdpwTxozeYr6/OwYkfqeOSkFltYMyWcH0Tlw
E2UhOwrHeEJb13uAbhwdutQd1/FQYrNXNQ+Yj2JZOSXBfddEyf7aDObSgawfqCRkt60SYTwTJC0c
zB89ssYwouce91iVfVYc5JlQdPv2c66c9XnRnwYzX76uHPEZ9wbgrEgH8n0HynFTZKN/Y8M0z6/t
QMfGkndrK3utecjnOATygusMV8747E6iNLOWmM77/+UuIsR8m/j16+rqtqabwp43z45u/foJ1apW
o2cOubtTwnLTp6qLexD6P44LoZI0A/tSrNFOkVd1x6JxIel3efNi1yK80ZMuuwvNKLvTEtw/k941
9jJ2PXQwP/ygwJB0HidjiNum5C66diub7Whld30hHJKoSbMZ5Yt7XkFRNy+7NZQQDxkMaMqxoWfN
YqgUdJn1mNMSRD0pUqdexrZWHN2kgAfz02mD4PAumryLp9ag3aOMd7xPzB2/Tes4DWW8HXo9POdR
ItbARvu7iF/ECiPG+NHvSFGxS/eelaKHYjZMymsSBF8VFfC5IpwjetPTI1ys+8rQmt0EMIo0Zxtf
BLnOizyDK/OdC6DM+COUN4gcRk36bLjT4FwnFKUPMzMFF/o5v+mgFXqk4UKFX2M+C75NVl7G76RV
ICbbiCz5amkvDbPH51eY0H7ns9iekGqXp/UUutegbAI0Nw7NH2ZM7ddfgtWO53RgsnabAAizPPjx
znBGZU9xM0bBWqn1peYEWABAoj8ige8dE6Xpbsg3Q4CnJeOWX7GG/ukUUPMaNfbp8Dkmd1m0rWTb
EtbXyPDrrZc3+1AtgqdAbYuVSe79mE+Gc3KpDy/1OdndprOhZGK+8IjJN1QPjT2G3NRHvZZ6ZWWN
V5i+ROYPno9FnwOVcwbyj51LnrUGbiQ7Ad9G576C7296U7E0qnRcjGqE/dU8WG9cyqxZ+AbGuzlO
bq+eQEv+ecgyDGjY69pb9qmTWNRdqp4iDVgesu0bOc7SPtSxCc52Ezu3Y4Y1++BZwZvbw/qIR5Pt
RlebF3tAx83N9fCt6nKIR56TgI8xlAfKTCej87wncjLdwo0O1IjGk+JVqr/u8I6krAmMzC2Ls67A
G0CSFuvsdCpvZCwDy4nWpVacyVQ89QXaERU7UH/NFo/EDtjO3YhIsb8uTBZtSgYuQs6TU+SZG0QQ
aRL+N5/XmhwE4RN+LOskSHhjI7Bla2PygpXNcnmtNYInN6rxJ1gO+Y3pVda5toV1HiPQdH//5DD0
3+9Lui5UzXA1VTc0GNzGr/elofLSxu9t833wvLU++yho84HMW8u2nzMTcTsPbNpfwdIZglVFefyn
mBzdgg67iXPFQG1kni3b8iwYkJVXp5Ti06QjLdi0G7LfCVtIKz5VAbc9eeiGLMIvQ54jq6CqCPEw
Srb9yoVV5Hc3co6MX4cAIXpCz8pHUafW1EVuZvDZdIyu//59ksuJX+7fumXrrmNajqsJw5HLxJ+e
sGYZ4W6sWMW7YkTZ0iYrtM3LAm9RgEyvnYmCHbp2z7njtDfkk9EvmONOhFKiWpjTOZkU7+Kbxve+
sEZ8atm/sJyoD6YY1C9RWSxkPPD0cEc2tNjIppZhEQqC45GsnX40gqG6XrbUChbkjZqeJjNIN4nQ
eowXknAjHN/h3hvbX3rkjeIZFPtbPPWXRtHmb/4YO+seY6B9gu7il1DNrwDjCK3Saxw38/ZLQj5Z
An1/G58Rl4BhN1QidBxuwsrJH+a65KrIQmMjm8rY5GdYqbuYfFeB8LKA4R10+T5q8+IBg2wqLE39
MY6Ktv77T8v5t/UQz1qbQpjJ52UKyhi/fqurstYdqpjBexe0OEFr+ZfJqr27KC3tU59X/aIx2/51
aAPwA75rwVZ2tCc0cjZYYvevZjckW6cV4dY00mZdByBddPAlN9p8cKis3cimPJOxwBTUamz7EIk4
u7DeQdJF5WdT4oV8QSwQu9iBm0tfqsXR08b+WGCW8dSM5jmooumMKFH+5Arzg3pHcytbwZykbIqg
vpHNtA37ZeXa/b6aZ5Y+WzV/0u2t7A3Bja/1tKo3vivSQzBDzsBAtsdu5hNZs3Z8u2zqvj6C2gNq
KSOy73NU2QtkxB12C1mN0lQb9d+56VtzfS8VFvUxcpv3PMeKXRzVJFMSlRRGrDJUj7t5aN34O9uD
nFm7o31rI+U2LUwjt2/zyjhVuTnuy7lD9sq41lj2f/ng5Qf7889UkKM0NdXWVYPNmvb7QrhHirrr
XV9/G4VfrXKrAFFrKv31EPOFR43Efc6ryNqwpYhurdKx7tIJ4V0bgUXZog6enM3OAA7KFng2lerW
uWeEi6wGVzP2SJnJA1pR2cmxuff7jaGwGMVz3EF1ilTLcOpYEu///kv9b7dqYeoqX2ddhQmr67r2
2xIyNszS0bVIe7M170sNqfm24S7z02HoUeeD76ixkJvsRYq49C2okX5lZJ57KVORb2K29xgpoUFq
Zrl3KJ3QOqhAaHZdMk23XjdUmwJr5gv0s37R62NzU4QauXijqHeArkEJJdPa8VJvb4DfO8izQo26
61n24+w/9X7GPsdRWIv/yyPt3378wnQt4WiGo5vuvHn/7ZHGAm5izz5Wb1GafmTZmfS8dztEkXUK
ZyyPxOeYIo1XKB6Zq8+YPItbRxw1DLauE0o0ahbyNJpmELFejht5ATlYdqBkM2c/vJuRovX4J9S7
Q2GgDMYArRWnv73Cv+WpOtSzVNOYrHtyoOAOIIwKAD1ww0R9tqWOyRyzw1a7vQ4B9XVt6vMQH82V
BVqzIzKwdXap6vRROKZxkGZDOBFnF181m52JiC4ELJryIMfmaXwdm4L3dxZmGbQ7Xxk2fSRq6L5O
qy3aobwFKe+8BWqCPb0DGI8Mic0m1nwxGt99s3q7WcJcQF1E651LlSDGKuYOxIZIB+dBdgZZ45+L
yUN0c+7IRtZ4jTdiBm4G+W07qHN6iI5oKr4YACL//mdiy9/BL/cAizWNC7DVth1AiPrvmQEkKxMN
Lds3awA5XtYhyS/cBdaR0tvPpeH1K7OurV0wN5UeDLeqN9mt7OXRjXsvWeGxMM3HjCWmDI8W2Cke
bl9RA7WfWw38h5Mb6lJ2ugIbFo+fCoe518nvgr5/xJ2oPJmlad+afiiWLcrKX4G5w6jSx5epLkD9
4Zqyz0K/eKyU6osc0ClZvbDasblD7jG+CfwpWSfeoLw34UIOyEXmrgo3GG+8InPxifd49M+Xxk/v
kX2A9cgqRt8NuoIbmSReOqlF2s/v+XyROdqqWlTfjfMB+s+fsSozqjt5QCrl55gc/DlXibr6Ou4z
JiKUklhT/HKt369f2qCC2E4KqucPtq2eAjghr4mOvVBcDtk+rxX7pY/Qja/t166BQ5d0aoVak2e9
2iV24FAWWcB34EowGEHkjDj0SqgJdWZdumxA8zqBGuq65b4rKPwhFJLwM9F97KKh+0fQ56qxv2Hh
0QfPbt48OALsi8jrZxeCwO1kNM4DcDZ93buIu4W4ET+MftVhc4fvUYR0xZKFCwjzoT3LscOEg1dS
KR6sVcb6GsWwKp+Shey9HvJmabjRdJewcTyag6ZvxQ+hFKl38pv8yafICkba0xYr5stnSE74bf5v
zd8u18LoW5WmsBZyrpRZ+bxeiuXYQS2wNMrtZt31uX4xC62hwMHL6vPZMMdkr1q44nr29+NyNMM3
rkqNzZsx7paEu8tTP/ee9NYyrh3kprWjKxHysteZR8uzYvABpzAupkY06ZAgJtZioKjV6E4ecq9B
zMAL0+WMprnGGtOY9nY2w4Xnce18UJsWfksszp9TI7tVTmJql300ijXqRk+G4453tjrVS63v6q1s
ysOQae2i75x03zXFdCdjWgo8WIH0JFsyXozuPneK8fYz1JoR+vltdMl0s7mY2YenUSquExyNSLWO
L9h6fVBv9C+uohn3gxacmtEeXszS0kHToN6EQ8rPo/qYOw3UytOYFuDyYQwuo1FPy2Xinzykze5d
VRkeaj8i20DJcOt30/AgylE/zvxDx+2ykvwkHlDgXEAKMrbLFQcyCg8nLX4QPCPQ5R//P2fnuRs3
tm3rV7kvQFzmANx7fpCVo6Jl+Q9h2dJizvnpz0eq91Zb3nAfnEajwFglVyDXmnOMb9wyXS7u5SFt
16bSq+tldXTi8DYbS29Zez9iLBVPF6q0xbFMiVFQSwDsZVUbzde1Y6h2jP76bEdMpLUzdLOv98uO
5SHpkX1uHEObWVZ95S5HL3saSz4HSVHeKQ7w7LIx+nNs2crFbxEkISItXxIAZClYx6c8TbNtBk9x
Z8h58Uj01+1ywLdQFdYhsGophEaHr8Np9PNg2wO1p3G4YoFNL5gB3PcjFEYyRynWTx9HLIeJIiNF
zWxQJuuyzWC5sqkiBESTD8Ywv2dJdVQEEPkgZTUxG3+fZb22htZQQtakoGMNfvqiAdApY3P4SVAR
wmIiNe+6SYDHSRtz50fyyLXXtt4PSfjNOab1w6SpvLgrbrIsHffcj1OIFU8tTi9C+gYAgHX+14Mz
r35sK1Kdj3E2Wm5QuDluQC/3K1F93kIOSCsL7p6MEDMqc+sayNyWF2LANCZ3Vlqqp6LnXZ6KHuIz
1MZvkz1blhRpuKQyJT2dMBFVZ5KK8tsrGqX8hm8I9VHg5Hhp2vYZa66ZZOW3CZH/1q+nYrusJuqh
GHzkYcNY7qZRrzfLySAhvRyf21MvSeCd/HhcL9uDOtw1kWI8FpPcHZJeN1bL0yiVdZETyoV+1oMO
aOFOJoap4xb0h2edGGO3tJaAomm8Jcj927JdEWi30XcvwQbD13g4BvPhaiPJO4fAvvVyVCEbV702
afmigD5rZiFB7OyH59FoQACUbkzemtfHtvFoyq3lDk09fW1EHZP2FI7fjUjgW6/Un1qU7WiTCESY
0luONzKioHMtmbEHLm3uTZ+n1Wss0ltp6LTbSYQZjmljuMmQzXsYJvxNHKsz21dq/d2oNjljvSGo
136UuBX8xKtjSJnvagoOwYq3dBNnAkp+9KwGssMMq6yks98r0nmw4IDFanlcNn1sX5bk3u/5RzHg
/LRDDzRpPfFi22owSeia4qudhGB7dMl/HDMtQdHsSDdOXohbZji2q2HhoBPLNlP02cVQg1talKdI
1vqjNij6VW6EcSUvJJ6xbOtl0/KQIrQhpmVoD7QiqWC3DBkcWQke+xjBLdKXGBVJGz5C6rCucVdy
vWKn6cfDvdBe8zIMHwtZrVb2mJJ55AzNeZgfCjUC75BVO9nPmrNsWzzMS8vO5bBS1wrPwMS3XrZ9
Oq5MBmIvzQdMO8qpUuXp2DtpSYBOHT1MA21wgfjiNSQ3o9H9184IQtcHPUW/VUxrgWLs/SQMfOUm
ShTXQCp9tFTAsQqOtA5gpdbtJL25eV+FKq+fxho6jGutdfx2j01GgEFV8DOJjLR6LDEKrgkGC7a2
MMvHTANnyVXdIi2GVbXUCRK1c6CX82poWdYugCXtLat225UHBpjR+ypEReeILxH90XxwOpnyWS3E
z0R98ONJ/o4U/EeERPN5qEvfFZVhPSSVWq9y2wxucf/lm6gf5PMglQNF/lE+JCMfUmIWIFbI8/FM
WW1vcNjGO5n/9qYyNhdMecZKVKPCJLv7qShB/8ZPQ6qS5C1iZOfGRCN8KcMxWFcFEuE3O1PTVWwm
/ALkyHROfanuiFnkB1Do5peszLRD4Y/jzbxWNgXvlAiyR1TAiSsp2gTEVE4fLaEjiRZSdVj2OkoG
cxGuPZJ49qrd0EO5c6bNskrXONr2FPTW05ilj/CodDdtpfjk5HVwVVXljYth9xQGab4r8NmsTcCU
TyJ3FMp+hQyVhb1OF5zUoMnvmowriCEA28ybrVKvjriZlwtq99TAu10XQy1vl718WaDcJ1WCPoun
7PtVhUzpiw5G72r1+t9eF1Ngul7O0dphoxLPaMpdfUfiWI40uSSyKzbDiwC1uLKrtH4Cl/6EM4nv
Z9R7dLydF3vyEWrNJxl4T7ZDYBAVPp8U2Ci1NGKNn6YgeT/JtHvPrgr7RfQpgAorqu/E/EqpGvz9
lRDB1U9ZJZ5MSUivadn97ZVw9e4myXS5lhqoROdm/NKiXx6qtNn8wyRvrnXkS7P+vStPG03VZZPC
GQKk3+s8beYXgSTjp7CiQAP82cZHtcrUL6kaPU8iqq+A/9QvgRajYK2rh6Fk6NOP/mo5CC82scZI
rd9PCZrxEOmoipbVWTC5hUKn8cHxFPYg9SvYJNpueUYQkagsipgm3bx3DKNrTATNjcKs/ED1J7zk
uZ/tgoScBUZrgD+MKTwJJ8ndIGJKmYcD7tJ0IBkrMR+WI8TwBPOtu1/2B8SO8NrNZVkLFW5F6Sgn
h9EJvti1YwJM0ZiNy+bWrzRpFhLaJ7yl2IPm1VrKol0cRxF6I1adpBzAazrWblnVGxNnaNGox8Ae
77kQf1FtM7uz4i67i5lyoMSkk9EV/BY8EfHjDbP0uOxFMdKe//wJKtrnzsPcCXUc2aBWY+ISMj6V
syKLq0lZ2z0zvGHcUiCcNLq3ExdGPwWO1RCmHZ1bQ9aPZpXxpeLfitHOp9FsjsaNn72osh3dFVUe
35WEWO/t2GhoI0YYyx1YojJg4m0th9J6zIvuq9xxY25TrbmK2oa2Ukz7RFK7r1PXT7vJQMYZAIf7
WmqQNyZKYBdTJyEHffj76dhDmr1d89Pp52crWhyyjm2W5554ki8j8uzl9LqY8kNBF50ALg4rZzlF
pqfVKUV9+mT/9ZqOU8dH28l0bzlKGAD9FK6Ox+U5YCLR1BxXkh0N3kAl8EaFMHdTEL4guLxdPjY5
BpoYbQDatmxbHnyieDY6dN33U8E5Kye9NJ9kQnRPgnzFXa6l8N7mpY9t/2npz8dZkfPX8zn/Xvr0
LHHoGFuk0/Ra5du6k/xtFIShxwRtmmdp062SBsnGaLt89bFNKO206lpFWy+nLTs6XS09PbW67cc2
y7ABpo1quTH66Sc6cPCYtWLwyxPy3tAoY01GD6m6Du07+O+5Z2ZB+6x2xgP6sQARjrRmAwYm2S4v
WtnV3/78/f6t4a9pzBFoq5m40CnbLvv/1jDKTCY5odoEz4BqwvhgWrtayx4weDWvpt1ujbFWvsnC
NrxAtbRrCVN/XwWTucXsn59y6PdujnDQRWHFl3x+kMD6r8wYJeiyqtbN5c9/sva5a6JZjmFpFDdN
zdZt3fhUODMVWYQBXalv0zisImeqkYjwoCcFmc+W1eyYJsduL/t/bZMHi4hv8uxcNdW7Zyurj1j7
kJsrWKxoI2CeStP+WaDXd1Mjlc89zLB7aUyvZir3z0XFB6QSKbNLgxW26UJk6nlsKkqbg06+dp5w
kzcdWyE2kT3L0vKwHIhSoSe3Ksz/Qaqh2Z8uTPzDbcsEomxaOl1R+oy/No9w0aPEyOb4AZMLppGU
+Yn+jJiDvFm05odUFfnJL/CcU8Def9q+rC5HfBy7bEuMHFZropP1Nz/Jp+M+Vj/OzR2MO7iaIpiw
en+nATc/BobzjHGAGkitjwQ0WMLY2HrN3vkQnKDegHP+ZtmEWmvYcyWdYNOyc3mSXibGqbZDfQeO
briTi7IHpnFjRDlPKXV8N0XVQm2ZT1ieRPLLwEU+IY7Lk+AwGy8x0XHLTqNu47Vf9PrSKDkm1AgZ
ciJjiOeHZamp9dwFs9yuP+3IUljt7nKgyU/FUxVAslVbWOD04skLtLB7sBJzvPCG3LVpB91rfiiH
ZxxT8f37fpPSKIPk+rTsQ8SiZllzyhMyb8yygeUqAoXMBk0+JUr519KybXmI572fDl62LXvrRrf2
hoBO00+iOMpOS/FhTG4NpSioi//rYdk52QDvN7k+Fsdl/WO3HIE0pmkw0KR1yNuVJmmjzXdeZX6Q
0a9ESpte7Pk+jIwmPk9Ndu3fb8OI5DeEtbboFOa9c5oPCM6MTiKqiuVJujKVb412s+xbjgrTqdpD
XR0ZqMz38v/0qko37kNf/+tVo3SQPXswkGyk0wRBl4DGBOTec43iB1da4VwxbtrXZbVXR+lZ7ani
awAYTt2gZtc0a76TL6xdoMrrl2XJ9HVmgKRkmGWhM02cEOEsOyLm+cRI1OV6Wf14WM6o4Lp+bJJp
PritEoNJaXrpjBAIGJua2ZtANqXzsu3jITBF4IkiTA5Uj+MjDC8SAOel5aGW/DF3l0W6VskGNuo1
aoPkFIkMApZdZGubj2FVRUW1TsFsQJWAB02Ra8D41r6JMoef0XfZfd1Qt+5HVV6/r9Zte+sQG6Rq
up97RlZReimLjjw6Dg6cvr1k0XSi+JOcBT08sKeG7fqNrj0Ng2quW6OetstqTjigq09jfC2DWnyp
GLEoTqI/JdPYYVj+5Syzu0kxyTDcbCLqAmr9wq/5MCLue/LNvNrmPdOfPA8KiJbh3XIApLfRtQLf
vBlCpzsaRQ5CeHCKF9Sg8xPYhWSvMoRTR8BC6k076pO77EAqdkulpHnsfFFAlwEoG2eo10NbPSwH
GCVMaomiS2eTp1p4cerr3UPvMGn1YbQxc642swnn+7ACnIjIKsbAxpBZ2/mhqn/Ra6RZ8+7IjlFz
m8xX0r4y13ZgDIdZXIzvC/ScFEjHciHODfIqs4BnLcYMUcT7oC5SfLlOcxxy8ZdhQx26n/QTilsy
0MZLVZa0p5BgPtf6tFbCRrrCWxjvRoe6UoGGdBdn6nCnQlm8bfXTsm/ZUilWgTopML1lldrFra7r
5oFMxWBfh5q2iWUl/zpm9WZ5L8yh7bygmepLmpS08EbDeH97ATGvsizPnhWNHzWpPPJ+CIby3iDw
aTkzU2IQaIWBJ6FGqCTpwlk7wxh8w6vx/kGoPpC93obRqZHVcZWTMvPMCjCC1IG8zHTYpnWJTw5z
a+m8L4zLAklC7wv/3jXK/5tjfn8Jnier22oeFny8hCRU4x9uy+rvd2WSqTQZkatuaabz+a5sGKJx
UrMdHnV9sq9x0l6J7yiflZZ8zA5Gy3ZZzcB2mJVKwayiM+j1LSXIsV/5uZC6mLfHKrwMIB4mQSlC
Ev+vJUm3HEYZY7Rdlt73luY/tCbBlPw6bZ1HVrQlTYuAXCRE2uc5D3OHuizQUD/oVQ94E+quXGnK
ztKBcS5LH9uc/7BtOc7Jr6SGuqOU0pWCGZPsQ4rTh24qqTwmjn/o1GI/ZlOkbZXBtzZjy53nfZ10
mg08Y5goQ/LctU2y0urKOpQOQFGjvo8sKWFUZmb7MAhTLs+sRmP3k/RF5QYrk4bpL/y5HEUFIF1r
Nklmy2rlP1hIWp4KZJWbrrYr85IMWQlrLiye1JbxRx005D/Oq2GRr4TmVw8infRbfn+M+WaBzmiR
vJQ7JG4GzPTs2E+2ASSna0+X92T5w2ZZG+PWuS5LVWvLUMbI04st8NPuslEy02cIWv7+4+DlfKpU
G3k+9f3Y5dyk5W68bOwGUsdDoeGS1RR/K0K5ZKzSF0+UgC2UAEVyWP4lkePc0bnUKd6G3WPXZFR4
+ReZ5BV4eMoHiFuZZTwXafg9iKb0RzhFz3qV6wz7B58vqI0ClHDIh/mAkPvEY2iUXOp6B8ncPFx6
X1zGUOoY88kqY1t7usYf8TGwqpS28L2PoRSEUjIXcMdtp1ZPN3Y4lXvG4/YDbeJbTQu174XhxxAT
hXbRtKC4iLLmJjTvaIPpUvDDenTkTOytsOo2Zc8Fp45+LPtpPQfrKSGSXm/kOZvB79caw/9LkjCu
6BWn+K460RMurw6sn2ocaORKq2U777oXEQ/8dWapbvvWqrdW4UhfA+A1ywEJ+VFrtdeqA3z16CEL
KdDMTygLvfLscbLPuIe1a110tGTmHa1PwxeSlXSr+rV/nNK0XJmp4dxEPQ4XuKRf6iqvwZcV4tFg
blAIZXzqLKs4jZUOP2nMxidsHuGmCbUMRT57wwKwqkT002XZW+F5svTsCcrScKmITWBKwlFxOE3b
UUjAkNpwemqiNvZk4m+Oy0mWI9Yt6LYHqe6lGysjSXZ5YXwve8sJutVyEqGLyarxbXMP0qw+VxFs
lmmcEHbU86wpjLTHj1Vyov5aLQu/OlJa+vvqsjesKDks5zZzulJYCkq6Kb1HR6fxbwT+IRSd8dci
t75uzqcu/YOCjVta/7ZvOUPyjbUWmzKakH2c+b7xtRzqCmQHwDmEqpTsYxo0nWruk3xG0/mFTK6U
FR2L0Tfu48m+e9+eOCZVN5TEdjP4t4ymX5ftNUMSL60BAmBaSm7SpmjcYJaaSCNxLWlg61dzKvsL
OlnyICKwul2LsAY479rKGuvwvkhejXVY1n2aMVtiN2HkcJMFhqOfsxGMZV0S1fO+rSzNcyhP0uFv
4pp5m1BuRyTtPhcLhq+o3LoofKl6cWdFfvja9eWWpOI8cIv0JSUgPHKL9srM2AjcPI4gWojptR79
q1nZ/QvpOz+nKlee1UkfoIIBuBsoe7tQ4sHs+pYFUjBhBoGBzeE+JPvwNDubIte8uBy0LNVaQ1aU
bafesk2qsMy4UsBzpMtz0EEIt/A735bdH+fZPdFjQTDl685PB9cBc47XNBZrySz1C3NcGTerouwz
J2rP6LbAxBlBfS8FjJXtqeq+QYq7+gK1oiutRNZ17+6mcDY1Lc6mxcUkRKocgwnlz+x/akaiKUwt
zd2uGiwEaDxQ7MMmUpBZ54iIgQhmVpWnv4Gg1h1EUH9V5ny25cGZncStSM8ExEvHZdNyqBkAhfTh
nK4+jrUCkgcVI9glUWWsVHUUVzVtJtKrzJFkukQ/N5HcrVUnzx7IxVLx3mriRRuQwNSMod0uLlYx
WJ8f+RDPBD5Ff3RC4IfLM1VC+euZ8jmgVTMldWtKlXGmtJUbYXC255WEYeg57acEsFtfhpvakuZc
BPZYiR7hQySf00MJSdUkanYspKdhXoqUMj2Jomp2OQmE70vBv7d92puLul/LWPlRB8gHh9oo7pt5
MTBl+SAZPCyry4Oh2Zm5fj8IsqGhErTBoXZsKl6uFOFNB3ozsbXkCcmPerD1tl6pJlZneBmQwQKq
A9jV0hs70chhnXfAQytWvdPah1IEzpcqab3E1AcyUrBIZH03bpZVdF97kuSMB7J9ItrFGMAS6Nst
ea681Yy+87D2vxHaHnppPgPKJK3aZEmYncDyomUGu7stJ9HdKs40ekGAe11OaD5oc4VJzLWmpg/1
vZ1VTx+bliW77PVVOKcZygT+KHFqn0gkt5n045uDNGd46ry6bFsepoKRi4vnkIhIGzgfxKDbigKY
p9APA6RbgFJY1qd5fagFKqZlnbv4v9ZFWj3pcgbzK5O/yuiH00rO3pggAu3MDOZLCA2CWDfv0Aqb
m8AuwqNppeLc2nPDSWqqxzbPoF9A9n1tX5Ikzt8yFQ1pVan2o8RlD+FA0pxFX6mH3ErjbVK25R2z
ThAfaZm8dARuLmcpXXEVI1crhHu+x6V1++fKn2r8ak+iS6g7lipTFnYMQ5P5Ov1a86JGGXS2XPg/
jHzGH0yaOKbU+vDAvKm1qF/SeFp/NVow1xEB614cnkeVaDylxlYsGUp4bdVhTxISkX+lrzEiyy9h
VNX71llpVhFu0yIP7oLsLomba64J/SBLhnagWkCgS14kXti1KGB0TBnMmvRVLo9Qv4ZE5tLB0+Gg
hfG5aZ8UXdJXzQi/jbpds8V+QjlZq7DUNAGxFsrBnMU3lox7CqD0V1UBrpVpX6NXlLPazZQ/Ekbn
oPSBYKzS3yQ5ys5OsuIr27RqHyVnIqhI0MDEa2/s6KamHsZK6WhF9xQ9oHqrfX01RpK4/A47UghF
+ijJFi13CKluRk7rJkWZuup98qnsIPF8Q8k3WN3kTe8n2mYyfrS6mu07Si1ri/q4ZwAy3VABHzyr
Khh7G+3en8JkhxcXrcyEbig2chdEL4ZOMtSkkD+5zunxxAYM57R0Bzmc7nug0ZFEeuMYcM/H3gtT
RI2tNTomaY3wrtiMmq26cdDTuo+bciUDZCP5AZaM1Kvf4xxkX2dm5ToTfuZKUpmuUqEWdxFqQCQF
6hmItXpu8ILFStiSyBB4EG6GA4Jj50iCIeDzGiMZPcPgPsY06SWDSsmRXDdEiGW1h8O3godJMz9q
9hMce2ANhWsOVAyiqf2RyqV2Qj7zIgJtawWMmcwyjzLX78byQDVcNCI9pZr+ZYhM7SAa2VrFBvhe
Ri3CixSnITvSrOmxPDCrS0+Y+dNTyUV6DIC+tjgyqsgv7gO9eDCMJj0YIa1qXz9Svr6CxTK/cu3d
Bzbh7uSO20F2zjUzeqqkZKtYfU+oVVh7Oe3IWx0xXVfpbhJYqB+KgAA4EvRwykZu13XNuTUPEzKI
9Uzz3BDqe24TezoHOQIVyaIrjoXtVPikzMo41zbWoBuHooy+5Knfn/2RomwMM8NWKn/XjuqtzXzU
5ZJs78GWAoVWh3slqtrL8qBakBOHMiOCL6gQXZWydtTGGqmcZp0KurHXHiXKajQD8P0WMbSIbb3e
n9xGPovSNr5g03TtIDiWVLEPUioN+9HpnlP842ddHdBGa3yMGgJXT9UIFmZGj7gR/eSqqwAk+JOt
bgdGsqtUtbxQ0n7IfblWQ5XbyzgMZzlLbxq8i6TTo6/FJA8eY9SaVZy1BKGnwZqChbNNhJWvgCiv
zEF8N1Wt+4fLmvJrzYCrGlYAzVAMxOBYFH4zXVJZc/IYP9rPFLzWAQKgeUQ/siLVPCIiKIHORHSI
72a4VF2Khz453AkB26qNX9CwvT9fZB3ll8n/8teQEg6w1XEUWp+fneQDknO14+v902FMDIWjrYiT
zl87O5gtNGOzmnQnds0Ibog92G+aFP9om2Y4tb0z7XPd3payxQiaItaOkcpw8KUA+VMTWhslKKGc
T7AN2y74iiJJvtRTcIlrS0Fq0IXntFWTbUsuhLFeJuMEJz5Jeei7ahE9hG15zzXVWYuiT8nXSoxt
JWtPYULsYKTDENPNGIbZXO6OWqfl7QKJ05amvFZEt0/TWvUCQ+68USgVyVEWppZ5tTLNZF331lFg
RCKFIHXTgWxCsJFvThMGWyNsntVsAvRX5He5rTsHVSiHPpTuIVVFX2K+Q65iOy9pDrpOG1v5iEpE
32WCy1kuJdHW8NXqGIl1Nats2/bNGPUr3048WVWyHntoppUftydVbhoUng4RAnJxbMq2OScp4cCm
yFsPem7sxrIdUrVQbkD5S3QTQnIz63F6+/Pnr/x2j+WbOH8fUafrqmXZn+6xOdxOqzRE9jOz5OGm
q5yCsCdf7z26DPd1oDJIL6jxqvO3syjz4Nawo3/wxyi/FqCW76BhGRjFqaMRivRZGw+bL7Ocysl+
IsRTn/IRhSFpSlYnYVFrLIkyBDZ+qGrrwued1TujeCNJxtoGjPFIDopPihzHhxjdSRt2Iz567nZ/
fpvU334mc7MUUQe/FY0e5OfGqSJZ9YBPdvqp5MkPYtCaE3KHBBxbKpB1glZZurlqXJ1RRmyZsoh9
MCrDmhoweuE+tzehob5A8m/PA+mysFRG6Zhgwo/GTF71faeepp4czT//2cqn2h5vLahuGSelrSrO
3Dz8pGdQYuZfCIGsn2HF70OOje9O26srkvqgavii3GeWiaZkar4YwZpq9x7auPYtt4c99zpcsAT3
cdcu+ovUFS7lSudQW2PiRjYwf+j/nsLXirGjrTyEpSKvxyDfAVSSV00tjooNrMEn88+s0xWBI+Z+
EFO9otRob3ub4ljfJIBJUgI2STOaudjJky8N2cbqwRcHNHePJXrLden7oEtE2J0sc6QBQt8Vjy8Z
nm0e1W4ZjS+ZTjMwwELoxdLYrkcxWJvcsAMmbnm3qqOuxD44OhvRapsgN6pbrW9STPmJtR4Iutr4
uh5xC3cY3hmipxw2NRjEtHJV6aLx/IKRnhN9x0kX1OWLpOvGuUwYkEkSebeKTdJmif/dtaJwpHjk
P+Atc/a9Hr61DJSw+SyDzWHcw6wtdkXdIL+lTLHlFqscgM6GUHZ/yBo5uBA1tKojiCpvgr05N6d0
5qfERYZEMgb6vu7FsO5hfnmOaWT3DhjzndO1rwbswZRRgKrsFBxkN0XN0O6KYocJkYzQ9OCPJ0ct
4l1Q9oo7dno4UV7IPKNMvJGs8BvNkshhLYE/9rITZC6lfuk2zL5mOh1/ohuU9EhAJYOpTFmJ/g06
d3pf57q507t68hpqtrKh3ECEn3OBsN/lU1P/w53qk4Pm/ausw5OwqFc7cOo+Oaha2Xf4XVr+T7MK
A4YfXebGluRsYiQ7G0UOW7q0XXcxTaO76EIhEDMSxzzBM8+1ZTPo3X03J/Rh9XtI+VD+/EtTf9V+
LX8dBXQcPopK897SP5k7FVlNqrQsoteBMEVSMIjp7eX8lu9JTsz72O9Ui+CxgtaJV1Bu3SRK7Wo9
4uSFvF9MgKyikRwOLdloillv0ChQ6Qub9DaXM2ctT4G6mebpSRb3IR9/oq311CA2Lw+eGi45//DP
+e16Z9FcMBwEB4qpWr8BZjS1n6Z46OPXPmyvyIaVe8VB7l6hMPZ87pSrsa2SmwYaGjqJzlPUEUea
YiteY3DBljRSvetayb8NdouCNrY0RJBRd2/1D05uv4xiLB4EPf9/Eos4n0czvPGaSidG02xH50Ly
64zRVMI6rYkseJUE4JsJpGKfW49NEjFUAF+6MQd1cAPJz/d4dmgPIYu9hzZ8YyXOIVNMY79MpjpZ
O0v1gF4v26s9aVl5y3xHIZ/CFagrraavz5pS7CMKh1vFFjOwBGMNxDTnUPWT7Gp+vSUa6MeIUuxZ
i22EK011jlK/2lIbjh/SrqJsxsW0aYenP39ynxRsyxfR1pm82bKhonV1PullprSFnDDE0audqvXa
iU3BHdzH9l3bt1pYxEdzUMw1XqnXUSIoqh0O0lgbx3So1riXABD3wVkb5OpkpEEB31r5ahFcf6PZ
0p7Ewk5q9C+YfUmDxKyxQr0YumWddB5FFdgnkSgvU+Z/a+WWa7TPpAqf66OPr+dYtbDI//xv5fvz
2+eN/odBi2rzJTUV89M1oepTo7ZFlr0mhiGvUNL2F9zADkHbnbD2IcPMaxrGK3Qy2dmZxL3eBG9+
OaleLKvGJtEdcV4ecofSLuQeYA8GykrsVlHbxrdcef19YdfPRDAPJ4lyr92k61CqLgQqD4AqKI/i
brzo/G03OsChkO/WztEFmfaJpN8MtPsucfYcWnvu0wlpluQ4QDXIHM01Chu7q6w9lma79unRa7Gu
HAklR8vfdDKkXVLCWnQzGfb4wuLWSN1r54so8FpCQ9xaZHPzgynWdGekmTvqpkSoSQoqBYPOFexD
dmpm6pFInZIIe4DgaGn4w4xW+iKNSbmiRXFFv5hf1OGhaaZwx5RTUKc3MXWnWUHKcJd4CMFVb9Ie
GRIi8az719Zsj05ZkeXDzQcYuEtTMb4mDKPdCUHrOiLxxE1nDr9pVEQVl9mFMbtztM08PNLEyt0m
1o2dEvjDYbTHtyFsVboOmXLw50RXX81eg7YEdUEd0yU0YDgVpHT4JbmUDWy/gSv7xmDUhUWOgocM
3GcuherGXIHrOssleuY4dBVQsSj5YuoVmZZzAq9qU3NDM4Q3RjnWwVif9e6NBn1zTRgMuWBE9rDe
+q3uV/EXhP4Hv6JGnI8vdiKJE1fwcjMIqN4V0jo3GmFHUBuXj8b8gEPaJaG1OAm/eIFR9FrhA98p
uXEB7Kzf6W077Cxoqj1c2qsaIqkcjPRH1lZn3YRK39jipidn6wZYqlcr6R3JEfmbJbi1mxdq+9ZT
pkymO9J6OGayehkMRb0flWA72kV80zPHhHk2NjsuS9S3+6AnQijASYteb2eGlP7BkzK2KFJnHTEy
OaJ4H8+ipVQ12U59I8g/+4cRvfXbrMIyFUMzuBlajoLe8NN1uCOZkm+d3r6axMd4cTAyikvxZdlO
yzWUEdDVtku+kPVGJcu9cCMB8MRUxCogmHFrhtOPdAiNbRIDnI8MwOPfqHpYLpgsZx9Hc4WKmRO3
8xMJkZhBQOFxiRNnvBlubGY96S++6aoaNmnRj/ZKESP4/rQfT3L9LU6ynYbo8w5EQE6AYNaeYZAY
myhX3hZqDq6RLdkl2t4Y6AGBL4uf07pLVljHuIu0AdMQXqtPQ2ODJ0bdYh7AGyrC/NgD1YrnvM+s
rtr7NlIVb+oeUjpfcNeGaC1nIJSCKXsdbJRG5tA1W+HTUIrnr7BfhZcu6sZzaBo3zVRU73OY//sL
Na5eKHI/crBiiMGaT6v/9ZCn/P//5nP+fcyvZ/zXOfxBRzJ/a/541PY1v3xPX+vPB/3yzLz6X3/d
6nvz/ZeVddaEzXjbvlbj3WvdJs2/6Hfzkf/Tnf/ndXmWh7F4/f//Tdd5LEeuJG32VcbuHm3QYjEb
yNRJMqk3MJJVhNYaTz8HvD1/9VzrMStjpUYmEOHh4f6Jvz5+FUnpJl3fJl/9X/9+asPlkwWYLIL/
o6+3HeHfT28/4X//tWdj+VF+/Jf3/P7o+v/9l2Cq/zIsFYwE1BSY+zS8/vpfKAX+PGX+SwS1tm2y
ME/5+6myavsYlT7pX4ZmGaK4VXxUZiGLU4dvKU8pxr8gFIuWtWWylgxh4K//+/v/rf7394X772qA
VGm2de4P80BTTQmELB8HUVFmp/pPaZFB7uJkpU6wX0JvVYcg1/EPFNKkuIZLTPnGEp0cYPGlS+fE
09O5tVV2UhSNi3vCrOwqsxqoeTm5sbhpscIfOQxTHhQDoIeu/ei7QrDXTP7UjXpBuEG6b3VZPYxZ
8tFQO/InNgdUI016LdUQuXkxzHZaVJEz6bF42uiPayWUGMx13b6fX/tBy6hQrkE9KCMKBRHrKhyq
rIDwUxjlYNPFQ9YLY5MYjNkI59MXK8iZ+LScN5kFV5DLzGma9BNqWuPAOuycbqZkBuMR2NTwsFma
tpaK3V8y6i6i79KGN7R7skYnlIetN4krmWa8V6jQIj3GpgZS9bERVEr4ZhNUERXWKASbP5K+S53X
tiDoUxVHHl17SwlpRiHWeFnV37BuRFY5tcu37ajpUn63XDnWPCstjGDBpMbRhaalb6Zyimc9dkYA
4VMrebkFSRNnnsqu6mIvjh+owvxG6NluZAMJc+JIKV3xosC1XF8dgK/NM4upW7ONYz7F5xALnoua
UlAaxsFJkviuaNUc7LL6CfOov8aqrtlGpje7KhJvwq3A78vHAHUDQCOZ0ZcoZcSSt0Dev1jhLN43
w3faX9lkRS/TbFYuO5CMRolMe4CtL0ppjtJAlpqtZL2oxRAUq/GwJLXs4K6uX5Goz1IOiOI+gPCc
YtVqRHcdBZx90QsPAtKHmJBkv/QGAPWIKKfD/qPZ1AqiIDGKh2qsWNQlmp8xSAMbzR9aroZyDyi4
ou+Xiu5Y519hZeWHFPCbvukgULaTXVqf3S4xwa1gt2WVrXIfU0Xl0hWLnyxReRzRGgD3s3rdczXD
v8RG8QF5WMnFfLjbhwamd7Jen7A58KwuNNm9NJgjosIha9DzF3GKLiWrnDeE1BZ6Ub9NWVW/VDaS
1yhJ4pjt1tQA/VBEUmKknu6UPaqWa1w7q0Fl2VThclXDtOuF5BmT1xt01NIN5wi7lA61stzoHBlG
yk7HL4VOIAglfKBETS2AEAvDIYZKS+F+vejaO4Ss+XEYI9sK2wr3QErzqOYijCOI7gIDmo5h4xVV
czVMdSR1rE3q3E3rUPmDzJj5WpdrjljkE/v8Ij4lYveRrDqE3kWk6ZI6hoXLZDpe4XND/kzAemZ9
/SAgW3TKm3tjSs1LllLgTdOcbd0opu5owCNN0v1UjDjtjnIggZRzhT76FPLYz7olRnUY7bwsu0Dq
XIJybncy19uTBwgP9BttBWkXCA8I+FL0zLCgMiVJcBQp1b0ZtKerTwt6Y4N+R6Us3pFnaSh69LrP
Nnjq0TBam/41XRrKwCYdeZoSg7l+lTmC7ckAqiKtQ7ek5oaVb38/aMPvTISZKMg94PBkcQ1NmKG2
DIVNwRMaoaE+NBRsjJPaw/4bSdLQV8E8oz/JcneJJECe0XLpmzFyywwh9WLdZUZoujEkVc8ASeeo
WmR6krnukIg8I0aOkC1tGQ/poYOEUx7uR5XgCIVoOMO0ibosW26wQ7c3sYUI8be0bO7j0lic0cQ0
b0jtedCUs5oT2hNLEWyUw91RUsDIG29aOMCRLKjOCC+5PCR+MWQvAm0h/MbYli/Tgstspt7/WGb2
yhK9ZsgeW3ONvkiP1USsV48wdgFAzRqNubF2V3k0g7ltPqIGOloST96YVc+YqUAVGTUB/fty107J
b6mqpnvLKpHZWE02tKhO0Fw2b1Uy2VFCIq1U0V24Dg8zyG870sXKgwAwHSziuDSUjZthpWsjrgtj
6TuSkvBQycNT3RfqvZb8NnvsxfRisms4kWikzFqQqsMr8Cq8+/RXq07PlZg/CLP40Is4u5kD03GE
0WcgaxHmLHkJCMMDJHtJxIRUEvHGQcfBwapm9CDgVxjUB+BLMOOVFbcWL1BycDWSjKcyltazKXUL
hKtYCJTmrRTV5Ij830nJLMHPqvVjbtI6WKX4t7JW8yk1vqk0gD+y9qWwNK6pK3tsOrwylYZ7Yyvr
Nesmlrs+qCExVM5CD5obhcMhXXbtWlpsoJMqSCbtmmKCYWsGWouQPSZ7bc3O65D5ijAdmmfjRjK7
lwVRvELytxU2ES6Q09oVBgFAvLg2pw716VDF6wP16WfdYDts1do+AtrHfnOuH8iqadPCJVRVooEe
ArAHeHLGHuR+kkETF524SbfUdPZoNXqdWP+urVI8oYlM9E/QSpN1jDVbvT0sGnhImI3nhj2kHZoy
9KFhwIINreS0Dztf15TFoSRSsT+aPldFu4ib/Z2it96gWp8jZpVeT9cvMFKZzSY27zZA5DtB0w9S
xHqbWOuvbBw+U3x5gk7dSr19uSACmB5SPF5DuYiPJSiKJbVmVwjF2lUHlophlSYXEt+jmJHioDY1
epqyerWUaDbsO3q+5frYQPNFhji/qwvWQgogmKcCfXIj6TFGWMSxkPZ2+3pOzy2aSSCCqF23iDPF
yBA5ddapzpr2BZiqb3lu68CsdeQ0wagNho7BjoIfFULfWcEC3eysVVp2mRJNDvA8si+ktIKUNNGO
YjAVeW/i7FHCtVteuzbC3w+EX5pE2VnrYheZHBG3AfEO6mtCE2ZUL/2YL3tjlD/CBiiRbgzGOcJd
wFZBVAWakVmOqPa/pEibT+xnE1fDUNPW+CXpY9UAg5eq9tdsDJWPAN2TrjbvfQ0XHKfRTY9c0b3e
Oiz4Gt6SHoUtoqGJohL9t+IlThrVN2gDiEte+/EI7HrGeZWO/0w/X1g/kw6va1QBN101EFdaLzlS
oj7LvSSzzUvI3/zRap/rOzEUggoJIBsHexZ5GgK+Se/Bpt7gwT1ebbFav2IEoGyZTM/Oq+GIhF3k
1kZBhK/Lw1RnTVAvYmajkvYmDLhQLwX1J3qY01bWx4BQjhwrWRwmClohEnFNatikC0AHhlG85nND
X33TyKKcsR81dOwwoCTSigVdDnKQak2fTaURr2lxjgXrBrIVjdSkBwUgLZ7a0KpZu2OBqtehXxK6
/uvo0mmJbWt5Xgn0MwXD2UKDycxNf5SkyClxp/LbKhV8iPIxmhwYU7SNvO9DmvFFfclU8T0GhnxY
yPJtrZgsJ1X1BE0lWNLBLIjovJY3OrmVP5dmkoNk6KuDsYTVwZLFGt5HXXbeXMS/CkGqwJwgzYAm
0WOixo9Aq0fK/u3o5hGqD5Qr28rrK9SGkDgfDvr2R6v0/uALYvvv+z8PkmNL+6x9UJAfQPlBNetD
kxFMeW/qRQa/l4atsjqaOucIwOJe8PN0mfQiHErx2gxqfWAVaXA55dZ/u/vfHptHGvgovRj2z3sh
p7cO3pK18//9lJ/XhY0krw5chxzZMGH8j1drWQHm6c+7EY0u3NgEPfcfz/zHzT9fKkJ0DpeSNnf/
vJu+j2BHUSU7VGE5L39e/ec1//jRf14iRVttpp50hynwvjS65P158u9f8PPerKZyXiiC9feBfx6r
Wri1oZGZsOwyrrvGnqqvlJ32MxRaJUJuaHui2kbAz60uBzYThSxnf55oW8KNsY2yXA0LR+ppResS
AB87tvCHtVt5rg4/f3A4OVYk84GUc9G3UPcff34esxSEV3G1kO0CPlHQD6CEcrM8DEJTHrIcKew+
TnpydDlfwSdvtvJF/iRvFzQuGKF9l5QHq5gxn9W04u9b/3hMVc0dEn5DgChR3R3lBjVV/BYO8AzJ
ALV6cSDgMuC3uSNrWcNxwMyBvJehsRaVMyY0I+QqGp2f4/z5AwmmOFST9O/D/jxR6ZafG6sWhFJR
HgSMhrBAHgU/nLJTYirl4c/j4zhb/lLJpzgNi8Ng1Oy4C4758yYr1h9iqax8xOLBT0QRqjLMFT5O
MXCqk8eW0hxfuN7O9c+tf9yVl2XwV/XIiD5pVlIftm+Qd+BthaZrD5mctoefWyZT9u+7cQ0/F9xG
4uodGKWWxe7QqnVz+Ln792OMOxcjmiDb3y3+esCAwL5LIcoUPdQe/0W0bEpfJFnxQ+tNfnYqbeP8
Mh9KO9ovfuN2rhaMi9cZu2lwUs2/Ww8vkx/0HpxYe0Y2h5Z4erJCT1r34Y1K2KE4YTkZhLfW0+5z
e/BPoJWcwR0daF/BegBmY7fe23awE8G5qey7rHVfUtM5zU62fykN98UUfP26fPHA4HLA3A5vGmWO
6heaJEJ2Y2IHxeklvPU55QPc9AYnNp31kOzJgu/5blJACnAf8NmM7e/OxXXIlQ6rM7lA6ye3id2q
Rb7uVqyZE3Mulo2i40yvCaij8sppWYugW+8q7YvTs2Sit657S3vNyaPfZ0yHrMlbk34Xy4em83ro
t4svCn6HT2ThYSnUYIlk7DFanFesUmmSVBeOHZ7zPvJyMvXpDqU+RGhCdM6cJj3l2W4rX3+XKKPT
VM5dKXZEyTWnF75HdhrMgK+Bl0y72HluT77OorBPKfqSL9qoPYF/NSOPG9zFiQ9NAWCtc0yFwKZ5
ocJTCcTpaAGopBQPmKt2dOtssmH+UhBHFHyqQLK+k97H0ONRLKJqqEqR22a3qW/sRsGM9JDkvlFe
SP63g80XKXe5CtXrqqI2Y4PR4ugVRkC6C6otoldog2QWryvr2nmIPCvZMyzsaMDAxNMb4hOCNp1n
3sxrszdNKvJ3rFhoDN6pL5UnB8Q7+R6/FAB7Ye6uEP2eF6gxz8oVv+PaCQH22+pDeabcOp5jrBsT
+6Ca9vTIDlNqnMn8FL9oXmqcazOIP8W7vLc5YeNvoIYlCGnULJ7DB6Kibck0Kz4Gb/Xjx9FNMmf5
3HWPou9BJ+9O1T5pz73gWQVmiK4s7JGbfsic/LMszumk+0X2LLV+G8121pzFB7zW3cQVbes7/CJZ
1Lheq3Opz7F87C/lU16fhP23ysRpprdxP+f3vbwDt1DsaRHaQGoh+TCi8TRxG0yzC0VxSXE0WD/f
87fCN7erU/rBEBg0wReNvSqtbuoNt/FS/KoTp32W0r3ZB1ttfPG4TumzXt9bHdcHT68Cy/r7rnzj
7X1rox7G+VCh0iK443LVEUhg8M7zuwCQeQHAZHPJBudlPYhfIN/t4ZVaybuU7kZnZPOO+TCtxtrJ
1135beXu7Kzdg4S6cnnl2OnCgHTzby4/OsxMQl5JCVGtzwyuCK8UYzskGv6reSuBJj7z4/hIJgQ9
cfgkD/3iNeo2ojPFWQSfgY8sbKniHjnQrmKr4nfTURV8gsEifwsje/nhg5HctXsZEV0B8OV5w38a
7qa5hIu65A4LhkLl0eyQPN/OUgl+yHxq6ker/hqUX3HjBFbhgRKt2r042AaFrdbnI5P0JLSfXcjq
g6e3eQNKXsgnuqkOxCC7lAJpwvNg+FDCuxHlEKZ80dxn6NURK5ryTRR7J6/u5Pps3gD/NT2GvlyR
CSUW5jci51RWNiCuF0sBHxFXv15KFOSfuw6ZDRIxl7lHLVCzW+Zk5ps2131QnNFRv0yAHeCR98N6
Z72bV66w3IIWJtp+JI557e1LEj9owfLFDNYlm/DENCEs4JLVU3XdFZDaVO9DuVeCGoM+h1CendaC
6MktLocRjIfR22I3MfaNocQxAukwfBFXN1ADmiQ5UbcE8ebUHl/lVOIA7yLURjZmq/zSyPoAoyvf
hN8thbp3pgo+hMuX6NdebXftTs3IyS+Lr970q3HGmJ1xkuAWQcEAWt+BQcg3oWn4CkUHkXGbuhtV
DADar4MEcM4Lr4sP2QIJNIpJJy4cxr2cLWN44iuovFgznNHrGbzm7EMewBDgi+hDKAXozO/KTJbF
cCcdpGBbOdTIHb3EoclaeOUzwXJw2dwPODDbacyqFXpGYCYn/WpmrKSMeuFJZSB9C+8YruqCPx64
WJRx5KsuuSoY8r1FE2qwi/T9Tb0J599z6IlfnLoBZDG7RpeZxHTcPj59oZJC2AUUvIbMfIdnCdU/
h1eKQDAcJB9q58N49zj7wpNx39vTq2lb78Y9yx/X0Qg4QfHH9MWNAN/hdltFYPJmud/bJeswC7vI
hd5WQmBzli0dhKfNyNFmbCjlXS0zIq8pjgqkCfcrV5ShxXctbVgU0L634dDaaPIdAMwHpJLZfvvJ
jvj1wchjuTCc0O4PDcoUron6WmDdczVXVuLOX53sZEBb2GPcrAUvxjvbsBNkQ4fOJS8nKCiBeBXO
wpOEuJfNv5f0eXa+OAn6bUbq0eU0wYehIxe5/H5+FoOfJXQ8bPNUO9Ye9p6lLSEU6Wm6q1XP+bN8
4zJWJ5bn8Gace48RrRCjAislZHGujDOrn3bPLCtOfGz6EZdHmevnoNAmLDuOuAYsZaZdY5AVgPba
0hN+J/ydM6GSOiueYHb3+sabyVEKhrRVHAmVwC/WXXLiwhN88mfCoHRg5tEvOfHLiAGvLO7a+Y1f
obzza7CMYA3lzKJR43WCz6GM97e2O8FDEt75Q8VzQUrNjR4Z9sV+iTzjfhAY0LXHddnYn378gTZR
xzq57z3VJUoyWOn58AWMgDNctK5yT/znXfM2SPXZZ5jl33wtFn8OwVZ83Q3trg7vui+mdWgEXJVy
3bNkLxlpg8ehrfPoCcmeLAq/ZyayvptNILs2oTqXApmBflLEIGz2FI1nkgXVx3vsm1q8SbYHqy3j
jEKauFE/iCm8Dk+sm8iZmM17i8Gtpk13nILqlNyli9NNAQR2pE9tSGRoFQ77rabPqO8tV5W5knad
OoXRYlF2Fh4MioE73L8cTTrUVnei+DFSK4m7jtdBrFFH/ZjHyW5V2MLve8OnqdWITt3dta3T6481
7YNcNoEyONr5w7yxSbdrDO92ADo5G7JkW840XyLj6W5pXssiyG01eZ+48CLVACcC5Z/hQJtoDlat
m1vfaTv5Eu4EpGjQfG4veUFl0Sdtqj2WVXM8yjdZOunFlRBlUJaYvuaDtFDB2IoANey79I3lFAdH
e0pSR02h77GqzY0X+pV1rqtnDSUaNOm8nIaIBIIXY48LCBV13IaBCQSt3WrDzhO2kvZqXuLWR76O
zFycEAA+xwxXMmL1qELC8CqCP5kr1+chOmsVGv7HuPgNSUt4Zmk1nrDUZZAmkQcNS8Tn9dqQ02wD
7ERLn4PfvhizLOfk2YzdYjdb7nTXqn73Ni5OSOavgaUKcs1vXpdhL+5Dnws9DLtUBaXnswaWJWJg
l56797N5kUQHZ5rRcnXFC4KAINe3D8JT2/qMtOqVeMUIQCpEo6Y9+4N1LkiHIjepz2riWl6G6oSz
EgUIK4sD4UCS9zQF2WGQrcyO+MtMAkX0BPFxGo98YXYcjK0grtyO/Q7LK7kbiHTbfCyBErI1IAEG
3DbspEuOcSEjhTyFRHhigXKU87zsMGoqTt3X3H0XKCEI93T3So2T2WsH+VF6b1wmpRGg+5rl7DeO
Pe1/UmMCsgqhe7VDquy5ON81VKT7UN0Zn1YrseHfRJt0L/2AqoF0TZ5Ytzw9aP1zFvDGiC2qnxQP
a4tJjWPui/e6wlIaLyA3RUVsAC7jYBqYH5HSTO4Fj9zS0xhcGLyz/2IAAk9n8wTtiPbXuXvrme5F
wEJK1to/6DtaFrnuDIIj2vXFtLsvplyVQhfCWwv6G5+tQfRlPkY2YNDVQlRiT+UL7ucL9aaFenzk
KFSHvvpvlinjiMUnvs7CmWDCxY3VoM/OVerCIgD6W5ynM8VHmp3dvZg4a/FOc7c50GmhexL7IgVE
UpdCcFaUskbcB73YWVpPpyU2Ua7V94tgD5MtOHiTGKjJKHfiG+6YDKGZqQxQdvhlWrF91whBrPqF
QDn2lxnf9SIyDM8TnW7tkAqvGcOmdWaggM2RR8B4C8/VZGuXpURUHfMBUlM7mV9nqI7oBHWuOHid
9VvXiUJvg+ZIdZBWB5Nn6B6lzoBVKHje4R7bIEv8oKHOT9GToC6hZ3Yenu2Vp4t+5piPD5bT+aDK
tsREZtdmR+/WhYljPKBdVvyOnpY7Fjx0Vs3kqIrHlMou9sZZtBspBLDqFvAFhvKUKqQhgeAsvyKK
9A+D6mbHkmXQLl+EwUciP3wMd2y658Ef8CbDmCI/iGiW0f/HiXy81x46CsOqmyIH0DOTetHumneD
+NO8Y0/PtWbnFLuk90JnW62jPYT3m5jfr1xxiufwXRUIGcBwTTu9RWfqu9qDhZZMDUeRxtq+boKJ
ZuRNgpQ1uoQx6T08WQ99A1+0NzOG5bhL04lVkcusjvskwAQBlZfwNh+IPwwFyEKkqoKdK7vGOGk9
eiqt3R6XEWOyu2h6XPNXFZuMeAni+A16Kq4gjZ00dqE2tqIDOjhJndNe869VcYf78m16b3K28i4r
MFHyCLTNTU4LuHQb2PuJVVkuEfey20/+j6/5VX7q72jEdIg9FNCngFRfrfEC7CFUXRgUM/Ei9YRz
IbtJD/6JEj8pGRGjwyNctPXJRgEO6EIJq9zRTvVeD5YD525qejt8X/35pJ1iopvXn+CGz6DpS9KD
DzM4R7v1MfMy1E0Aa3sRZ2Tcd4Yb6e+gF9wGnQjjsEtrcmX2e0hXfHSCeScazKl6rzrVu+VLPjGT
xdxrniPTNc/6E0UWT6Y0LIKlY4dxkBm1L/3oh5KPsyoQrJw+quWL0EDYX+1iXyJHCV1dAOp4TlBg
9bNjREJvXYXjcSn2tDH0++jYBNGTPOya1M2CLHU1CnNXoqn6lp3nowZUdlegx7tT3OLBEtHnPMWE
M1dCX/qoXSWXijdRIeNl86lCQCX6UOxEZPg47Wu5L2n+uOFbE4jIjKhB5XX6oQ7U07CXqMre3cKL
5sYn4ypQUrCNa+VVRxEdt1uyg4IYk4XKp+J7Znt3RZNyfky83AfjFa2v+lv0Pjz1oivGh9RtnlTO
+I5vjNL5egJMl/dOM9ssqy/SA+aZ1XnJLpV8rEyv7W5c6M6BQLzahQNhsERmHREUAaV0kBgkW0F1
Rtd6i4kVZscH5VJjQrA3vO41fSGKim90yKIAAHuv7JOU+H2sVHAYNmTGoXmvk0dkPJnF0gOmqEsN
kw6Bfxh632RdZrsjRxDbfYroB1l3UYjcU0T7ja0Tyx8ZgjBumxg0TS5WOzsCLeHt/0rrOeM5s/lk
euUBEWGU3PZYO2XETPCK0AsPAt8l2hc6RHNgorrTO8NpejWAIJDTmi/FCRYMBLUBWeL2BYwCRrtq
7owYAXq1cKSZxa6Klg6tNhNgEHhGe7hXTXc5yxYKWU5VQPvG/dhDdLAcdgC1WyOArkBj8Il0kx36
8prJLvRjUv3aM6y7Vbqn1C+Cb2bPDpLESzhIhcUMEsGucF78D0aBbBPijCKgbbOk71AbwLR68SXe
Tb9o/bFr2mgE9E3s6ClHpPJmeD3aIQcgFnbyPBh+VO7Uc2WHb1v0jp4gzhOvfAS8v5OX4TOjCkP5
3ZW+NKonrrXLFju0nHDZi90pW9677xy3LQXEBHHcOgv8nMZhXnxjpUqMA11AxnGSGpe2OA0ouTtR
DpApo8ReY+d72kzggygfgAAiQyDKg+ioUch6hTqaOV0w0cHYmXuS/NvaHDqneEgYGakf1h/VfYv8
N7Tw7Aj+ieKQdYmvKqaG5Q4OPmsV+rqaA5I4/JWWkpftC7yZOphiDqcRTtx8SN6wYaVSpGy7l/h5
lIJBdrXVSR8EYExsn63mrX6mpPrVp/dkWkJQqHdDD6f0YlUHqaMkjGRqte4IHdnBQl5CSJ1xP12k
F/NtEOygCdjen5iSij/e+hf9LSaK0hL3q0hzWJW0eReld9kAeg3rBXbuvzkD7AK/i4tc/dY0zql6
Uh5m8oknw7Dl8Zx9yOx7I29liADZ9xPmYNh6NAkq2ssv9Wf9WX1ZZ+3QsrOnrnEFLgBaQGluORN6
mB2swT1Sld+ptdVHpuTOuihHRkey06hjBNp1ru8j6guH/iBK3+Gp/0QB/KX2tqzsGj4iyRuh5trY
IWxNGKt6+LvpVGbLFgxYkvBDK+UnM+nt372NJPa6i46UBgxPNjzBUwluNhkAAXgHW/oT1Vd7ZPrw
qTFNt+O863czWARnO487Ikl0T3p7ti5NYz9CQLxkxutKGc0XVXct8RvxxtuDdYne6VfFBn3VN/FG
je35gwaQvkXb5/iFFCrlKnNYeK/Nk3mXW35FDhDZhP3xxbholUtd/KoQyTMb8S/yPB/3qS4oztrL
/AsKbvWuPFRP4X5A/eUlOcyPjMTfTXo3YvQAlRh3Z+PhUYXHZ38hffgk2cYFhxgsLoRLdhAuAysy
QyG8Q4xmdZsAZ8nKid4LIIv2NYt3o+zJ4ut6RNv7QHJGdSOT7/sp3GXTvrcejUo49UJ0F239lKiY
2fv/3IQsTC+oXcghRQPuF9YhjtiPSARtfZ9lwExe1tDfKiY6QD+PWU1yrMHxBNnWwooX3EiASFCQ
kVtKkuk6Lc6fZ4rtNX/uQtQC9yA+9jBE4U7ShPt5/8+fn5f2asonLZkWg7ZsiAP/7/szuZX20XRI
RBo7PTopf/+Jtrs/jyFnSYqO69uHBWbI09kOG0P8Hy/9xzt/PkOr6BX9+bSqDSs/z7obaHnAf23s
0ajdhQ3dop8/UbMd4+emRsNe8n5umgYuhp4hlmXQzfHxz8vH//mafx6zsN/490f8PPjzmiJvkx1L
jf/ndT+P/7n79624iEXnH89kmAFsFBNAT9vhfl6Ixx0H+blfTeRlsICRsdl+xn8c/udngwiN2Csv
TKsuIoFkThe1BZFtYuVsthouTiP+WFsU9Bp0w8Zmp2lG7NPZFwNZac5RQc8Lw0hnXZVHKYPDoky3
TrJQcWf7lyG0Koy95g7AJ1pdgwrH0q7H5kMSCZ9m1p87VX63jD5YSnCUvUgZTbDA1SovMUoEjkLL
wsLpmh0Q9Z9FwHcMLG/piLCHqTWbwVhIEhXjUfXHUdqJLbAC5HusnaIBk42zF3Dqs6N32h7ndjB4
4mP9g/XJRmhO6vykWBJRsEpv07QeMQRJbLHxynFxU2mHBrc3q+SWTXaXFq9RRJ5ClWNi84a95h4C
FKliivTPlKP60CbsV5Jr3OGwIhnELiW6Wz9EUz0YQwO6KEWOC6OAOhE+RH29L7XMD6PPaVToBW0e
IgQcS76ubYm/RIbEmVBBstGhPRuDRAEUglAYGu8zcFFnNss7oGaRU7W1xuYIdCQ7ALqvrCLIzEYR
YL1apaBTTaOAR8tlCo3fSz/LblbLv0CSnMXIeI0yIKzysAZz9iVJB6RevzB4KeypXEkC4g786vAd
l+YnbWSopCJE/wqWXYAatF8LO7gsFPo0ttO9DEy3L1+MJaVXLh3aZjkAJoFjTp9lxSQXN+AOUaFl
kVGGakFHlYcloyPUloCyer/oM6eddHIxwn3YgmpU5afBCkbzUVfXFM6OjNzmGuAad4yoefbaO6fp
swP0h9DmVZLTT5VsK8cnwl7RQpcxAKmpehScMyWVftfp8NlFkC5npEpskTW+BeTCGVt049QbUouY
mBYjlLTpe2Lihu8yLZhG0d16vm+iWv1akYhrQ+2h6JfXom6pg1oD1VQlB2dU/pYiOO/xIBynrnJn
tSp3WYO4d0EZTBvYU6lbn5rEMk2FZR836a+qcKCai25UTE+1yeq69BoU37Gb92OWIlssAdrVcFAS
2touxLy+JJ34ttZy5jayKbijwn6ykJ/nQar2XbG+Z/pKSIGKDqysdYEBCMg1TG/s9ek+RY6Ug7xM
2tS3FPU3I8mTpP45nMyPftGvIV3p1QCqsYrz0zyPxzFPIPE0IHfHInIl8bwY0c2Iy0MhKXhLW5Q/
lEl+mJ/h/7RObo3yPqWXWcu97ESJ+qQgpIMFtfzRwNm1vpusGPdZxemaUUWOjeUoI73vTw0fbi0L
i9cYHnsNAXkMK1Cz1w5SLFxWMfRB+IYXwK9HK+1/IwUAK5vNQ17rT6DJW4CYoG/RtDqvo/ahl8AX
5oo8mo4YWiWNJ7QiXYul+pUuOHOEynDNxMrEXvUC+PkqNRn5RwvlWY3C7xB/stM0vGoSYa4R54OW
67onKXS3IamboNGt0smL79YInd6aWMUxVW5DfCbh2Irl+K126w20cwKOgW1hGCYzXjfpUde7l2Rg
d1HIE57nIHrpWNPsyM0m8+rnXCq0oNdQ8xOE55i5ydnVXhMdQy5JoCKTII8fLfQqdfTXh/R9maSX
MQb+Jbd9FIgIvpCJapATFoXy0BI7IZIoSqefkdb4P+ydyZLbyJZtvwhpDgfgAKbsyQhGr1AzgUkK
CX3rgKP5+lpgZt6sulZWz2rwBs/sTSAyQtGRAPz4OXuvfQebGQPtLB7AtVOpjvET0Iqu+Yh65jwe
A8jy4iSL2LVu6m/BUW99GW0H5es9Ocb02jDgc3dj4gK99BIGw7d6YfrpWbQ9Le49p67AdI5c8ikp
2m9eoz9BTn/gNX9YOnlqKWgn7D0E8YnPcUDTKw/forF9AlR8tJrmKXUJ2rEqFobOxw8alelvd3p1
6sndxI7CHFEnT9IlCMJRBR15QYoQqZEbicJ0a3kGRZcS5JTm/VaY4qdVBwni6v63q9YEx6I9x26O
0cztt72T/Ai6JTsjDZ7uAFJeYGbsAHnXmwYIFKLwzez3r3pIf/epnJ/snrN/iVGru+FIC4JVENlD
fSgDk9IeHLJ9ptsv+dSMWw3w2Xly6IRYDQqW8pdXSrn9UC7jgjb5WvQ/VLJwqQs5bupZVFu7XPYI
9S+yfCbK+iGeWv2AunpVldJQt2u4AZKs0wh3P3ei8h1SyA8Pk9bOl+uoa+3Vud3OlAVk67qyWJ7H
T6mCGGAxm0T2Kcm4SdjC5vTrEbDLvVU0F2vy/aOoXcbAubW5kTebniZIgLZ3auonp2L2hRSXgPRo
/CymcIaQFJy7GvpkNeGQJQ/gs+gEFbvA6dsMPY2QLn8Ti/xZm2RPovglTLZTTLO28aieCsQlvp2j
IJiVd+9kdNJ7dp8JHbF9XWbojaLCnCu3trejhmh5sYZ734kYNwnGDIRAoTWZipOde9EVahCiJESf
vjP/DAu6U4LYtH1Z0qKFzMdI+qEc6ghX3BDy2zInITNyptKxabQ31cugW30wLiZIpWkBBPIisKah
upymXRqBj+nsbJsiDtvroflp5+p080n9f0vZ/8FSJm3X/h8tZdcUzzGUhv9iKvvrq/42lYV/4FV3
fFxjIY5+V0AU+MtUFvp/ABEICWhQYiUFKX7W36ay8A9iELCiASFx/nSO/W0qc50/XFChxMs6IvBC
vvP/xlTGj/mvnjJiIlZjNRxbwCzgC+x/I8M4SR6WvVsJPKdWnbQDJmQD1QlXqevsZx305P80vfML
HOuS7ZrAB+7HoHFI/Lc2k2X827ed0fsQeAyYjEeqDd5HwIP6dzy7Rf198R1jfZgsiDqmjWxT4FBo
aIaNoZnYBsSztJt68mk61Y0q9CtBULMEM6H1O6HneCwz3RAVO7V9C9ci7mCahUFhgMUlA0r/QslY
3jWJKR5zK+AmE41W4h9MbdE6c8VAWt1AMmd911ZpauM/SWZwdgOcOKLiAk8ywDRrYl4mYzQ8Q1F9
E0Fg4b7w41ztyNJWNO8UBIVNW8VuyjzL6u1fcp5IpNPamklJSWIaTEk79Yp7gjvorUoHre5ncoFM
8gihUSKchoESas1Py2ahz0nsrUiirPBS+7uPGC0+t6qmEBC6EHQAcWRhtUkAkTM/wlk8Kka1zsLY
mFBMG9zSLBsEMtzcfkg9DoQQuWGRXPvYlPSFQNijCRE40UvMW8kEsM5TYfS1KrVODyB04Z9Rdq56
g9SesWpM0MFNWNKmdZU/h0/DkvjjJ2cMWueV/xg2HyqZkk9xSHEtlmnRR523mKKyrmtA2nouzaTZ
c/pvKsmHaO+EY/RQhj1xCDJy3ioQmtuUeIV432b+QhFQrSUMP1Ze8hVtVkG5YEQu2hpbn13j+SMS
zP+E1DIaD5Vp+gnEvVxZMdjssh34TEF53vGnEsLq5DlcJy3dZu8uvWqeFixd6T5VGN7Y6+mGxdGR
9B6ocxA5JGCHNWuDZaqnsGit4Lfnjwy5wO9hpydoLw+rtWsKzpRa02eoZdI4te5KBMIzwDEF3o80
zSVodpUyxBEPocaxjJAZ2k0WjC3iJwDF3j4Suowf4gbU0SkDVyEPSiotHprG2K8MeyU5YIChW/SB
Oo6v1gTM5r2iMJEnaOlBcIm4ozggBmM1sOSkouFdwbSR6/FBjcO0lzMpYitg65KT7/ilccv51fiO
82J3Gi1DxFha5+7IPGCO77kCMiyTHr32BkcYf2eRfhSuzN+sjqH7WEmYWHJMf7RGxajQJaQIETSn
WrtoeAJyL2Uz9Xvf4mVesPg3m0VUDByL3rlzO7u9pjGT9YUc8kcrX6xdmFoTeW5KHseU3NLSZ3Az
0fU7htHIWNn2FTt8tzx3cHheVRtHu65HUFRmaM2g98iziGLvXcztGpsZph5IMeeXi7P7+6CL7sG1
jPuM1y56Hg2Uh8q2q+cGGBOvh0bqlBj9HNTx8MOQxXwGiOfQRRXUtfngA1YtJv5j0SraHKP9payI
f3TaDGUL9LhNMST5wQlTOIcB4I9NGVTRSWPUOFlhN+87S8X3RMqmAVMdO3spuEM+UphV36rJzZB4
h/ETo0H/OMD92/ue3x9SmF7EvWGI053UJ3doqucQ1vEu9aGFOJyKR2Pp5eAuufdk3Mj6LtN54lvV
zbtJm/4pGDKgN5iOkCxj2luyuDhjlCy4N6h+S3vUfSJ1G/ydlxCqkQdWhYElE79LkVWvHZTSB3sK
EhLZ4L+oDd4HeabStz6LZtHX3viF3o7zrEADUr0/JU7hP4cAfZEOTPFOOiUTJ4deSkn7hPRKyeza
wr6/dwRDMplxmQ92P70sqh2wGjn2VgFhEmhOmxmOBUMACTXpCDXV2Qfas1B5taBf08H3adEt1c+B
rS9niOB2K4aEkFgA7t3k6Ye6Tep9xPuDkxB7U1Tm01k2FG5ujr2iSSi62tSeTrhQvR0epemK9wJM
QDNXR4p1cBtl6IO/8vyf3eha+HhbJt9ONh/KrmE2Tk16JNBA7ZwUh2rgq+4h6HoJ7aRJPkW6mK8A
HEE9SZEd2mWajn1mZfuwLp2LF5SAYEADbKmTJUIlVx4HeO3Q3eaAsLQhO05B5t31iDeufW5oMi3j
9ByVonvgNfC5JVckAeZjTaaeEOkua2x1GudF7kM8Vse5Q6JQy6XBeYjQu+rchMhuuzq3kmwZW0X9
gz83q5pyxjlK5MUmIer5ACSdGUeMM1PU9JEWZaLrACgPBCd4DxYEPH9c0ewWl+jYNg24CFfkV5pK
8qMABfvgZRqBjO+Nmyqoy2MgMHxDdHSpzenjBlg/zlaeunvImYy6M6fdo3PnHZ9ncybT3DtVJQNw
x3Hse9ikAjFpFn72/VJ9yrtAPlo4MAlHjRn4hFlBy6R3IQliP+by5iba430sCGqnAk+QobtO8DsB
y3pnp1T51mJ1L0EwMzvyBnufjZr5oWGkAsrf2UEAX9PqlNqUJfkVw7J0O8wE42PA7mFvDaV5sLlz
HEkbzQkXUNF2mUyM29Ap9lXqV6SuLMOBWI2MfpOTTieI/AavapxdjG40bKci3dE6GHY0jlC+hkgD
HNxDe8JX0JIvBY23mMn6uuCKfevjVcOSVu89MLPnIRujvVpsdvIwinZ+iFZjsrkySpeuZFZ2YLur
kHM4Re1CQiRykjVxtsnEcEzGcl1AxvpuZr0DcSG87dTQWgGCikJuWoG32RIyw/B6dnVGsIZ2orjH
GIlB3sosFBtLdVpsHNFYmPqDBe5iCxwn2sYdtxnthNbJD7WHTgQxdlqp4bjkyqA9n3P9nd4cBBlh
3GNVTw740WkY/a3VNsmzUUWD+CNIImyBuvsMl205OOPSPLhFNjIndmkPMUrEvH3QudbRdUrRh+5A
DxTDgRT2wDtN9jQu9wEvEgScdlH92+RiyDxQX3b9zu2akUAi0Iv4hBOKOIUZZGa0tlpgMze0mfpV
nZm9CKN7PFizuB9wRP/AyuHKpfq/A9b4fwiZIW0QMv8TMuOaalAWXfqfmRl/fdE/2xuwzcSiSMX+
hb3F33sbD/QFnDQVsD/5165G/KFs2wZX5YPvEs76w/9GZag/hHDhuvEfRAAuw/3f7Gok9+B/39YA
wGM9Y8IBpg1Ezb+haTpbZe0AUPwiCdcM3Pi5sSuUkrGsL0Ui8QznzBq9PDrent0OCkxCJ0R2EnPe
nI394a2jptshqGcAeLeHogsaBkzLQ56Wu8hNFuyNhTplQf2tF1ECgr7q7u0FRYJT/lKaERdpG1fR
IiIy4YiBMZy2HUM5vjyDa4PAk462UYP9GJUtXF3IyPcCUHfVjYizQlo1s42pKBiWVzPb+bFZlrsB
asdG5So8R5bw2EaVYNAY62kiJTTInl0X4inH25U/5vlejcSsdOFCW+RS0W2hZi3u65wvrqIfFMhq
R0Fzv4S4SqDrKZ1TKiz4yYCBO6DN52oX2BhanGEacV5F5H1GjdlPFqt4H4fMLM+msyMifVK1DdoR
/Xwabsh43AJk7w9FSF1t4uloy+hxipPvdooajPKo4j4mfjnyLdQ2d0EmJ+hg5xxxR9JtpIcFnlgz
EjfdFgNNVhJyaz6txeu2jzy0bHImDOGucSDxZHH2G0zVS95KhF84SFPj5vve8Z+KJH4CmnTu7Wza
CYU9PEeM47Yaw9VgjgGwiGBJHmOaxele0D/elVAI2CsyT58x74yR0ttExrS9W//Jt3x7U/XsLMMc
apyl8l1q06k1Ob+xv/B65FH+tlQZ2RH2aIjByEiVecmIlfyu5WFqx19QNaJzGYHHslVPpYHhkC2f
ty/q4tUbQ/bX1NF1xdrW9gM20zgRNB3rieY27pmAopJVszNsYFiKE6u4LNPzHFSrXxa3S+67b2HZ
dZcIG6trguta6FAr+nc+1epd7Dm/zILdfmBCsBuJNqMLaT2lhl/To3U228dJ8Nd1BRn3fodbOhx8
BtNApk+RS1J03AiNGq+az2M9pwy57OdlsZGpZzJ5Cyyg32CZt7J1aJ0XAr9B31vEYaziBLa4gHm/
AjmYd4C0kGXSX4fFV+3HeQfaHLmK6+A/s4r6aNopuRDh+JEWz3NS4FbJxfzIRBjLl+V9At/Mb0/i
i8jGcls7qEANYhKLIRvol+5FxRmNOmI7k57rLOhGXnHPm18aqmWyUz8ggZXfEn3WrXc3uCUeD3QP
tsnvsdZImuJv8UJQFmFbuyglqZC8i+Wg65e4mdND7epT6DAyb60Bk75yN9IhnpvIooOX5M6RYjkM
iAtoEwuZszDJLiT/fQ0LBZQ83JmUZkPKKIQW4qZvUW70s7aOI+3E7sgw58mZ0M146qDcYQG3DHS1
r2h6tjIRx77MTo0vJ+xzbGSbdcSn8gpnR3xoYNWYASYJ3SQiIZMck1T6KOmM7l0EDs5IyMynXlsL
Au+OpMXgJEsrfoWxGF6zIHsQIvjqmwDy6IBVwPLvayQepNShICqJa2uk90OE1i5dapAspMZs79PG
0HPk8SbwRHiO00/pqAf2px15g6V+jhj39chZ4hi2BAAFWtyg6rYFE9QjlTznhvc0m2V5NFp/sUzy
OXNzNHZuzRxHt/W5iwKs63g/vPoHhHXaA6o4LEWwlzHSoJgyhT27+B7bCECxfpeoxej8Yojry99J
YS4DXYson6MHSRr1ZjQJ8RwM5Tfd5JMQMy/JTgqLURk8vW3b9e4GoogBWEGVTC+qbwKGQv54BeZy
8uCvHtzCvlsW9eikUXOsVYNTYtA/3JI4tToMf2Ga/zK0GU6kCqpLKptHe3awOkxLu0ukaI7OiGzV
dYlh49a2m1N1TrJVzj/P32cXK6LfLKfI+PokytrsBQEgTuzcjSZ2WIkQxYHPA6w09ocgLy+yMydd
pPKpk/vOiU6ZL+pj08f0dZi+ywZ0SbvJ+uUdzjtgWy3IIliCj3E221VCSorecJ8wx2j9mOT3uvho
Tfozq4LsLjLJsAHiZGAyffb7HKXbHKDnCyYeIIKEmfu9AzLM1Aldk7ZVeGwsQVSszHErpcV4ysX4
e55qOCC5ex3BsB4QH+yKbGoZMy0k30IdObO0PAv3lfmF9+GP7yotvvR+jvWQNv0m9Fg13TGmuyfG
X31YmucqMy+Rp5AwQlaFlxPe6UVaW9cW39Lufgzya1ZFF1Ej7+uBvU0l0ShQd20Vb/umaBj/xOGO
RiVKyoZXqTfmZ+khWY7jV5FUtDk0d5XyYQ4lWvdltrdTKN4d/Tw44LxVGiEMCoeGrdWMefAH1JeN
HcKai4PRHGfaC6Iu8wdJegC60/wEUcI/+GgT3SnWXH6tvYe+R9YQOdfOGl4f0iE7CNNgKoxqZ5+o
6RNDli8pnSW6h+kOQCeqnYxpVcBUuhb91x5aGfL2WG16EHlbthEHuKsH34Gj3BSozDzgJFubuf1m
Bp62De30C3u+7M5T1ocX9MhIPQHgii7izg18swXK1D6kgKs2Yxyl1zEs9t4IKb/snafaHstzXPG2
+q2kXaf0bs58VE4Ns/xcm4vHQHvvG1SPeeMx8qbYKFoCg2MtoiNr7aPXElBAF3hTiDq5CFmcrcEZ
d1McNveN3yHP9fSp7eJqC/tSHfxavA/CfHFSwRKiqz2YZLGZyEcg9Mj5CR6MYD3vwdKNy/wxP1YN
2dZScT9vKpibg/WiAvM0chphD7gT3YrnSbX1M8y2jjtab6HIHtnPMWTV/YPod0W/9JcwheOcpAF3
nXn5kjdcvK404SmOkToDWUBaIDx8Ch1DwIDFzPeApnQkOm16VNGDw8Sd22b8WKNS1uzFIyKxLhad
C7gW9gU4FKlvFsmMRjXnbtLfooXUyG7200vn2b/SnjojYmeWWS04eT8+tA6zJNpJREizpd17Zc0U
l4TvLVHB9pMtGI5bXvFpssvmsPi5zahTRA8dQgdgHux+fX/J7+mM5LuSWmGbfLFs5wu/JbYaCNJ0
YK34XXv0sHxSSOgRYLWhiASMyIZfJPu89LILl1eB8HYkerjGxlxU0dZjtd7pEifLGDj3bokmP8hT
VsEmthCB5lSko8yf60ZePGSSjDtgNZf2AWQHbuJQqWOFj2iNx9bGsU9sSR6yMJUkYGDyHT33owvC
+qQ0KC2PimXw3jg/5b4ekSDPShCoWZcXy5TslsfBPrN4c2YQ59DKuN8HYVBRmp0c0Ch3obPQVB9a
ChhL/opzelSlrb65vdvuptseGyVZG09r1JSHE9bFS8VMlDUn2U1WTAAZDT92wAux64hW4/XWWfjh
xhL60Wncb5PkXEnd7m4Jy2xX5t63Kij6/exr89aLRCBDYXm8PW2Bum1MxtUIupUVJAyfsoHiFBbB
uefi2NHSq7ZZUb+Kzq0OpZ8u96NY798FopnGJcGVdhSt5rF+aXGs9RJHX25M+17G+jKphu16iwmL
ciS7E6K6Zj0Fu+cleguaqG2fLTE2u6JC4uTlC3JDtilatczyK//JZo+xjYie2zu85WXGnbts0oiT
sH43bamuS5Q+OuXyubFczSJsgScYd7HctQHxL8Eox72vPGsLw/aoI1Q6YQ3RfJH5jymjrQAGFk34
RJ+3COWda/fqnkLkkTg6vbeJ0dwBQNs6Q0Fa4NBeGfAvj7q9jyfV7nPtwHwgME/55sCeQ39eiomq
uizuZlqy507Ur7Qh4A4kiDj6sbrr6Wvcj/lCIyPvji6mntBDyBeg7JDDV52GZ5n4X2fCaElbTHDN
155DYw0N38htdLKRJIcZstQm2S1OmvCbXjtryR/I5aFCZe7txQunGcbcJf6WNPN86Wj8Rexg2Dh8
6QI3O2rJsip7c+TW+DPtIFuhiLjraENtqJfOTj+VhLCCWnS95hTDlvejYxKbnx7yi6vNwr6N1rCL
2Y1eCbD+YE7U4pSCppFaLybu+vfEUyXI4Q8NB+swtN10vywZadfyTs64uSY8IcPX0CtpDSePgl7Q
1W/HbW0QsVG7MgXpTACc6ovhXfs+A91rp7z6He+hbVx5z6HnCHs4huCrGmIYwA4HLRpbKQ/FhEti
CQ8DGXxkS54BTeFI6mR87lR6agI8/rzhNOTi4KdUFmWWJV2m99wZCbX/FMN8PXkN7X4u0qTqACYy
0I+X8MVPhvsqxr6StQvrgB+ca9eej26gXyzBbD2cQvd7mXn7Oqv3KelCHxKluzKI5elHtVS41ZY3
hyuZPfA+HvOHaZ7ukbY90r8t3nrFbBG7PFwx2+ouzgTg2JLRubAcb99VglqZ12Urubrx8gFkW8C3
H3N/64lZPzZqfB1WrBrbffQpwtxHOUhmiOP9FmTSIx2rr05TPk1CDvfGNfJAfjj1LLSoAsoshRXK
PuhcXI42AnuRotHT87M0DmgoUbzjX3TxH2DIcRHJd97c7ysfMIBp1CF1vek4lPG4V0p+7p003yfR
OJ6tAvVFaP/UAVAvzy9/Z3l7SLosvQJDfpRstqkyEUYgVtFnE5m3MLfJm3ER2iY5a/zk0MSnLriv
5EgxRsAXkoWI0rKOr02jfzXKUjho+r1X+K/pwIudOYDBcpBqO/r41S6smpbMPBQSY/fOXCzdh9wH
MPIp52ALY18DLDm9QNbZhuBeKkxZhU/eH1K1VKefIYlh8LIwSFhCviYr/Eob/zJb/rhbkHQnGdLk
FMIjAhQkn41tfunU/qSn2D37MQyk+E5ERN31DVsYsY832kp2heFm0oAaRq+ev4BfvJMu/OaRaRug
qhTaDVRU5NkVdpB89WgP6OZywea8Bhdh5UDzml5uiFj4RGLHr0Xy7UpnZnvscPFPxQ8q3+9SAkDr
I/STI+c2TVDEGyVsaHqTyN8BT3A7OqnZB/hB8db6A5eDz59AmhXanFZ8hppmkiamuJ+hErTdoxW8
pYz+9lkU4Myxh6dKSZgiwpIQuSB7b27Pl6EmBGD9zO2AGScaVpSn0iCerGfI3BnIg8S+3A6t19qX
ej3cnnLztrcIdgrcfYW8NOshKUaX5ahLiE5Q2VG6CSaUInxSUR6dbz9Nr7/C7dA4rb4Yf/vPLyF6
Qhq9AiHNhNGVz3G4PfrvnmpcDih79Nlff0HBYPmi/e8EHNjn25Pbh0H0T/vcdL9Eh2WWEoSt97xQ
OK2/7O2RY9LHgjL/MNDlxpG6ftZK0XrDTTsz+JeXMh7+en2crHKxfNo5rs0suKh+zY1APMEoAMdf
Dx/c76W7my3R43gGU82N51Kvh9ujkP7cn49oJze3/9FTAKBI7yI4O6MrcRT3/YWeSX9xNOB3A6oW
Ip+JYT9n43Bx1q+bJkB+K3HVjUJx6oBH1lULnICJ5J+HifkyQvp/fdCwonCWoN5lr/tkdfl4IbTc
UEbyKFwP/3ysolo/VS6g2SkaL72y/zoUlukOeZC+TYyFGBHaLzFigj/JTiYZbQJETbr776hOFNnA
usJ+REYVa1RVKj3bIYG+vZU3p5nl+VIQ8Iv0t+D0jptw63ZWyztUVVsKr+HPp1aOsz2E5b5x1w5h
VqoRfyK8S1t9HWK07gJp6ZH05vvJqbHProfbx4N6hZTlqQFoHywedsBqrYDnAWGczxa+LUJEWVbe
M7krv9rZdXShluWTV+hTk2bDxfKDbDuied7quOkv/xwKaN6XnHnuoZ6q59vH+fnZJcQKK5ZRbGPb
gbBhDfrSQBulizeS2DZj5Yxr/+J4ebPNUJ2gaAOW9s+hWn+odnsHD+36mSe4rRqRcNxf0vUborLt
L8NcCGro9TmCdNg3hd/hTanfCKShVnUxVlhTuiN+bNv7IzQAwTapImYIu9VUH5L+PRxxuachY7HE
dr8hOEWElo/0RRb1U7Z0Z32g5WNuXSOjz0HnI0GMYEkueY/3kvE7srpWI5mNvgZ+/Rwn3dEI4x2G
zH5tnfDzXFbExJUHi+zjY41/I50NuAW77a9J7+LxVeojs17dULYrZy7cKi94n70YERyE2oFqHTvi
GB7KGVT3VBwDruPS0KVj+PpAHAKIdcwmpxHxzq5i04DhO5LEy14sWWb72imwIk7o9ECC5kV56Afy
eNBKYKzpite6CRwmev1vSrrhPHhUpVb+nuZYOVXG/VIc4SJ6O9fjFFRru5zJwGapI4MqyCfCpObb
BlZQ06WsybeARl2ipjkg0labYmTEDRd1GpyP3hk3RR+yn1BIQTNpfXUF50WNmJpLC3ZyhOmRMF5n
o0L13SredekvO69T1iYs2HBJLKmDyq1DPfpnYnS8S5B1NlbvTl39CoZLZt7DylxNV8+XtmZ75vKX
bQrdknKAgFZbJEKUaFMHiuUSrGvtVG8WEzQm1+suszJHm0xkDLGbCNP4vv6KQAc5vu8fiktJRmnq
FcOF3j29DQtXoW1/HRxWVZ+Yl32N4hGTyXvWj90bnayNkuMxD5dhGxYMEtuoeJ5iz9/pKjuQ2JVt
2xDkgW8PXwyWAEpMGlC9+s7ApvihzPC18iesoX7yoycUctMsVriZR94MKwYAbo3VD17wz7LI9kHh
H8Ie3yf4wmNs5IcpzSuiXQQDWFrj6GmJ/BlJLX3P0EY0HNIAoS2xmdSUHpElU+mTckCQAmtwVoek
OanHajxFYsLYbyJxdGofDYkLwriLu+SIkuMXSgrQqRTkzBbW7pp5RtNPtK7Mt0s7sLMDoIsqtbif
3azdOTr8xA6BUHpyPcaViJfqb/QKvo1wanfQNOvtSIeRUQhLSZLWTzNserocWpycgGnInHwyHQ4+
7aOfB7Bbb3WV3JX2U/eySP7wPBivlOBfFyfoDygR0O8PIEYhv6ipHq+Ok2d7TwLyJkEswRCiPPcB
afewiT3vq4uk6VQNL8TXopBzpndhl+4hNv23yIIwbXkCqIfPaaazhM5FRuFTW4ckqb7GvDHswz0i
ULC6Z72gbcOOUQcZMYP4NqqZAavdrkOoMnpbkI/BHwjqg+0jOkOfdeXi2qyjjMIfwBYE4C9M6Z8d
BwRokSKD8Znkv7hPuE7IKkYbt7a2QHxI5yLa4Hsc1OI+AnvH9tx7bCSePC/DyT7Q6puVhT0Y2bdL
PnbUYBHAH93FKZqwpLCf7Uh8UVn+jcY2oZsx7tCxIYvFju+4t+6rGiP4zB/b9WoPHjjfJKqxd2se
ycDae/R6fN6z7N4SBitsTT4si3+jBD2ZmSxwE+SfaOEo+JzWT88FUewb8btDsTsuk/0OxRgEmAyJ
nHTLNwXfnqmaYRpPdt/ed0NYXxDTt7Oh/xxyG6aexiROoxvvT9k8TnjSq/nSJOrTmPfyibjrdq9r
zryoab1zXeuYpDL1vdL1p2oqdrnfE0PZOuUhDtpT68FoBy4NgGyuToi8wo0skAVXcKWdmOU0HbmD
D4mBmjrfS8C63LDQoqdsbqQz8LNpTbK5xAnw7plVitK173LJiNR0zKEN457+bLq8jwaHTB9JOmuL
d+4kYSOzQ4tWHhqnA3ljp/duGoIsR5rdBwhZ7IRwGSsujwSSXU0e22y6EFOio/CT+UeMVumYRRNW
cKPeKDw/C4jftLGmI6qH8VInOPp7BOwFacRp2um9CD/DVM+2HjlwXDPjexI1dJP9ixgdNiNNaB/9
2X8dXRuZlDi6a8hUxjyGDZ9HNFFcf68L87ldvVc2NpPRN9/TNW676+wXPWHz6fE9EirQgbqLx3sj
hkddFr9oBrpGbW/WPFJicOVF9HE12q1ztnr+/jHupSvF8mbUQ1r1Tl8zOxBqPpIwyIG0xoYC6FIG
JGlvvLmKT6lyH0Z8zSLsXoigHI/YWLt2vBSmG45qBazeDtENsro+naM+EtsE/PVBRzbC8P0ai5I2
ktHKYJGNELm41hhMBAAVh5Qk4pSeJGM6N9ox/kS8yMgvduvl4rt6wmebX4G7++cwbB6TiWU8zGxC
uTA+TZemcM+5EDMVfkpKbohRjX4RGqWa+pVFUlOhUMSS2IJ4S9fn28fbhfwB5KZs6oPnlvY9zlrG
k2n+MkYw2IVThhdHhRTW+FOwuVwaOdApLBd2pYyyzn5AIaRWEx76nXFfWTUuZkF2wiyK8o50UIgk
9lDeudgzuaugPSFRACCa6sFixzX+ZMVsBvVetndR517Uerg9uh0w/7Gluj2sBiCg9cEgJryrUhpD
U+4QsrAapAbQs3PAtV24FHCznQ4EremPWOCt/McmeXvKVo8MYKs/dTgEt7d3y78hctd3yzcLAUEZ
nJvJx2EgMWssXYaTyPdnGvbgAkM2f1uSOvXWnSp65zHEH14OtC7PokzBibuqPGUEnpYzZeA/B1wK
lKkypZV7e3j7zKzaQyTZL+R5AoKnjxcGJSnUxebrzXc6C5QxQL26q1WNPjl4GFL//Fiv9NXYS8aF
ys5PLX18mLDsjuvZba//7faIeXR/Hqr3MVPOhTuncylNzJWAA2bVN7grdfR2IBmhuSyLC4IxiSCB
OCW9mRVcGpIEdrk9uh28bAJrPtbNTo86vZMGskpFn5rQbWfj0M+7WPpISAd5H2FHL8+ZwGs1bUC3
eS3r3T6KN9IHTbyspf7t4KdDeJCx/1Cu27o+DX7VBI/tWNbPPqP5wUkowynhqpRzp17LcD+GhBGI
ibbBqulgYAfYdtKwkocGZaGtEIrJqoJk+68DoS8YMiBQTlUC6IvXsAQDYv1G6Y7BJEvaPw/hvx45
GJm2js856vUJlJt0eMidqP9TQPIf7J3XcuTIlmV/pT9gUAYtxsbmIbSgCJKRJJMvMJKZhEPDoYGv
n+XIupU1Ndfaet67LAsWgkQEIwCH+zl7r+12cpulbnXYTGL2dFAHunloXXvdqzVirlaLgYMacoqo
4y5fREQi/CmbJ9QcTQ1B3Kd9TeWjHWjiMyWvSowffg3SS1rGuaUFRIEyHzUQbxiZo2SmnhpUB+Ep
akpUlf2+m+xDp8i6eRU+hlD6d8vrDHkecW7h1eSFmhATkDU8tP5MO8dDOJyHsJ4cmyApt7cP2LnW
w7IQ0hxPhQC8NgqzS4RcedJjbHeEt4MCWJi4imsr1bPLXbuo270VtMdWLfJ6fmITWrqOs9RmoLTU
WjAQEj263bECaVActoLGk99TFLa6D9ecHpM5IRpKrUI9x69OWRqVjErq/oiUfR/XMZ9FDxfcy2R8
xBmNj5f3RZCCAA2nbpYLxLix6gPdg83y1gW8KbDYx+WdlhnF4bVlYkBt+Ap7gLq0UZbjGRXfLDGM
8yJEvltH4R6WXU4dCr9fe1/u62n867VpVcnTsjGbkTf6+36PHnZd2POD1qVvIsJbMAh/3/QTh5mp
ji6OEGMmEko7hKMaXNRjte3KFUkfyB/UX2x7HYbN5XNItAbGquFvEgTJunpS3BSIcU5e1rmntiES
fEitX+fm8hbJKu9W7iTp06lleZ37H+FUfiOzhIKOnKK9q0op6h42uB/9mPdbb4YoHtI+XNsibNYG
xPfT8laX82W5u2xm9cTQCVi+ATX35Z2PkyYReZo3yAbvIgLvPOSE+wROOJ8bBr7K2qUxi8B+ALqe
5+nJtTjl845+eDW9cgXTVombZ4Ro1Q9atstk9YTd0joEaXdnFAbLh4iUH9Y0m5FaC0CN+raP9Qsz
CIqRjFxmBnyq7uG/xzKCKuFSvpYGnvJBO5kln6pZ9Z8Vdc0VQv5HvzJfk9b9jt/jTlYGtmcttfdB
Bdge185NlmDmqxJyB6B2npyqPDde9d1BhL6Rjv6o4dKEm4kqZxJoDJr8LQqgj3e9mW8z+KsF8kcq
JTAULD/dS5yj3XS2ZHhbZiwnTWIGY7O7Qw/5VjYZ46x92w3E+Hlp+Uk5vnkEKmj2GRCUUUyPWagf
WuZjfiTbNbPCoye1doN/B3185pJ71l38JLRW3oOBB3Bb2WBIRje+HzNmxkjFi60/2VvLZGHMJJWJ
Sjscq7r85IwEOKYxKTNjkm9MvRlZQ5j12m+QP9AtKM6TdNzVYBXHqZDdR6lfHC+0P0UIhZX1CVd5
DMFk7UQAivXnyNbuAwoXoPNSdPND+2UEzOul6B9wA+IFL7Vgt5yMFJ0hvuHaGIta3w+uv1fLBEpb
ZjKvl5vpGJlHOeG+zRjXpta4N7JZ20E8Ck4jsvDjf3vZ/ivxaJZF1OV/pvW8/lRetubnz7+LPf/8
rX+JPY0/XMfzdKWstLCfuOSy/kvvqf9hGY5FecEnrcln+5fq03L/cOkTuCwddAQZhoMD7l+qT/uP
wGfeSBy47/z/qz518/8OhiUgjeg216CrYFguuWsqwa36fH9Ep92QEPc/vKm2NDE4xVEYdLJmNaFZ
ZjWDbXGdQmQgnfpUWmaFWUWH3aRJKIjowOrT8syy0fKJxnhrDH8+OGqCOfNfP7M8sTxWdKxRSCGA
OQUpYRmIl2NeR/P05wXk103fQheUBVBj3dA9QOOHvwmMxFPs+eXWsmHe79G2wiG206R1v1xjDTxm
lKfU1XcgE2veLjeXK1tqJzlxIhZ+69LR6h3VMKwAg3aUpE2uTZysrOPTZ1pl0LxzFswOvMN2Pg9W
SlmPQqqhMxtbzbSXVqMJGchzi3NMfga1TTltsESsKFaau1RE70SQoQ4cq281Xj+CPb1P7d6y9e8I
7sXdZMInFCOZOfYcHgQWoXXe0TiuquweBdxlsAWS+wmNG0LWjuZFTWITKSEdlEXRR/q2q5O9jv8O
cjcQlGiMzy2wzmDowg1C2NcKNyJOlGSHz5K+Sznfeug1z5rVPYxZs0dT7qztPXPkeWcO31LRg/Wg
ytANuLDpgu/M3H5BPHZthnbeuiHrrjgzYVYzKzXy/AG/O4YzD8uxrVXOzg+e/Mjod8nMxAje1WuB
JrCqajiKYYJwSw9upp5ZjpH7GkJh4IhoqKFadYGxgztBqQtbVtvCBNTnb5p4HNrkezYWmAzmmTU0
6TYh5fLU6o0dBTlIuIG9JvVLwiyHGtV5w40ZOU+5Z9gHPUYH68f3adiRyGJkhFHQFc6MjCAzH5ta
Ivxbu6nGg20bX1oBhr2IzYCyeXWx0lo+mOnJ6WsPlqlG55IFT0TC4Q6tMCTwiWYItincntr8iPy/
3glkN9rka/s4C85RSzFurJm8ddb4HfsNhYwyNnZkP0scNe7HoPbiTrdpMr4WoWwpyPf9yvLntzg0
4x0KqfVyosxPTVbm+NPHi15UYIWdyMZCoeiawv6MWpdCjYW0iGYhhPekOhZxgf0lr/dNh5m6NUkJ
stN9nWeEeemDgseNq5HQONALlGAJ6drmJLuPAkKsS3zvIeqxGbUEF+l9vGMKfZxBvVW1O97Emo9g
+yEw06OjIHt+31MycZ7MuP9Alphsprl8aAH7ANGirNmZnD8G1Oqa9DWBbMogEsCgsLO2NDNee3Hz
iES720wjjN8xBb/hAOHUCETi0yjcgkTTLjO2I4vblA7PWYvSa61bxTbWjLM+H6Rt/2BqINc5ypuD
SwHNaFlHNjYhP2PcA1O3yg+ODjSx3YA4OQbINkVIVZBw00alWGSRG8BRvKHIQuG2i852BpWApRoK
oVWYFsg2VMxTOw07o+0MvKMjYk2qwAXNP44spNYaoXxzcMgsQslgCO1dHSwUB9BDyXWf3tRrQyLM
qrYtczupNyaLEkuiFancu6g55vZVKWxSL4T1sIvJZgaI8eY2AbUIA7diEPY+0C9V9/R+dpjhDnih
oUzXYQHP1y5JG2hegAblB1zCDeCsmRGKcCkNO3JIk2HbACGvQEbawKvULKRvQY0SDJLoKG1EEAAN
MMdkH9To4b3B+ME8Isrr1zRawJwWUv6CKrHNqSFYk0hR3LvqRUqZ7+d+gAvqocIOdWZWGpD/sXYu
nY5A2GFMjQCTxeNl7OP2bspsctrqOqLU/xSOAUIqzwn5gDAKzbiyao4xvZtcBKqQFoQJ2HiKo2nf
Q00F8gJohbTIodc/zZR7uR69o52qYztaj2kMDwQ1Q54RrCcep4jQJFMwcvY6OlXHgwGYbaMG5R2A
JIzKIanwtvtsjTrnQawVlL0jvDN+YUL/Bigddch7C+RkXgFpdB7k0aVZsZ7CLGa2PIRnhLA9dYSV
M0zkgw/+T3tkeOndKTtMaLrWGCanPn3LXNCdIVcqv85fHftLy5mSGkAr0B7Gx7AE9FpWX35ZYOIN
+4NWG90B+M51zMnTHLW6hrVPmG6SCffiCEVIbDZNqtFqNhg3ux+VjBC8ztYzOsp+M6aGBrppKGiY
BlQqR/Q/JsNURU0wUkFY3mPii3WthZg5DLiLg9KaQZEZjsWE4jM38v5mTj7mCttAarXOOQQU7Zpv
fS/fLFSPK9voGiJ2gCOiA6KJkxQf1MbeRzRgVN1B3o73GBzJbNGDEwWA5mwF97pHY3YqUgA5Zvi9
LvXh6IuOq4wwcCPimHWA9NhEZ68za84OGtl9+zoTB1RtAB+iOb9oFRpjCDBQJ0wI716J93tyMZG1
9SkYz0g4cQLSt93UInmYxqRfNwpIE+005iCbambGPqAvH4NxxBCMsq1xgEKRucohDATGqu8LAR60
TMVV5lyLZnPA0aLnzTotGDSG9MuJesxtg5UhLUSxiqXMPDYvrD+JnZ5uq65ioJmmPQasFzJxnXUl
u01mUxyEmPVVBK5GwlddbwshfWyI8iFqpvspna81ir1d6ibTDZmAAIskyDdQM49k/G0TbXbOqZjp
NDV3sVtFO8eSzzVlpP2ku3dasuubbNxrjQ7vo8bQ0ZPaSZCgRjOlifeu7eJccw6BI1MUF+ZOTV9O
5QSFNMrB4ul3XuE8cea86n5Gd62qxn2dil9N46VznDKRSJvEx+P5WDn+BuCW3DiqF273Dt4EUTbg
bgkzkpQj8znQT6XaWMJ8w/+RbGAA3I5d4W2RjDubOc0eRFVx5IngrRc5FO20PNBBsyDg6yNjnS1h
2+fOVe8LYFDh9F33+2Q72MFG84WDngXP7Tbyi/elbd2pNnafarSR2zx/1OkV7iYoPFHiRkecrgfp
QwT0SsqCwY9woqcAaojODZpe5De+jwmvOAya9sGY3+wCTd5HLf3dpevvaja5DwMokxTq1AayFM0W
ST/URsG7zkghwFy8T5zmgYICkblaBvS81p2eOCU1fieU9ZRxiIylopc72RAKpgqEw1I4yXssv2GM
v3SwmFqn1qObONFGcz2QEHYlT7oIo2PBazZ6oZ/ytqTCpXHm7V1nuI/1BgJKZuCsZj4LZ+4K1wri
Va3kx9SqPfKS8Kcmp8gVzm4Yxf0iGJhsFqrGRAKwSDLzUMpqTSGJ8jDlGIpHPnH17Xy04qdJPEdo
QzZ615fr5e24QatGWHH0gjzeQY0AKwkCVtDfOSU1xvFFX8PCfk2YGnPCwMx2Wltdk0AFZE3MpNGe
aLdzkDpYWc2BcY+MVzV3jyohSMgDamtQepaOhkiBFD8wDmR1eWBwXYklKguRs7dxLzE9Uq4UYQfI
WMkqBGv0Uw47uQm/JTOT5cZmac1Jolv+IxLs+jAIBOgoIHdQhzAvlKehgUbUTcgtcfm0B0xF25mI
911bu68+wutTUyCmEoENND6L5lOp6+7WI3sspweznzNor6rM5zGPanMOqah4k/0TALyfAw2+tdDL
O/g5JPaZ2SmQ1rcRNWoq02ssNXPdVxaWisYCoZm477j7Z+jZIlT9BLJ5plBu4gHab8npZNBCmYPO
4I3b6ygPXpkHil1gJoB93ZhgTX2Xmf3PPg21LXXqMALAPeniqx2zs9Eheqp0etamdYxaazrZahFh
qy6n2zgoMqsaCSd6S3bj4Y6DYMlh5NgoEQudOZheVTi+x/RBozG1RxK5dXxdHjQ6NacwK7Ew9z1J
R0UzHfPgsVbd/kpthugz8/yJGI4535myeLYsA8mRPhvBXkDcjjWrpN0tqJhIp9lbLNzsQVg7L6u+
M6OgQJwz2Hj2ZpEayQpUT53PPt6+4ptksN25Fk3LqT9jBnjqB5HtS5xVZ80f19PsG8epO3hzpp2a
uH1n9vAM2SnmtGrODm5BPIDgywnHHsR0Mgn5xhGGK7cTjk0vx9nHMhsPjUNpt/DIkV3UXlpaIowv
X2LNJWGJsfzXSW0P+YMp4VqjsKRfoY5Cs0bS45ITukexB9U2Ko2d18P/lhzuFZCQXNfqddRlN8S8
MXS4RNUZAbkhMDg5u/0EhBOeu0PYKoniFPuHOoCM3+XxnpXVbRwO8Wm65MgV1kPL7jwrupZT5GJ0
bsW5y2d8yUraXiT6iYjRnMqP94w8HdyHgoWMqpnhSITLc3KSNEyxvWAfxAjQdlNyjIjJW5VN8AwJ
gPnCX7KeSegkg3RNug3c715svoE2wGQ1VTeJCVXMsrqtVc/nLIKCNzgGxTNlGJ8BYtc6U2rPGYmh
GW5kCuRJ2G95ETSEy5EWKv2vvOu007LRdcEMLHSshyGnZiXU2tWOyj83WdU992Uz7gbN+fMh6eqU
xkVPhofahK4HD5jC7I2uYxBjkr6dLeOBC+mfsiIr5SGtle9kmwZ0nnFYjhohj/rstJtcycjoRXY0
FQTdldQtD4Nqm+Z2u4NnNq4zTfa79iVmMDqFs26fYpk7v26lg7vGDMlozXUIH4fTQKMudKQCqFCY
kwht00ZDR0cbMDnkuJO05SUoIrHXXekdZgnJXgbBqVfP/d4sj2UJde9IgwocqB+RZR6e3CR5xO7n
7capTGkvPJgAS3jFcPq0Ka6sp84Hx1+mXEAJ57uTWhTthatzZQ68cNNKmOX0G9qTXfv+Fu7q6yLF
m2xU1kMJIxlGwM+KJBPre9VRK8hTXxApWgsOZlqaLMXkiRJU9WsTqqukgSpznch2Pi0b1NDwmDs4
dI2bM2wAEv4tcNTmB2mRDrtc1n4/TB5A5XAOTUriuEgb5666Fq0NJdnHSTfF9nvYpNHOCM3hPHsc
VMnM4DszFB+ivDzOczqcAcnk5a4rkmILMkyyVM92aIeOkaYRfxvsGAMAiuaYYSxCwi/LJtf0D70r
n5zWa9bomL7JwOq4cBIeTcttShOaGjUCz95sq33dmKeRSem+ScDQaXImx8P1kHxFBS02w74hDqBZ
ZclzOlnR97F4RDFcdEqkW5TRRnhG/G73lLibDHdNOIfkVtfeU1UxNdBxK4iKUx3MxiUkivUIqO9H
W2v7MOj9U1zBWpb2XCJ/SSbMQymqN2YR105YZ0wvKH5sFgYjuY3n2nyb9fzopwGKoybpVyX/qsR6
aarEXNlmqHwfcXlOdcmHBS90SGBbd/QAjxCIfpJJScZ1HhwIJJ12CJ5BJ7A8C0UJm4QODnCa9zDP
jc9ClieKAi+TmVuPlNWjjYN4dANHSpwGv6fxEI13VSx/6IE/Y3lkaVkSGk6tMOnPQ4m/sjW9215v
IVHl6O5yfwiwQ34YQ2adEYVkuf3ICsTc1GU+7OqY6BrBiFhOc3VMTFa+UWXk6NO6fku46ALqJDF2
8Lo9q9tNLQt5SMMaVxsStJvITh6d4X0aRfpm2spSihAmGa2rkqX5L1lkBHdcFXHatI5xFQ5CCEQi
x1ElsFWimG7abCaKSSNRwpua4EaUhGskDZm9dW5tgij39r1ANFA5BFNV6bT3rK9aEAHkOsmwn5mO
sADxtW3WhNcS3RB6diYYiWePt7Jppq1FE5GE1eEj0+Lm3imaF1H6NlIHdcFVkZUAcYBA+FxMl4vw
kmU5xWl+iEjshmdprMPAGNaBGv7T3p1Pft21u1JLrstDzIWm02VRgi6bRR2aDCD0MhPsY6eqtL2q
zbZqA0Fxo1AWqR80O2si6BFZLcOgoZfwIqJvqRq5a2z4h8gCqLJ0ItQGBdGFVf3w6yFzKbpWpvut
HSV2yqU1pjYocxlAaNeXcInx9Smfg7g0cYkTWD1lqbZew/IM+bdgrpDrI34+s2Fy7ap2W7bQB9TG
HGnVwblc63qP1QjHO9ISKginZdITNvzRy63MAJOSFsbzstIpWdaQjYxLe4TuPnKgQFP4YUhf7Ks4
P+awBA+aWwVnM6JFiAGELDbKKqFhUm6ZCtzDEV9eP+K409qgO/DnURTp9pwwxcoNBeOHdhmVLbxX
BvGZegE6L/dnP43GGf3W2fcTCP3hrKQbHZ71R4HDXSirO3sHfo/73VU2+Nmjehwj91xZoZFuqlLe
J5LX6qWNLUqS2qEs9X3oEoihbPYcrbiVcN4rhOtGbGHMbGtlzPfbbYWQdF9a8hz5cEB8er6Uj4ZN
gKs/x93f4fJPlN2/w/efSTxWniIBQASgqJXu+b7TcdxVgmZVNiM6m6AIpNAEWLNFW4zfKfI3aga1
gg6g14W0pUAEvkIS1Mm3LLZ+dhNaU11BCwboBazj7ztoBqnCGggFOKhxGZoUFxkeezz+XKK9ZgxJ
SKKoQU8TQ8uK6mJPzz0cf0mkA6xN1EqxVVQKseAp2IKnsAsYProddi978G9SYE2bbvY+CkgNLcSG
XKEbZs5VhXJwYDpAskGPkd7LBfagsA+VAkDo5aZSQAhemcmNgkS0ChdRKm6EAkh4kCRGhZRg8gox
JqZ63ZDZk0mrujHTnNKmlhj3JTFsORZbLI7xjcWHAz2KoRwl6Y52Bo78AO8WtdJMS36OcOhRBMub
kX7A2qrzt3gIHCzmmN1JuN/M0DKMRjtPSChXstWeKPQ/bWVI/6UyXvuGsq+axhbDu87qGjWu3jzm
c/waMSt6bKCA0qJJqJ63OQVnpoNxFj2xEEgsyEXQDNASPsG0ww4ccsVDLbEuKtR8ZgR0etz2TStu
R/VFy8kmqC5ZjyU2Wts1Pz3pzzuvfS4C9O1Z7n2j9fNMv9fYis6298B6bgePUkiAR4KJX3UnIxyA
3aBhtUuMhPUc2l9hmIciNG6zRDWttRT8rL7z6/EFF4131Izpimdnhx4FuANjFlc1hEW9sxmnDrO0
NbYU841q1xHcB98uPIAcfDRNGgJxT8CujhVoNtxbl1Jc04AzyCA3o4UB0JRn4UMK32nSiMc0objr
dE30cOg3k4v7iB49hYDB2WpOSmCf0a4RXw2rPLDwYVk/taD9YZnizixK0jk19LGJ+T0SF0EyO2Fz
PaI64j90pgdgxWAFQ9GieOzCaGuGGyO3zLXR4AMkeh53ziz5sHQGlfDka/WbU9tf42dBl3CVRcUt
XB7nJo/ES5F8slIF0ObgR25Tjm76+DqK5U1RXbBRW6s5oGpFxOeYN9W1IVxH8+Yn2vA+6yWymCIb
hHf8VnYE1oyDgji5r4kxDJQHrF3bKN1gGtUb7AqnCsCaXgFK6AdKArYwCNCBSLNBepbgP/YdLJy1
+Qp0sd8kqfXNbs2P2CqqrRyQ76P8ey5ySuUGDlfE/OJcd3W5a0eE6ynVxGIyrjPl8HraRSHnHNqz
a4ja6RB6/U1eptfU7uw1dPdiAwVq4+aBvxMJ0ggzLmAWjKu+UomFokabQucEae6jR2FkYNbTIE3f
we4m3I4LFoKBdVwd5qIEkOFpj7oetk/CNl/KKfhepNVI1U0Eewg0u0a4d2YYf0UJHpFpiMhvqaBM
+jTfM6PgaiSYQSURwSONn6MFyph7NJM4KeZ+sTVT7dgN1I2DKTG2roVXGXY7QXQGJicubEiDY+2j
QdnlhOGmMppol8RQELzRsLd+bccoa/fMPz452Tei1vkaC5jAQjdZXAvMoiaW0nNvcKbJ5JtkfbZy
66oExk6zoomMZy9rCZaZ/SNsxZuocI7IF1UBLy1xANc3yNfbPVQp5jT3DaF9NUr7tW4JpLj17czq
jg8ifZKV9WXW84HOGu/fAx7utSSfiKA74iu7FdeUPKtuOOP5ogMkYd55AbvAoCVvQ/yCjZa96Skx
T9jHXmgiOGtpmffwtXT0CdpZojde2TN2SgtDQpZhBhQCKyhQFbKhSm83bysnxvdlm9qGs76uBfk5
XmEhOQPSKSXCxSz4bMOST2au3FtUXcdenVANNSIsuaRJ4lSSFcsBh0yVlOtE41LqLbherhwTKW4z
sgadkEbbqe5tfZAIQxF2W5blHIXFusu8N6qbn7IkLteOIVoOmAMC/RqXHu2gzGMNwSQxsj7jqT2n
U6kfGWs280iSk06PKPCirf/D2xtFThpLgTVPS1TJCP1+PiQroev3mZm802GTcB1wIFO9x46hJU91
mRJb7KWP/cQhpo807FDrWZt2ngqUMkW6SgtQnW4zXm2vPOU5JHdfQjCGK4shtNI3GCzBIiWCQdVD
m04kXdwCPaBvdIpqfA8eCFl7Yl6pM12XY35g9vsqM4dD08RlJ3EhxjQ4h6x4tz8TJ7PuzKr/rsG3
WhGoYB/xXa/nwXO3SBJcguMb8GyjDxHRb74YY7y11D0f/jIpeRHdhZExY2/0VF7F3G39PPgoKVF5
M63gZKip9iAnCnV3Z6jSIdEN6Ff2LcQWsjDB3P7eeGoanJiIUP/x2O+72mwQk8dyLILx0RhESqIU
LForwkikbsZQFJT7PyZoZQjRti4KP65sCPWUzvNvP1+HJv3vPPtWLb++/Mzfbv7andpnqYoJrsnp
sUhFfdDyxmwQR7G8oNosv/v77q838fv1/rbr5Yd+//iv15uGCqemMTNUhwkZGH8JUhcd5C954vLS
BuCtQz5jzMwj85uOD3vvRXoBpbD9pCg2HboWyBMmmvJQMLveVon76U7Ep/cvsSy5GirQyiTKO8+r
TxnxyyrC5U1kDNPC825QODoHzZypWKlVSTCAsf1/bhYyx7/ls8Bpu+4tVPVC5k9/bhLfRRGy3Ed1
EBjb5aYwA1Rhy81Gx2iYK8p8bx/L/PzP55f9eQUV6197ydSrLT+0bFwz+deefj0IAw+jQ8nMmWvw
75/7/bZ+7ev3/X/3M//uMVtr/aPX4MajgO40JKkMlBpXHgSazXJXqOO0+evZ5dby2PLscnfZLDv4
ffff/e6/2xWY84F5G99FrZojSmkrVd8g4q/lAP9LefvPB62qZs3x+/lS/VL8+5eW+8vTrmT10/nH
QdkM645Dmn41N8PSA+uy3FyeWjZOvKFEpuE+Z3e/977c+v2YhU9h9d8qtP+KCs30XNf+z1Roj2Sd
//yPY5O9Fz/+LkT78xf/FKJ5xh+GqZuGi3YMxRlMkb+EaDzlB7atsOb/gA+af/Abhs0lccGwKzXc
nzI0m93Zjm4oPTYP/+//9Tn+z+hneSkzBBVF84/7/1F0+aWMixZJmev9gzto+/xn6bbFe+B9WR6I
w78r0GDadKAfIJpo4GBWZiTephN1zOvkt+ZeD8tL3egwQ6yaUJOixe0UQPwqC3xagWHsuHzfAVaN
8osv+6tfzufYdGjvIN2ykIU2SbqmWN2k6XuOBwRsDrVlkDgJ0b5kqJTkjMQPsvDuhoQYbmcY9z01
igDZBLRi39/j2n6MR6yYRvXQDjQVmDhtMLmwCA4jCpL4N4H6blq/hOxrwRSTKQ6PrEM4h+oK2sUm
Hklpk5pN749mopY0rDep7fSG8wXp5FyQip4KFSOoP2uJexcU7bySRLoVLUCUhLl02ZNCU5jJVzKN
w8pvvLsqI53LHI1LmmUHCm0/+skDHMMUNW4Gk9QjG+JafgvuZY2teGNpw17W3bW1ee2k2QRe/hN8
8aMm6y2ilJ+4Qz0LuRrt8pWDkdCLtSdUHkBKVW5cWJJeyaepwmWKon9gsn8Lv/G2LJDSF7ST4FXY
Uj9qw3SB/32nxfo51udzGeiXINSf4c8drGK6hAiu4ZrWufFco/lx0npLOWwfu9lt3cZfBg64QItf
wmZ6jP3uagrnlQLFNj81YbP1Sv8OctM+H9NbN03eDWc+TwN/ZoqZxOgfhR4egWwEacsUjhxrM2WV
N1/sZDon7oDaJT3RMD3Vibbq5+Q29klFNuLbyljbWUrzptu1NviQ0juAXsYjl6IICu4GE0Gy577K
qdl52nTRZ5f184ueQTMKbPFl5RwHkVueR0ccgXiQAGbj4qVKkihZmw0CyfKNQ8crlw3xLdloEHha
bYzWekXq8R45GZAEaOHGpRLOoWrJ1EQFZZjRSa8B0vENG+Hw3DXmKp3TD2wmiBPEl4QdrT5GhGjP
0uegtuerIWno658TPGhmJ2tikgnWIrrLJ3SmSI8y7YiaQgxWoKapSyrrbkVmKATsxkI0bAyXcXYP
3RQzNVilhnNXzg50Lj7BajwbwgbxNJ1xH375EeAOfezW8WjtdDslHH6G3uzdzdI56NAsbKxOoTN+
+pV5S99hTMeri057qOxXYaV4+g3Wb+ltLZP35TUmygzjZFETlKto0LI1CNKvsGGSmRXE+I3Zu6eP
YGyZvvOtCJCKrM0Lm+OvnS492spYj1+dLvlCGMUgQaoUEwt9ym5RMJwszvN8ig8hEwP0Wc/jjHis
9zdQdy7xnN6m0OGok5xLrX5Ky22fIIuQ/aOdddday297NRz4H0y3n1EePnJNK6Px0eQrqd3svem/
B1N7aof5GTX/s/oGKQuetSy9xc7xrj4YdTwa0fDoxZAPyvm5mTAFYObs8eKpP4lq7mZkyWh59sEx
+WroNFyGRr/QGdyXFFJZZERWzf7qTcDfkwYeelb6N4Pz2kBOCGbnQGjLB+qxWTAmEKbw1MH5UMd2
mo5YYubnDDfsaujbK+BvovrMPbTkW2pYcgXYn2Vdt5nx2q26vNsRR/M12vY2jl8HhR6Kx6tpAEjg
YArIU5Gx+Ry2AM7z55ZPyuq917HC753q87NuHxsteAJgs6tBJGmkv5RWxzA9X7x6vAhnvOa6s0Fv
X+XjReumZ49qOdYLRpkyfvcj7aUPooebZnTu7Fr/FDXL0xBMJSpXAmLcO8sbPwMn/FY49Eyd5Kst
CJSiFi45mLUo3rbTiSLVHeKnSruEQ3ljsf53B2M3me1Bzukp89072+mvs9Qv9ELlqG46B9qEZ+sD
P+2DXiantlYmkew2h8xejpwek+CQ4JN28SbUbw3yoa6bz0HVXhsA9DOrQ4ydZxxgt+p/jYi0knmR
xeE10rlzIoMVcPfZhMjiODZru7vSl6PoYlew6Odt7TkHNVjFDacVfj+cmVF2wkZyVQO2PdaAZpP7
gCtbm8zPRpK/t1J+M8PnLh+vVIoBJ9rjpylgv0CUHN07dUqqMUEPvDuMUjt1EjWmqtkacbzuI/+1
6yo0HQVXmsB+lUz0uSYK4Bzto2tzzjNQrdL+ItrkveU1MlAwY9DdCiCQ9DVcTrX8PQkGzg9xAxlF
vVZuenfLGWeMd4aJd4tm4VuraThTwnyra+K+J4QMGgGrCDFZ32aTfNKIPIfTqLXWCvPqAVt6uNad
9sVP5PsUtP2BcuFnEiHvwVEGiSSsbiyEtWtzcE8JQ+xNKqaMyvOkb0mNslLiEbjcUX2ep0OCHzlH
kAY6M33Nx/ESlOl0nlhltEbzZuFPochOnTxNVSu6GCjlJ3GrrQtnhOFtYijN9OuoCCRGAqdk6Rcv
t5bHphk50JBjEPTch1gk5m5WNkEob/ZpubVsNLv+865tqbdNWphawPjoScZJLZW86KW3p3HTW+2N
1yEM0QNyiTItC9e4gmILxyTwlmUzKK9intCiBmzwgp54hQMwPIV+scNU9SJiGDNRGw6w6KqIngZR
iRlKpEmPnw3PEEcqvltf0K0POv0gMacatKdIQd2oZKYCzP/QARQAC1pqryzs3drdpWO2/T/sndly
21i6pV+l49yjG+MG9sW54TyIlERJlOwbhCRbmOcZT3++zazqcg6d+QJdEaWqdNoWRQIb/7DWt6bc
WcZTu0L9halzcvmV1rzTSkSmOAtz1iBacyzhO/32pYMgcuTFMUpymzMRLeOGoghmK+HUIRzYVAsf
0MIWa+qvK1H3qfM+I80LeQqsq9B7r3PDI8JBrUDz7juTrGVOV7E2pIRsAEShE/jKi9S+itFtVyVL
DiRIIuG4QVrektIcAFxazLH5mWrJoc+ds2eX7SLs9WVSe7sCH1VXEj42c5vHNYcHt0A+dZdMzhe4
7vhSa+LiKHRsx/uGILC912HVc9gYhNx5HH+jWWFcIkjW1cTZyYZns56YWhbnVPioTD1ch9E79Ftt
qI+2SA6/FPX/qpt/rZNvqUK/ldP7H//9Xw5lsjQxfQgcG8J1XIMC/tcyOYqRLcQDMrrOTQjX2w9G
+ox+6dn3xjOKwFmbjhV11OhW63/4zhhRyj9+ZxYsOhZHHQ+d+EPekbQHgJaTm5NNYTxMFpr0KRX7
lBkt5wuFThQ3sKtA9kpxVqXSP3x7up0/fnvLcjyXV4B9xdX/8O3ZJ4xW7JfFzmwp4jlr8hAmf1US
A3FJjOEirOgdVzaZN5EDRc7mVKOwZXa8/YcXoqwwf3gfLIw6rqBok+p/f/8JBFYuQ6/x85368J2x
vzhUJql29Fz9fiopDNL24rrgfRFndAYK0LS75BPMYYOnT0rBKu1dlNvr0n39+1fm0oj9+ZVh+NZd
13AMgnN+/8rKBIl2jJFxJztaKJ34y9B61BpUuuMwUIQ6guFn93G7vAFzHKN0+qQSew6ah8KJ33U5
flosJRe38hDB+0OwhU73WqbzteXRRQAIgRWUIdR2ImPjXY1bVYIICSQldnYhN4Cq0vWWOyUdL1kI
FzPTH2bL2dV8FkPgYaZHjRj2l7ir14b9lnr6puLhB9Frm3fkonvNhW3dDjP8MsHuYyC+Dnt/k4t6
A2lpXVkEQGTBVQumz2TWX8UIS0xBgK36wTO6C7qrr0p2/PXxe11U7BwgDNou02qumkWq44y4MQDw
HbCO6p9DKJ6/TSh+19n+eof+1eWBW8t0DGHojnnj6//ipDLTSGZkveS70Gw2Nn5AoPEwEj5ulfV4
Ndr6N2Pe//MbGtZffe42xi0iAzz8ZX80b8nB8OhNuTMDMR2bNH5CDCZi6xoXw6Xhwbfx7AQlBIfa
jORY7/pn2l3mR0RAUtenvbM35idsLPu8OM1Zf5Gygw9EuqGrLgadgjTtpwdr8GkkTJYIR8bLROrl
E28ij44hv5s5DztKMfX3Dl65YTHs9GJnU4CqrgCyJZbm7GCY41FCC5rc+drTVWXw6HGNM5bF+0Bq
dzds6e9BCKSnPOo3UfPhQVteGIy/pSCqnRX7ynTLXTSZYo2i19nHhqOt7JLBvJqBllii0o6ryD/5
HpYpev1PxGGA5fpnsyrXWRfc58l4HVz/OYIf2dOCUYFbb2ZKdYyxPnWsbzXtaJFG76pobcsBzW8K
BLx5rbvpszcpx3KyIqvwUtV70pKREu973uPAiU+Jnp1Cz34zCwc92SGzp7tRi780s9zhTVphMdhM
ZfpupP7BNVfwgseSEIDJ2U2c2n3rvYneeFDtHhXLcVpDFrQd97c+qRA7sno5dkO0fI8jLBL1c2gD
9ZsIzszkMCJ3K9dAaOPpn75nn10SQv7h0v6TSdAjIdb1pGvokGQRgP7+fJldrahszSIUhfZNtXQj
HzsLKL98VT9yjqc//4fT9q9OfUen5PQ815WOqf79L3cTFqLIxUPCYZvQkDU0pojg/v7Y5MX/+dwk
PsO0bfVVmkRo/O6bRGGVtCkw2J3tAb8bnIYhTopSf2R4HkjSLOvFI+KpC9k4KB/AIBj6sQmTL1Vl
oyk4xkiLIovod8dQkxakCya8g27Tm/aby0Ho5inWCP5MUS+bOP5gKk7d1Ccnj4rORvKnDuIkG69d
YF77mKO6JtluYbIUm7JTIySCuu5i8fl3fvJuyunYtu2xyHmZ9GWuNV9RL5+T0t6NFiV5k58c90Js
0s6h0VEv0qEOqYQ4T5Z4LhhaiGDde+VLyYTBk4sZt05ixSeMg8+G67yhTz16Ij7ltXUiwmGtNdNR
tU1tGIFocgmZru+4PI5zcO/5jD4a5gVmTZfEdG8x9sWr0bmQV8J83Y2UXroZfTk8LtCInCqErf2Y
HExTLlI+SS+1dmquoL6dXnPQ9LHzBqL+OUNVmVTuG2r4pWpKwCsvNV6L7w/P6gS36df+6TL4iwKH
S0zaHl0RIX/OHyaQuVm2YwHkbYdRMEcmAPMdMD27NPqm2rXFAmDfsVCeQCxarYLRbYem3OPgfDLl
Ml2x3zzXtHk9rWFni3Nne4emvQKEBiLr7FTr1vcPTTZeQi24azzzrvLib5JA3jJvGcnp59iKXicv
eY9VXrBr8pYOecc+198UDP5yh5gAkzOvYgTQc+dTjaqioqvHS+c7Z3WqVnP/WbB5A718REH86XLy
ZxxmrlWc7JLvNIGTsx2KD3JFGC4wvfO18SK9/mJ03apzxk1WfFdNqpvEcPjGrTO3m5LhSGN128yh
2mH+IsrxWoX6Aw3eONhsqIatqsb8pEe4rVGDO+e83QQGPMcaRUo/fE7duFVFkNOokYX1JuNxIUi7
ED6JbwUge4efuAu4JSz/sWRE13ofiaNdqN3b1d9/0H9xilG4qf8YyCxN4w8f8xBUbMyHHieIl68a
CT6vhAToDsNWXeRQhx9sQvbK4B+uL9II/nzMeJTPPKENMqr+dHxWNkHNpt3luzZ0rlmdntRzzmOJ
nnbrQefDSLOTP7QrNT/D2gIUxN7VFDzlxOCFCafJjWI1sLlmc4XKdKOK7ISxZq2DNKcWM8SHYJDC
0n+h6iWPQak7PqjpRp54bz3KvqEifZgjY4hOnabB2RBb9vLkOIaLFN2Rn02fgS/OoYlkhOFePKHT
K9OTk+lXde7GXHQxmIwgh7SXOWtALk2cnSY4hBA3L4hMdtQTwEE/TfUwyvk0Y/tODDNcq+SUW/Tj
8XwZ04nUOs4NdQ8HVvKufmZr1q+zoV/jWT9VHZ9L8qG56QmZMj5MJnRRuw7dem0KTt86RW83Hd1R
P5Joc27oXGd71VXpua1XnuO/MQ/kju29NzWhCHoi9cKQx619LmcyLhiHeP14Twpj/qOo5LbPxpPR
Fitj+KpJB2iH7CRsqo5pnj8zfW35nESJtsSfokXEW6u8QFXWARd8n3V2CsN0HyAL5vQb8DBV5EFj
BUXWi6QmhTdkL0JPP5XYtjASnbsxee8m96ym1gbzOjVtIsQc25q9VkM4eq9P9UNLi4olMR4qLUI9
yTQt7i7qCR9xbww98BB/elD/XJrTUYF5GRfVXXTKGSf3oziFDbivEDduRNxq4YcT5kN7p05fNVkr
6Bfttr830CGpJnbqnr1p+DSK+EmJdo1Of9IO6tTtGJLrfnwyWR2AS3q3o/hEvgvNZvhuY76pNYcT
mulr1k84JWNnkwRHx3He1KSN/MFNzd2b684bj/BjnPL4oLosw6e4EneqYDLS6Wqn9lscECQNaM1I
5k9yNC4W1USfK3o9KknJHFHWG1NloriHyEM/w6ytbVPGixX5EDuq20NZTsfbBc/SQ5WREY/hceD9
5PSymQrYeb5W3XhaumeZwmhy/KWZDXv18Mntlg7SOfdk6eTBpw7GHLhqu1bT15iHKgGePOQqpjVw
j9yC8ULj9td0ZsMTzjxJKw7/mSzKiqkzx7GaE86l//PvTy3Dcv/q+HAdR+qO4BD5YzBXOlk472wn
2zXu9Jk3vJEzce/YoHqGuHOHM1k1o16X3THGZEczwNmBP83sWV1YTUi2PeoTUAaSEXExpJc0cW7H
9u0vcM2PKqbAraOvQk6fsYcsxhnPPLyflAcXSgVKxyGp75gHYS9+TDQTNwVipzECfmwrtUdea/Za
J01Jjt20s6oSZ3DXPcCAAQ8LbVQnQmcfefMpL6I3fGnmnZi5TUaR1RvDrN7RZ4arIC71BZ7957pg
FtoWzDZ1qxwW55wefSkIWUHzvh1i8oGYcsftdEUxG/b9l15b0AS4wdX5Es7WHoXaEiXFUp3qwm6P
a5PDSZ05T4Gmn/UK1HKNLNWjCumHq6WPF0iWRJCASjQOhGmu1TM8BRzgW8D8sTtXRBWqI1B26Uly
Rar7r3Hlk2E99ew10lh/UH+bKpMCU7XGJMzea3AECnYC6qrAf3ZWfwmOAyR09DhMBjTWCYk5HlSn
YTf9swohd4rpEyf/umNun00I0kEk7OqSKqjoLvpdVLn6ypiGbQ+hSaC8C6rmK227Z0uMRG1RqLn/
Lv3/f5L581T+/O//eoe4m68Yr9fRZ/vr+pyNt2pz/s+/V9mr9/b9f/28bezP7xl/8sg/dJ/J9Bd/
6D/wFzAt7MelKxyhtuf/Qr948n87LvMjdNKOoN60fkG/SBbrpjR41COpMg2dIuZfO3eoMLakEaOZ
sA1xo8L8+8U9/Dam+ru9u6Wqnd9Ns0zdQAlAHroFAOZP4wpLIFEm6Ck4DKizckULTCpAoYxZUXeU
9NEyODhotw6AJp6zkrt7VqlpOmM2QtRilaaWq1w1qRLWdJW1lqrUtbGVTAiGmmelleHuK5UqbvSA
6sdPidY662HMlIQVLIfKdGMr6+8HYt5qQgFU6tsvH8m/fupfZzKmrf/554Sfg95VN4WpxjN/mI2N
jTM5iemJvc9AfVk4LVQ6zBS/ScmUailSVotWmS5u+p9ASZ4CZclwoYNxp6W7nPok963D7OjltlQm
oVnZhWJ8Q4y+1rUyEiFyehHKWoQj8ynHa8QO0H64fUmVEUkoS5IvSZLFPjNijI20DIFeWS1bZWPK
bo4m/Bdss9JiPym7U6SMT5OyQOnKDCWVLWrEH5VYeBnrZJJr9FbPniLGC/UFCHkFOnEJkEM/3L40
7aCT24ixcdYe//PL0mUdM2cBcO3WohI2590NQnj7EkYtGxxDkpL6f+ltvXLgWr7/OBIEsPHRdGIV
FFm8KXzrW7GDRPuzV5ayyQ54wvDsPwRT9VboEfHHodkewo73LFe2tEAZ1EplVcvxrEU399qojGyW
srSxEJ8/DWVza4vHNKFfBATvbYBWXgRe5EOpfHG2sEps5qifcvWPcwt/4D9fbr+m4Wlt7MndlRk0
i8hqHkb1uxouv0ZZ9MwRs16MfWJRKJBHYk6oEw1+M1yAKdgntbv0O2kDhukx/6n/R01oHJrX5GYP
VA4Z4WBkCHJYSGmFSwReJ4RnVka+nPoDgSWwQJXt0FOaQZ49cuHjSTSVOVFX9PNQGRYnnIv6zcKI
lzFTpkaGXRBslNHx9qUUyvyo7JG9MkR2yhqZ4JG8/dLtS6AMlL2yUiLVeZxv7spUeXZuX0rvy1AW
zFSZMQP7e6nMmcVwJ5RZs1K2TRg7DohLlkO2MnUmuDtRAx8ZanTUN9axRkicopqE+mx+98Q3XRlE
ySVnB6C80ZrOj1EqW09haddCwyNRDiLet2xY6T7xnaKwdZQRtWZApYypgbKoFj3sVQcPqlT2VV85
mRocra2ytjYxJtdc2V2x0T8jPbcgXmOFHR+6zKA/pJRNlVW2wiFGVjS5fJKVMPfGzlXGWi1VHltd
2W0jZbxNlAVXa/HiKlNuBydqqYEw3ef+987Gcz37HqpZp8f4EqCMtJS3d9SDDNs7pt9iLB5vgBjS
jKnxlTVYFK/8eXd/gwPOmPSQymKaCJWluMWUQY9nHxATVausDw0qpQoLcrUhktze2HiTsfAcidQk
X6BsrzXuZUAS2mHsduOMrZltzjJXRudOWZ5DvM+BMkETgFcqUzTo8JcKyfeqVIbppiWlQeChtvFS
kwsPORR3taVs1iZ+a1cZr31lwQ6VGTvgLeIqllvz5tQ28Gznrcg2Y5IiqQ4+byT3asLbncoLB8e0
T5y5BICOCfymm+SBWe1sHOK+soojgH5s3M5dZcpGbitDeZY/1/DaF03I9LK9mc6V/RwPgIPcptc2
Ft50TVm1VErbXgYvoYKrkq1zFG3yJW/G9vzQKaN7guMdItRmmPGmenjhG2WK11L5Frr2EhCTwV4g
vSJULPYhTnogoZBnlbl+UjZ7TxnuTZz3rbLgs/jrD6Gy5TNCeR6Ckh2N9ZLj258Vv6ntqnPRsTDO
PP8nXGUbp7/fcvjiErxd5hMsgFRBAQR0gFxhAioFDAhu6AAFEYCtyiUMV0ATM68SpCyGv5broUPp
dcMQKCABZEaTRnYTNAgpIq2moPcvrnVtjBqlQ4oqShaINrkgLn0CdNB0mbWZE2GNLQQNYhfoTBTr
R8/3sgYSGCb6CokVkTzs8c8K52hnICDjHEPTBKyTDwfqCxKREhxu5+A/0ywBA2A2SVUzSRGq270N
u+aYW5d0tMdVLnQg69Y3YI+4PDZNVP4UU3i2AW2tgiYmb36s9tLInZNwlKYaFlPTduUq8Xq09PwJ
a2rdswFRbm1FNFt+MhOwWdf+oiBKzzJx7XgjCnk/MautPsmPMS42EQ6gxzkgIVEPwDZKp78v3eBI
Qg/Z7YncxIKgPWUGTMIq3zVmDoJ4M7Qli/4MrIsh/fvUTxH4RNWraYBtdGSAjQ7UUx1RvoR9/eHW
YbskHXJidqexDdDidh2l/byHNb6LAxCxFmkRHppxBNCdsSv8+TTWg1yCc6hXDkR0xC7M4xtSZTWa
PmcmkrPFtkA6X7RMJeFRUiGB5oyXMWkvLgbHxZxr2qNo1L9H11dk5sEs56WngaUXn74f8L+lcJYN
Cj1H8PuNtgywhETTjr4Jcx4INLBKzdKVnFuuly4HhNqRTmU2XGDVBQuBx28Zev7DIMzqSTCvgYi6
blN8BAgPa3IusQVxlG2strhnc5C9MMJpzOQVvKDyvhPuEJmsBvu6fpihB6+Y9IQzU5M8IfevjFeD
a0B9GrtHXa8BZXWQPrv+u9M61wh8Dw+UBChSxGUJcExb6S3Cs1LOCJfqRRMRgVW0fPwAXKx11Ipu
U5HRjAwVPcHUJIxAdfM1Le6d8OK37XDPkvAbUv6aZPusWzOASgooXNJ9S1HbLO1coy1qLHtrTpDS
XM99i03JWLgDURNmgsV0k5oPWUgzVfhvYZR5WzQCz9WAmQczzlfqUpkQ9HiXsHmMJRUZNQ0ssgL/
XWoQsdu4udjHJVCR5osEFfuIY5pEUBi8nmPsg85a53lGvx3Z0NURAi2GtievTMRyNxYGcZKJX22D
tEmQJVACdz682iBA3CHJliufbZNUelFmd8ZYnTyTNyaKmR/M5JEMZPxBVlo2WNe+T/oJL+N09QqM
3XCmUNdrq1o0XKfOvOpFSTIxjk4wNT8aYrWzZs7fkDUt/BIPDlCKU5sapC5psOnmyCsOXmJNa+mG
4t0FawModg52bCkPOZ7dRZ2APIAOQsKkn2wp/wgJAONCriGnDLG3J7x/Vdu9FXX2QXBgqKBbq7j5
wYf+VFj9I/Gw5FKk2YOtMUhMs3zTmDFze2lny9J4AZZGnRfEuzQFTDvlLbfC9DEjO2GzF25zx9pU
lb8Ugf3ozub9DMB2l+UMNRm7MYkZ5X3Atr2YrXXfjXiyWO0t3RwvETScn7ASyJERjzOGlFWXmyeN
IAlPJAjP2tpbtiF4bL/7PqoA3DB5m8g01dz4XbR4iEPb2vdau2l5ySuwPyFojubBKIh+MwcWdqmH
DFYv9W7ra3s0atWiiCDYaXXI0JQd3cqsi9d2+jHl0EMChCRTJSE250wI4w59ljlex9F9y0v/CTiM
STxQ/9EKjYjTOat3crwSwsmI1vZ2FgCsCLMXZmAARCwM3HqPL18ulbOOLU8GXGFsEDhV82JgWbag
0Afv3baYfUyAScaor2B4n3vysgI+5Q0Bi/kmmZtVUMk1OHxEzSAIgG1dq6pEQ2uv/cAkcNMI5rXd
E2QAoGI55mZ+NAhDDiUc8e59aMwXnjewqjPCB53uqzT7fTWPXK/RgMGKfRgQKO0Lyv9AdjF6A+iG
C03IkwRLoCWPM2X2paEcK6xaQRbni2FGl7jO/IXQYeGFzieJ0WXXZqvIpwzqiXhlG8BssLyEhKRq
qf7CDldfYIHZE4aKr7KMXyvsuYXoh4UIvHlPwi30WxxOYcscqdNnc0EExARMeg/inbVFUj76ydlw
SLBM4jtRWh8QMC61sHTyVy06OSc6+ZM3oUUWD2ZrD+thqDiHMbBxpMBbmrFqwvsYY3zjs5DdZsDo
u5irZNxWYBpAgBSEmBqMm1giMGuO9mZCSsGUVnj0PYvsFJ2M+Sjo16JnWGUGKg2OiNBF4GHoS4tH
yyGprjYehoR6vOZndmooDDZydFnjHxSFc9RK88dc9Us/UF2V03cHIlRIDIzCrdsQhxLQco+wFq0Z
E2IZNm9uEdyPMdc+IdpVRhFTh/zQI7EojJzJaSYVdS1T+d22UOgSt8E0E6wXpNRVmt7nI4EYZPwu
ekcbSYxBm0p/k/LE/Nlpu8ki96PMfbntQFfmJUwEqYNYyKV2wSpZ4+WevC0z24y41bRc1rX9nFTq
LeUsFF60bHzgaRIDr5s3coFrkEScXNwXGn6kMaUm7pr67HVpDSQWD5oZme9B3o9rTAj3+czp5SUI
Kgk0T4XF2tD79MkPcOPSXYqUU8JOTRL4ks+YZeaKfI9vjq1x5YSQgCShjbhI8YhR7+o1fjGCZLsU
5YSFg6zEcZ7aotjQmy20wO7PHI4zKwpcTyQowzNMc0imGnl02viFTPobQQ/YqE3jKmtmIFNz6MLh
s2zTco/7imV6tJUDvMMEf9q6jWFwkLRNUWLY9iIZ0s+uCe9kJtnYYVPoaBGLFG5IQX7TQFIPgLKG
t0nem4Z1BFC0N4qvIW2mZ02j5mCzxUBrD1KSijsTNQC94tPxGc4mYnrQhG4xAXDW2Mfx4YGR2xiz
2IpxdgifIcUHnNmq9BlhszawF4SGE+YVR3vLjGK8p/24gC7BisZBteglcKPcDLsTAV+E18/Jtm3D
dovsgXApCYpcBC+5FXnLWBZrPBaXMi9/WqL7adKL2FltrvWN7U7f+7GBhRK73PTD97TzniIieXqN
AGhABFz47H+tQvpLTXx3qeBxD/EIG4kIQBP5ljbzrrFpHFIX9HpdPfEXUzbFHGCNl7zpmKrLpJFL
sMUjHDqKvBZHxaZtR3Es2m8kbOf7LJgOxqSZa25jyA6cVXpwJxLXXYPTcSmKgnNHL7eMh7IDLwQP
gAH/Io4FoC0rZB3cArvldNd6mkuRKpxogABRp8J2ZAkkXBD5XYwdwZhz+awHxEQJAHahESMFC8G4
p/58Vv/N9qmMWG2N2GrDvEw2rfONCSKXK1DUdmJRC9oCtM+8D/XwrdBSnq9awRYeXp7HM5bYegyt
RULFwO1AWdAtoEuyDspcbn/1Rial+erd9eXMm+FCdodVtHRMv4HiSEia04wcARYrbWl+t+H0UYsj
tYJhd0CfU/FXyK80TJ7KCAJE+lNjFlCN+EUBX/mr0HYeHF0WixzNykI4M4ERmb6ntkdx5G7ZwL1I
S0zrUXrPOUXk0qp9bHmFD1yMBxkMuaVDW7TkDr+vSFf38Yos54vs5bKL4S0BEsStmeNSjlk65AlS
ZHidMx4NFmPtTjeh1DUMHnk4fkZEw6wK03IXtouzpElMenmeE8E4grARvG/+wAouKTzS3H1/OUzE
BiDhpCMvGZKPlXA2c2dFGzu23OXghMHWb+S6tDISz0X5IU1+YC2MLr66I4OehExZxkeAdNZ28kPG
JyYPpPgKIOSaEmABcbK6KwftcxganrHtdwKEWdq5u6LtT7VjL5OJReiq72A54C5e6FH2PAVEp9ro
2pDJ+r3ktw2IfUioHoF+agNrdc/6Tqgd4URzMg1flBahVl2cuAuw44/g4KvZWpK3tKjgt6xISKMP
OdYkNMGNCHAxqezrnPw9jPceD0qeeqBsBJ9dHVgpGVsWwcWcdBGdQFrhMvIUw2Lwv6ir+nMup0tF
8sguTXyWelKuKqJhu7rZNbK4Q+jG5Vj0404a84tVjU9+E92ThqSvQhH+LKFBiEItIyfn4qTVFXjx
IzpRy+muhWPfNzouYsgVIzWFi0nYdpOn1uJu6an6w8y8ZPUq8eGx5pkvV37gHuVI1zpDoY55MKT+
N5/uRusiRlXj0SE9NQrbn0Y90LXoOSdttu+KDkEOMl51r1nFz6rOXwuXXmIe6bh6nLKFhsPKAElF
V/7Qdk257mX7XOfmi288acIO2PdqX007nbzAAwarQSjg6hlXaYaGP6hHpIglGDo3QFDG+rTW3kfi
Mhduo43cGdYHBdtyiIiC6prgrSIrkqQMnFo4whZtHz00mLtj8WX2ydktoKWURvAeWvIBIxZepPJe
5FBktewJsxu04aF9EZA2s46D3AM7hrabVDU+qaVLzCDvCYkzuXdCYGOM4bDp7fYHABLyxdziXOqn
MYjMvQU4JKFMXeZI5TZ1zn4Je80tc2tDNsOwGWsGZ8z36UDSkYChaSYjZIoYIcbefJioJCsWxY4x
rc2ohWOUtBrULfkU0StYlc5TOr5qvjHvUkoO0pxJwqqINUM12u3HevYWZVNuAjJl75FrL3s3E5hW
ipXT+tXSiybUh8Syp5TMHprWBdR1/n3XNpt0Nr4Vk56AgUiqbVLmB3Jfw11kwrAZkbz4bBQXlNiM
MOfhM2uJg+uRKHqFkzORpDcXmVczIoipXnV6uvNgV9dkYxDhReNtmBs9sq+eQ0WjKYzwWKZnciNJ
NdTmj7QctTXZN2AteiIwDFoJhAQlVPTKBkmevDZxDTG1uRATaKGKDtOnUT9wEAkgUERwqenTriqK
70Wbvci6ILJyKn7Y1LpL7TEV4YkYOd7pvI5WYduPd15Y/2hD9Gd2ZBvbApLVosLhQHglAwKmN+9j
Jse9H6f22Z65EDBhP2SzzXpxgCyamTEBxUAb6iBbmRPPEE7QrPXuwzChxehaJC+W7m6LUkTr1AqG
pT8b067epdnYnqMZVdJsWIsQe8PKa/WdPtgnDCTl1ki/rBAyuWwJjk0nBpVE4yb83BZD27bnxxxj
6mnGzXK2TSI1n00dIP1sQ9owCE5CKxA/TBqIFj8Ynwcc06vCiED3WDPhmqJfc8Z5ipf9bJYDqdc5
gdOz6BF/xnJcZZ7zJM0sPEYKgh/HB7I7JtTepJBEUweoza0/omz8UTKWObi5c3DL9CHNDbKE577c
lL4Oz0sIcjxj96N2ELC4nn/NPevsBt3HyOznWIHrWrIXQ+o/wDtugEPjgOw47gE0eXUTo2IjS9Yc
OQWL5j1OJh9aHHIZGscZWVf2M56cFFMXUynToyOwfc8B2JM+Npph41tkPsf4epPERrrlR4EmlZaX
AQArq3BrD/R0OOtaePVztB9eOb63IKDu6hxquxeUuCxHB+oRXi1LAyoRDtN+GtWw0ibk01hYLTYQ
3Qxxn9ZUcVbcOwS0WvcsjfMt9lGIm4Y77lDoUe6Hcm0P4Prj2J4uU3Gv9WEB6bjsHqNcX+u1uecx
AQBY34e57ezz+qsOtOGOD+8HUqISVv/MMkNq7Oy0Oxdw/NH13ix2ItsmocS/EfO6xnkZTKu4l+U5
JxsGVx11eEY+OOuELEiI3SpYNXlhQ3gRgbwiuyfxqoU6Cg+bxekdo1mYZB5wxUavfrjddAmm+FJO
4amFYqPz9Ejs7i0h5HBbDXyioHXotMd2K6KfVZvZj0SuvdAuK6vMV4+lNmXPj101Ip+Oln7UCQsO
YDeup4iYQw2Hn10ED4yOBuBgA8GwrfeUw2reOLP37MscFk1RDI/NEP2MEsRc9EgrOfGIx5VxHSJ8
MdhTzoZs3vPEUnYQvQTyOjrrSJdvkSiejTZv7/2RlJ205fFnTcFb4NNx6In9CICBfNaIEPUAMSzI
4Oi1ZEuwCabXYE7gazBEnUv3W2dYF8IsV6FEam3Bz8a944B1ApnlURsGOYlrUV49xnjw6YGgweMm
2yF9nfb9cOe2zDHhf2jL0gNRRI7RwSVEbY3cNkTuCvZpmBCPBt7aKxv41AUOISgi3srI5l2ROJuy
rQKSdQa8sTP3ZHV2DhpRaLjgkFUwZ/QXJgCJ8pSwlrg0tgsehRG4UN1kmIyrGT750nOAhmRh89PW
eJ1hXG6KPgZVrdunGrHuqvfQXzUFKhYv3Fn4j3NZvdmDAuuhreoy3N9a4nAmNuHO7oClD3DQqO/m
lWnEEHwNQ1vGCVV5CEKFCFKCbbGQgefPdP/LLwy0POzsjM6emNclZwC2nzRX4ZaQ7I0r5PtYIoMj
kdNklNit4iAira/+SRZuvMLgl9CASTwVmu2eHf8BKCA0yCq/JBDUFuAguT3j/t6T3fdgjJd9M6F6
17zXKuvfi3AI7xK23SsZs+00i2RDPO1dn1X1cspLhjutjm2hLu4T2uZ11fhbLxT6ygJ1gk9s2pdO
USz6nupvsMdn1/kOMvwcZYQMs34jn4S8TjIuFmaSVxtXTibOSUfgUmctbTXNRhuDAXRsmRMhWWAU
ja4lRC1JDvyCwWK66gG+4lxuV3Gn5vYz6UJpE9qbxGddL8Y8WX0rGFW/hr3Nn266da33kqy5LDhn
ejkgzbJXcZ13i3AQPOmHau0nxV1mDA1kPAVyrypjZUbDZUgCsU+e2zQhn6UixnCAdORzkWxaHaGP
Y2jm4xTLNQiwlyS1m90Y1YRL6SCQtKnYmqbO5kaPPikb5lXrRcXSdK3HBHg60Q6xBX6KCqTsC1o4
N7sk2kBx78iKCNOuZq0PXxz2zg9ki5DIW+3Spq3L++IGD26S4pXrIZWlsUNj+jhntrifoxLy9exe
nIyngYzms01DyKGNkcB23YPtmp/5QKE+jgSH+qYZvCbtfd19+dTmj7OZS7SK8zpXSXgzoocpAQPX
mR2X22Phjk8WaWQ78kYdeHlWc9/pxkc2KXtjot03Xd8tqfjvNCJlzv/D3nk0N45sWfi/zB4vgIRL
LGYjeiMauSrVBqFy8N4mfv18YPW0uvX6dcfsJyoCQVKkioJJZN57znf6FDRbVSZbp8qX6A4rnMhE
2gRkUQ65cc5Tgj+Ee0x7jKGd9yMJ3wY32WU6V1NpVSbmWB0hG3bugTlgZwzWRom8vmOkZfIfg7Y0
QnsVWui+2iKWS8tq0oPUoSx8iqfyZ153TJFbrDS1+erZRf7ddLK9na06VRf3cejiTEYs7E6zGx3K
QljWpFhmxHdqY7iebJdFkc/UeyCDa5SSC8C/y1DQLLQJcl9fIImtI0yQw/CAlBllBFDAwB4bQPzo
JCIz+OoqeA5tb4glyuT7RGsowysvWRPIfbSdIFzHY3bsuqS7kywcaG/goFWBtgMs3B8QGW66zk6O
3fi5zptmpzM3WrRatMIhox/BUQWLLKOuVxZdsCwt2R6GXgtZks7hEEr7QsnY2sMtvjpDopb9MH1l
tgEJsX4jZS5etMPcFcqdfaBHEMDSfFiK0doQO8TNTxnZ1ZznNw7IJr2po1U5IAt1KJf7CCjv4t5M
z6M/udQY2g0IYYEejN7at7hui5VbG/EixiAqIpYfhj8FxMmLvdtYu8GiE8x/T3xQnj5EzXSZ+qQ/
dxpFCsvlcMbV9JV25b1rp/GPiXgw1njczKAUhPwVTHCaB6XCo142y9K23a9xgwigkwl4qyI42Raq
Tw9BKUtGYwX3ba1TKrrnrkG07NSeHafm8Blc0kl1X0f8n4KxotHJPuhb+y4TXXERIaUTqBLmKq1k
tO39Et8XHR5LUNXORz+jzkMuiZG/EjJxtousWDZkWcRtDEHbSB5dfY9VIT3eNpoWZ0ei1lhZ9JAv
S86FBg0Hk9iGrmSCGt+jQnALngcnq5MyICI6R3JGZSL9TMnJcEvnC6wHsO/IBS+eDmczpq+IaoBO
RAOUox0xQ7T5wUtDWHch3iE7zj5l5AnVLc13qOyEy7bwGkm1ojhJv0r0jnhO2r2pzjUtQpy+TLiU
JxNGZqLjKJrA4YOh5UXVk4kOeNWUnrakUpd13l5rKHpJW2wqBKCLoS+Ishu0BeoT4GNugkmD/Dy4
h2phF+PZgeq5SRptPXnmAHyPIDhL/Rjzib4ldcyhA5NrenQPnDJo7qRjF6vSmPxVqJigzFYLyxgO
6FKmjZdn6DP7+BRo8gEPE1XriWhS7oEU7lpy7pTTou4Z+2GNZ6oRRXTXQLxddY7YeY1fnW4bSE4Q
A+xVb5vRziotRdE/1DflyDBLTc5CFxbXuJQp26s+h+hCFacKzbsul/6p0xvcUGknjiHpl4lJydXs
Q9anfgvrxJ12k216R+jxC2jE9SXoieYenX3hMHcaWzogKtjKPAcFjp5ABdOhjdOXoLLtowijYEOn
Hc+5nr5J26pWWVqSmyQDtfSVJ5ZiiD8VNDZVSk5R1YvjODIwIfPdaS8x/MO7Usv6NXXnYRs13NyF
SYhSOfXk44BSgLfoX4KRmXdAXjRt6H56MFPwa8ZkHoMucR+9bPqG0bkT1ktpMq2Ft0mi03BHnEl2
jFu57xyOj5l4QFCybG9F7iVgjVALWa3gt1Twk1Nta4/lTzOJvruVLteVjg6+dGtrZUfKpYJicQlM
JPtMnE2FsL+mmYfQJgMtmyM/0zX32NRIUfLA3cnEec2jiOpS691DkQ8eYxqPcY5JNLYYGdPnCkDl
CfGXiIuVsIMznRBWdLncsfbnLsPATxt2VU9BvuBGQrEQWGThinHRZJByBQe9YbWAZ5CGWlTzkS6Q
awGtp52CS0eDjPKdarAfVMgDc1i33MVO9eAoVpvNIZjEGvY0KAq9D4l3oYZStjWYaRAm2HKxEbnp
WmAn6VLwDSJTO9qANKuZHmh0dtd18RBE/rSG+U4SWN4ZS03lr458Mg1aQ3qfHIsUI42PJ0tSV/fi
nW3mhD2kgtU2NSCvVQ8s+f0dcAuKAuCAFGi4RQlZ+sEFGEPg5Y5qS7CEBcA+E/YetDWleNoRrJE7
5re6Ok9h6t3F6bVoclZKY7gPkfNtPMukwj0gMx8Vi14HvZ8c7ybHkAvEw2pppO0rWVzE/NjMH7pI
O1ezLca3GXenjLKZLp0VeK3wqXcGdyHL6WqNTbQiFxoV5owt7uyGqdvkHcgMhYhKyXss42gTtdZ3
T7G2T7182w+FsckhIiNWU5BmjJdkhiWzgFd7b97cHlkzVBm5OHzlSe8BA8zQZQP6cjJjmG+bmxoD
aQKUZtggNKFDNEa1GUNxFjPQmRUHDZ8IyHMJHnVWh2FzShdUo+kL8aPbz2+bZsZFt5p85qv/b2yf
R7Tv2jeaS8jx/RWcG1COrmYIdTxL2yK41GHqFmsrnWhSMWZQiEftzqxzNRXekkG52U+/ZxCGMSkt
0QzABiDb76lwd782L2nLHy1n9RmogSd3xmgj8waoPb+Ei2hY3NSo/6+l/gctNc5kC4nzf9ZSf3pr
QhIn2yL/o5r6t4/9pqY2DOdfGLdsx7ERQdu2hU3iNz01i8J/uRRmwP7OKuschWn43/9lef/SdWFJ
15DCoRg6u6N/k1Jb9r8A3OMCo3HokvXHt/s/SKlv6IV3KbWFhtqReHYs3TF0NNsf7fdTgf6K5ZCD
VxQ+Xo40l4JYQMqzPhADknG1mwQuSjEH89IpcAaWtDqA9WLOxWlKWa292tvGUMPuoQf9/MOe/CsJ
9J/dZ7dvx7k6gxOIOWMHfbC9MYG2UjdsratDNlc1FdZ9SoPxrpWavYtS41pY/oNtFESFF/EsiIHB
hHQdbFXQoIHOJI2/AH2LP9Fpl3Z89KfOu9MV1jkTSd6586N1NitnqdUtzML/+g9f/88e3d++voke
XkoH9MKchfonI3DQJkNdGFRIvLF8rcF3nKopJsvLLcmlodK4DOD5XlgadubwqgK9vVDPPWSOG0Lh
tiLSIdN91cqcGnuK/AqOsmyNZ2+2pBQak7nMz9aRwNTd982DcAXFZKixhQ/u2Cx190ji0/Uf/qY/
a9Lnv8kVgGR0NDMe5+DHv0mYUZB7cWpeOdFzwiYgqRI7Gaz1Idh1ggW0Gxr2EQGUsS4TKeFXVdre
NkJs5ZaPx0lWz3JU1cHNzDWlBAOF3pOYfe0iTiyk0jXKNOhxAPrb1d9/9RtS4M/nOl+da8fiiuKq
utkK/uDLJpHS74LSE1ejlAvd0eIHZYDDofqTZhHynKBHvTuxpo8Ujt8uHb+UxG3IYW3bWr+NI8Nj
Egq3eAymcW12BTy/ZMBPS+Gr4k84aDFKnh7ok0LegBY5D8+ShQO5WPohtIgvdN1GLeDieTOgMl1z
bhDkPac1M0cwOSXR6LWZ8FZVNMWLZAjDdeUU0UYbIIi45tkOCgwJFPq2JBeFVwL7lpVPzbvTPINQ
5eAEI9O7v22SeOn2TraxMR8toKvdK1j1OztCOGRkDdVd+otDUKgvHiYhSjLRp14ruvtYs9IVQwXg
JZ3kaQIACGLVcd3dHg3AlZIYmrdu0jEwhShwJPm7Al2urMTSG9DXDE5CKoDFPRUg/oracXun4rra
0UWvkZWX35Uzerssaj6LnC4JCijrGholXJKm3v798RZ/dao6Ju4zDCwGHtYP1n85SHLp3VBcNdEd
e7eTSHKIKvQhFuMPsHbSFVAILLkrVPMcRra5SjIYEUXAYnoSUN5DZqedpy2MpJ6OaWdcB20ZJGSS
mp6allONZsjOvX8gotxgGx9PUwdPt8PMjG/ufRg1HI1VyWjXxnWyodzrTvgQJA5ci4SeCK0gtIgi
5sAHHosMmQNYa/boUB8b703HOnxw9OinRA+OVRipWJN50PzCbGVW+bRU9PP/AXZg/MVeNg1pSpcM
ZoaFj2N073k5UtPRuGa+rC66InZLJWQCpMeQNuZCyrxC1iuZmVhHY8qToxHEz1Ei293fH25zJh58
2G8m7WcQMgSVQBX54JZBDNFya+IodXn/WCWGdaw/AfFwjkVET0jXupesf01wjz/O/Dzcbh5lDyHO
t12pmpZKzJCeagJ9lkCqFgERtLHYlRXL0bohbyGKtSMHBwNlzoSUtPKdiHrUzhZZagjlB4wn8OGJ
q6xZ7xw1LWdWGqefYxIof03G/iM95a9OERPuKFMK5EDmv41kwtIKcMS+fm3G6JvVDfFM0BB3ExKs
ufr3gEj1p1PIqzbnE5f+mH6B83VvqN6h92lOeONbqoESKVzoioNoM51saHzzk5drtMpRj/79sXH+
/UbuEmI83zP459IF+POdkC6hTg2lF9e6aSUUvqjfMEhvJrf7VqrWPbPGJSwijUJCkRNM2i49rayO
IfPRfekS+0LBxlhZxfiNNF95NEIqlqQ2fSEbnLgDnYNC2kSyg0J8Hia6C8LpzZ20PjltILd6aJIQ
WYQkCPM/bJHiYtB1rGVGgsa61pld94ZL7S1TGaUkLu6gOLA0pKwg5LFNqBPLuDa22ujStplX1bIH
HtfvuCvIczxOuN9zccmpPf3UYgJ3o9K4ap27NxE77IvYeDS8wHzORo2lmSgsUMyoknIc3L5jki0W
1isYHvIoasQSf7/frXms+HBNuIJLQgd5a3oMKH/e73Ea+J1UnnH1PIhIhI/0D4pFN/Wkut46eEIe
NK8fFhHzi6NS01z+VjsU3d6q15B7Zrrlr7sGHJw00PZpp64z24VtjRUdt6CH6oD5FeXFoQyeuzl8
xpTeuqyQ1TtIw/ANMTfMlfWIztRb93F8BlvnEJGhQZsXh8nsAG0WeGcr5Q/3IrHW05BsS1mkj4SE
wpFrodaGHbo37oN31BzRv9sEpIgCxf3f7ymDyfa/7SnTshB5WOwv+yOqSxtF1zu+ZVxJU/pEXEx0
J7vwc5JyIjaVYS2lo5GXN9Q4GqIsO9gKPltH1y6xxvJA4C5C13KWybjqH9APzsdZpKOjLAKhhuIS
L6Dx8ZtlbYAwOVHNdSjN4gBHrbl4NtoAL3n2K00ea1cD2UN0tIYiYGk4aQ6UfpbMOVRtbqdvaSZQ
CVVNPKXQzHsU9jiMul4/Kt+7n0ShLSAopBtLlNoaVCm5jc2ULNsuVBT+t0Fn6QBEPw0O90VtQBdB
mIG1Tdz2TctT7OhzEsoUIUylkVkgykUPWW5UNWExhMRwZzUQa5v55DfhEeh9ScogCUCjT7ukjbxw
bbgwZnIrsRcoB+AwkaSE+cNcmoahTtCP6VZ3x6hD4MXQzNyjYK4uXhL8Iuteombvy5IgwWDALOSR
stwEOA+IACBlNkKZ6OZR+k/jr2f9GcgBV5rjwAUFTcoSIHg+4nfoL3luFangqiVDccq0qV9bqPww
jIXuotCOtl19j/wRJMmkJGWZaO+ZefjUTlq9w9iSLkL3qxzrZAYZIKwU7jSBhEKBy9SbAOQawfrQ
KqTSgUV1xPmaNgQ/u3HvrxRit1PRRGsYE8lFN17btjIeEn98bns8MNSsCTQ9671GHyBt9U0Y19+i
ztkgWCJFWtqYFgY0y49ZS1qSGXRYjfD8wHYj/Bru4dzTIg+ku88Vf1JvoW0r4mDReYG+5I4TH7o4
RreSAoadw35CZklzEpUjideTdbkvQ1pvjlRUS+s55mFETzGHlR5NJxmPvx6J7jpm1t71R9o6ke8f
jYj+P57Js11BaCwSpH940DduSmhS0OHKsnXoq3I0tkEiHrxp8K+z3KE75s4w5wXGn4zBrbcxVZ6x
Rs85JT7azAnIWkYi2iYkGSWt3AjmBeggRAD9xo0bd8OvRQvVwJVuB5/FWEfOR2Ij19exlNyNTHpP
VfpZ1Yax6yCE43jQg5Uzin1faerolbRj62bVeMwHan8Yrz7ZbAsDjttJ3RIFfc9ZmWP2beoStc3r
kL/Ttk6jRUfM5tukC9he9dmE5YTCsSGTzcRYD610Tg2nczJSY4Ne8wOyTnrQh+aU9am+caRPcFwH
VwCj7dUaOHs4vOkGGeV3I9YIpQ4VKbZDtbB9vT/FvWde+jYGADu95dig1yA+nKvKkTazVtr10rlY
tf+5jkEmRyjYrCKLlrXBCRGTzaOVTbGtEkIK7aL5jkqZuDl3wjjYS/2J9s6uaABmc9iwGGDZYGJs
bE0bYTJuklOkjTRJAZggE0jLQ6qcS8mlsh1Lr70vl6x/fAr54VEW3Q9pFJJaAkqV1FD432YtCz3+
5uTjfDmltbfEW1PvpCGzAzSpFeWMCmkq91tiJ3EsNSBQ/LK5R6WGQtGS49VFYQprRAO9zp/lRK06
y1RURPiF5TqKwnxd2OQfu0M2d+I6ung+q7Bg2rm6kZyG9GeRcoGRk+ptDZ2GAd/ZZ8pVBM14T688
ADxkOcuITCUUlczAGZBnLZXpHFoH6c1QYxfipfqMHrc5U/DDhg5LB1uxnh7qtAxWqAlLlKkOp5o+
vlh86og8Jqc0QNd9JGLUJ6WybGjZJ5OlX9K21S9qUsOF+u9cg45adlITQ7XsyGgi7QnHakLv4FRi
OG4Lyz5i336DvxWtsMNvI2TFZwO+6gZf5MxM17AtS3ySjostWdTeNxUij+rNL6OPtbCPG6LXRiwd
OG8aHa1+Mu3NCVOWh17RpdR88uaNW2KpxRJVrFnbuQc/xI9D7Nx3hRj/MrVDu9OEfykwwICItp5g
8N9jqwvuI8c07jqv7rdGWL9kVSIenUAcQk0hDNA34CIdpAMiIS1W5l9x+35Xvob4C6caujePCPjS
uGMyFi4Mox4PpY0lk7VQAuZ+kRE9Z3mTe7nNZYI4OjejFp18tz7BvQm3QZn5myCBeEkpg/ldXxFf
jEtwFTY96csu8TBQni5dMX6h60nOyBg+WgniWJsmRm9On+1QVeusclEsdhV5Yb1bPA3WuYxdfNiV
cWacCpddGWP6s7HGkR0HnKpf0nTOFq0DHc3ox3ob9tqPsKX/09X+xSzw8DWY8Z5BMT1rkHBWo/Rp
uUc2cq6bxfcPD1m913u1GWe37M3tfjO6sywiqXs2vwuk1rd1LlGosXdmVJ7w8BLubedy0lfTyFj9
67mOocyPGrkgsh0d5hwHftvACLsXbkOI6+/1aIzuCMjmTe3t9ai0d7+ySUZG2ZUrxfdfZlvg8nh7
8ZEntqvIq2HjBpMCUEWL2BEoCgk3v6V+hEPfo4nIdnGgqVWm+rdfL4fRMXREskEp18HVYpPNCoSO
jigVExuNwxyqkln+0mVJv6WzrDCxz7bu2+ZmUb8ZvNs0/OZkAxKtFGad75FiKQoiQ4c8fQ4oxtcO
zR3ZkwBERzGFUE7dPsUFQ3JS6KFeNpCH5VwsU425sJzUowgZqDORgXYb9nk32rsej/mvUJ4PyTi3
p9MQ58tJq5DxeM0cE1+SB9bkL+CJciYHeENvm1tz4f1prTRrS1YeqWLhb2El3IsRus9Pb4+CwcwJ
mJmfx2Oxrg0NoYybn+vReEReGeyQgM16VFfbIM+iWR6SDR8KD0oGWoJilnTRYr/rg24mRaiLHsX1
UkM3UFeFhhDph05iFfpx9GwIcVjT9njbpINXqIJEbwWVvxwtR1+11aAvkT0s5BDDE/aeWngl6wBT
3koT6dvgEUc+IJVkrMSh1xPU5g8lWiUEAWFJfF5okx+v5nSyFDLDQGTxnUu9Yj/U+k/N0948kdCn
wjcdhKxwYR7u6nhY1W2wHZvEWgY9PCimOEcMH/nOLsKdrLj3p5ZRAax9Q464BpnWEUzV4D6wA1w7
RX8UI7gr1urpwki1R8eOEuL9WsqZQWkvM9o7C2WiF8bkls9BRmk2eChoZwZAMm+4feEAx1N9eynW
qnx/e9/t0e219/f++ux//PH7b7BDioPtLNr4+H9mDUPq3ft/U1Y6Hh0FBfX2vW5vT27vEVWfkuY1
55wrPvL+y8EUFSuy637UTQmi8faDguFpWiQ9XudhYq13+w23n7x/7va7b0+ToBTM+WkhBkpb2jVt
WgDt6zjmCimkjXddY4Eki/Z7HPsbbTTxIkwDujbPN/GF+1G3v20mIfAExzh97LhlwFfGWqi+xRYv
q8UIkgaNXcLy0nb1g05jcZl4PSsOS1AMK8W3MI6cHb5de58TLbpPSJYCewh/ijzC8HGQkiv59uPb
pmMdtJeulyxEhXrPw/BDwt78ae6C9l7F8aGOYxrI8/tuL902t6eZDWdQw97S/P5DO4X2cXtHmepU
DfTYW75/gJk8/jhWy4sMYuHW9pFmSK3dZQmp03bNzZOM3EbA3dIwowJXjD8Hg/9oZ7ZcUX4q9n5g
txOCIR7mmdZMi6aUEcPa/MJtMzgYO1fx3MwsSiZhXUW8o29wB7htvDnd9v1pGPvZ3rUtTt33F+Xv
735/7fa527s//JqR/MCV10jGmEGfcXUuiFF0KFwSiWXKaZ6zPwXtEK0FPQAmQNmY7d83RO45f3xR
2fYff/zh6e1zbRPlf/gNgQqlWrz/xr/6CNMBUMlGUi3DjlrHr3fjrvd+eziZI9/i/ZPk1Lcbm1sO
8iBGeeEj6In+98u/v+39P9Ui9uP709ujD++7dcPeX/vDH377yYePEJ4KxN6898zyUlM+ba1fe27s
XNOgdT/vJmxuTfuozw/9LMmy7W3PlAmEue2ku3dNBoH6dszej+jtqUeUZ4IpMmX76/Ht5fe33h7d
DnRU9MFEkWX+QN8bmlrkbjZtzBidky6Y9w+TV66arlhWLMS7eZgDH2JPq9sZME4ibj6P83jo3YYO
p2Z1ZOBavxsx5thYzndJw+Qph67/a1PDDwV98/tz3w60hdaENvYRh3TJyWaFwcl1+6XhnEpnCyOg
LuHDKkcObGv1OtLlsLjt1dtxQcMq1qIqnkpWdTt/nsGI+QBPc6BCu7rtwA+7//baHw5ReTtNf+31
94d+UnLaROTDyS745moRXSzSHslimIUNHcJ2D3X6tRv9w0iY5DKd7PGhSJDS3pWsuBC8IAGH/4PD
c0OeKxCYuYdpJUNCmGAXrsq2bTa91wFqYSpJDO5U39OCuB8rUX2y8UL65lHmV9+wgfp4ahfogbuY
CvytXWh8RTEGlq3Qn+yhj3aiPXU4Qw9eZl0rWYsthZavEShqW51wJ6UriyGYex5dIvQrq0JUzn3U
hU9TrblMEaynGGX8xqnk14LB6q5D2DEbq4hmjrjXj5H3BQOSAWcEAcdomf5OV9ohhWt/aBz9C2R5
B2xwPG1babzaCeZGhfu4E5m2KIK2PCdTta67HLeG7o/rfGBBr1nqLZrGLzlZk4copgIFp4F0y6QX
s47ZWddNwgo/cQUx8MUIuGP8NtEAXg8QCgDDNMEFKkcIKglRyDUOSPJ1QEWp3P1OcIda603nbfGV
kgilew9VHkQPbkNwbdnHz31mtQjuZQqPDkqKqQq5irPBfhM9BTMUN8GmCaLdwMVwDgqqVYQH9STI
FPderH+ylWVzi/WxuWdjsGS3E8UgCRWq829aruf3PV4Sbo2oiqruwoBUHazJCXdplJ4wZfa71Emu
lqdnT10fmEyLrK+jUPpLnW5JMSjI83HdNTSvYimF2nQOkT/t1MfQdYLVoBJuhbAXyB2nZsDx+Da5
5qn3ShtwLvdBf0zWc9xWVlCnRBWHHbFBKGxXQXq3z+gDHbNO5i+S3GLNfBqbWr6lATLQQHRiaxRB
Ch9/AVG4OyYOg4JtNNVFkPxzZzfGJm0M71gVmDlbbWSe7U+rqujPveqqrWuMZF+F9dbGH6a5dncV
5I1z7BQ9ykwmh6CNwIGkMQs9bnSaJHXJ8gOM8DQx4zwwFiCDuvbadmAgu96S6IDLl6B3jZ1VRLuq
99M12cfIT+1SLms/yRayV/YBt8uXDpefdVVj4h3TMAPFkoX9ITK+appGpHBPO0E1gSLJtfUgGFX2
znTsjXfpgUgLqTFclCePIvbKR8T7PfOC6BR7xgv9G2awrNDXBshRru7iNFacWAoBlZnVMAdq9zEs
TXHM3iZazi+t91WUOFKi3L8akfXFrCwI66Nv7wul7mnhZSfbxS/DXKXf1cWItr5oXuqxth9Fldyn
ogYUpJOkXFOjCrrQuVcawd7dQB/J09slWuzuSWop2N14xFuY1FtCTV/wFpQ71qc7RBE6vLDxSDYL
/Yuo35X0TRyiYQninbyVEDHfjh2McdrStqmanmNct0/JiANCINQ012TWNFdJKHhdOHstslNKxXRF
jdSdNXYQiCaovnVkoZBULfngPabVUAt0bF8O4b4p/YMK/NXBwxUOIQMjIffVOmntJfwc69BO3qex
F+nRgsKw6GHDL/WJGqHC1780fcs8MPFC/4oNbIt+DxCmC80N8AvxzZ/VwDdntQ+kv24/a8XgIthK
/XvNzX+oNv8clu6at+Rr3L6c3XpX4v7tugekB4+Avqkn8HRJmj1ee2Zl9OK/ejjzTngXTl2YNDvl
aq86q+JTizIaFgPyOdOBhplOwEkz+U3oxZM3Nk9toOQ6mN2x9nQfZyUutfrk2PWIPJReqze+6m1i
LAukNKvYq3H60n40zB96vBvg870Zn4WfT/daiByx3pVuZzxF6kvkmtA/e+sL1ibSzOL+oSUpyk7i
ejum9E0Q1+GfDpc9a9mnhg416loFyUI9yKjSV/BzYbU5+fQ49FQYTYzIuek0G5dVa+rE2jMJJVv8
GiKNxVNoSqK7VH20K4HaHHY+3BdoA0r2+kEFuKLDet3b6tNkVUg2Axgddp/HqwLyMDyWRySDNaHN
GKDGcMTi1gNOwGqMV8QNNjH1qDtnxO0XDcdcT7V7QK4WavBH0UhKWmZ5Drshg0xgdMds+loMqr5K
ynWdGB6Zyjmrge7BmA7qs9mQ0WamR2Jgw0ePWEQk/jEZoshCAbcO4bNm+v3VRTgcTeCc1eR01159
A6Nbf9UaB6tUNUV3bcJJSzUypxsLLsJ1R7Wo+2CgBpSUV9XOosS0KRfd3Ojjgqi33XTtWwsu4vyK
bwb1wRzzH0nspVsHsWQGeGejj/lRWra2BRcy+02icNn4XDBlEW+ikv/HivuSxOcR8oY9cF10WUJp
OImfFf6pOihwysssPrd+h8Rwyuh4eDAAhjE/j5kNGDlK4fqZ5qJxxAE7Gle0M6vcIbc4dntShYF4
V0VvYBTdHc4phu2MWrTKYW/UTCqZetXeOm0xyHYK0UPXbmG1ZRfXaTd7Uy/s3Sg1d6UDAObWa2mP
KYHO0rJ+kis0vJTkoCW6Q/y1n0YPTRrgY0OSDIVjuoRe8mbiAr1veiSsDX3qfXvVXJqADp7SmIF+
Q9uFpbzlbiqVB9S7M+5hVEWFs+sLZ3imtMLpqxEWWdvmojADay8dZ54rDW8U5/VNGrOEl9XgQRv3
EA+hgfWIbkBvew3KV/7LaTewF9bKmD6HDjJtpYflItEIz6Lmrxa+RckUqIe7AFbzDFKB6YVm18us
9glATpJPQdr6dPSQpocDiSc16u4l0K4er2WIlp7U+omZ6mfLSp/7wWLySonV86t2qaLBYT4wPiV2
LhCXWcl6GILzWFP9jB2+RKxhyY9kuh1wTGwoC1NcCYq97rzRvDNOuttt2JFmlg2vJuHPK8cOfgQ1
nbmCPtN1HDFv4s+BvHQZg95Zijx9JBuuwg4ncTMbDP9MYTgr1HRGrE1CCWvlAXbneTJsot6C8SVi
1UwFeYqefKe7DwKfWHNbTZtJeQvpQ2OPve9RNaYbvedybREQAXxrTnCjaiS+5irG+vZJt34yq0u3
nhjcZW4T0D525Q+aOQ92J/TvphZRSPacT9y9ylVChKdhoasqU/c5nLLpLQyI1elifM2NWTFn7BN5
sBKnvitFpW3I6gBHYQ/ergkAOJr6Cya0ry758l7UEN4bGdMdljiNMpvfHacg9I4lDkvDcZnXox6B
f9ZF2yZhpVEzl8bCRhk5ca9aM8+8/HTb+V2ySQx5naq83rZzuUQHfkVvjaz1NK3K9TA6yxD3KWVh
6NJhNiCAiPGF+EnsvHpB+kWGeDTt1KmOg9Evh2EMDnqrQsAvg75tQeUs8DtdcOrIi50PG9+lgpEO
WPoR9VPKpq5iTa8VqTqHisGgoR2zNAibWRamQWGEyLN91ZkPMZoZPI1Ou620htmyk6S4VjM+PdKw
S5nshykwE5CQR0QJ1IutUb+Ln0uXSJxWb9NV6+oIkTx5KUdP7ROhv4KoLZepwQ3FpalKvvmRqULL
NyjNLQEK3yvbOI9qXQ4OY3Xm+ge84hdUoABbKLZAVtwlk4tRKcOPltnupYqL19JIDlFXahvdEMQ0
YEYBquF0m2bg6zCtitFEtP0uNLKHWGn9jqw4DGWa/MmExzxoNTCM2rOm3WgMO4d721k43q6GKg2M
hzwDV45vTkMDxgKK8GzryTmzyJobfaZNDlGFUV0lq4TsclmYNhc9GI42JUwmBH4rky92qdwfeeO/
WcVrNCOxMSad0w66K9LSs+uVn3IvMfatsLKVKBvFfBMzZhXb9lYzukORDOUqjJD6hbkBRr9iBcyN
Bblln53QYu3D+XdmNhYC8mkrz3jq03Jran5Gp22SoLMxSksdFwrjb6o6+5BC8VrECu0c4kJMw2Uv
NuAMJArv6Se18YcwzNlZhcvha3ASlI7aTgGQgMG/Z3rU7KXpbGogMSc9Qm1ABiUGADfIXitrMC4i
9Mo7o6rKJY7KCV4SRJQSWslKatTxze6uMFpz46v2olrZAcL094X16FSpRWIAEVVjYBTEMvTXFKBA
UjjRvedDKS9RTa1To4QMaeCnlTIEpIg8M4hSsbK0MF0zvi6olzQ0OYhAAoxZ3hUhHvf6f9g7j+W6
kbXLvkvPcQOZ8IOeHG/pSZkJghQleJcwCeDp/wXqdncV6++r6HlPFFVRkgrnEEB+Zu+1l2I8M8ab
t8Fif9On0epDXlLgy/ZN07vRU/tD+NXaZkF9GXx9MP12PvZuVa35FiZWwDO0gjjZfNzjyGTR6xf1
USf61wI8iEXDn81stv0sa1ajZF2djNSUpn1u+vwnTNp5gwzHpDgCA+iiHnXDQjxARnuJfePClqa6
icbvxP8Na58h5B2C6HQTocqHQs4vGWLXa1NMX3Tm9Qcqv+IyF84BizD9WRkXaxuv+TH3O+BrU3Gg
vXnCk0Vh8bVVNlLJQERQrWr4yOhGtlrTg3ysnSo5EPgYWlccxi//Hg2AsTxGmXHGc0izduH3DbsJ
uens1MGlpB/BJSwL+CFNd8gC/52N/4GXQX9u2uy+yTJxjkjT24XpdJ4sjx+46RhXbGMLUEW6GzES
P6Knn/TXWEsm502OJdg7A/q1jiuxoic652QdsODzcdXE+Hd8872aa402qDR2pg1xre9jQCBBvdhQ
MzZiwJjYqoQbc8GNpHa/tUqbuRAO+IOt4L3h5cRtGxSYj4xJHpuOf43rkahKsBcnw8NjXdlk1LbY
PdbpkstARwzShYdrzdgmP5eYv7ZTMd+5eWFsFqFNr4Dzlgn4JgFMaos+AfXVth36A4sI64tTvZvk
GnkT3LWObuxIHf6Fe6YFnfbQMdW4z7LgxqiZ0nSmWez62BzvJpx8XRe7a25TQjwj2753AuPMfGHV
2gTLYqnYlVFhHVziI3hH+/g+YUKu4eYUa8nk9SRTA9ts3lLPI+sCoVx0sJqTLy0zxaujynDtgDpb
BlzgKWIv2MdgP9boMPXe8Kgza1S/Z/6yyQ55xKZmOriti9pNSRIIlwFJ3rXvdTKE17GO7mQ03MZJ
GLyMHTaUHLjgmXO3W6U1ZlNSSS8mwsBTaQtK0twuDgFCwa3l5ejk4KWy9W1uCqLr9l1mpWv4X8XW
sNIRyOfKNTr5YE/pz0qzY41aglaz0AHhXGTBwWFRhrVY/DJa07p6wIPmXjW3GjjQxk2S08xduh6V
35Odxfo8W5bbcZiLG6M4ZG0VX2pWXixXwD+zHxqBnQT6Lgaj7DKfMWJoma37XNfG1bVwPtme6DZ9
YAKMFBMogMAGpRz1Vy+CmtUok/A+GhJccelNMfdf5j7eeUMm3zX+wqII5JIbLJ81r8Sgc5OnQXUs
fgfvpmll8z3AA6fs/IcEt0k/Lh8bx0gOWYiKQgYYLwurL+57l4qkG6JdaNThFpgcnl2/Bu2Tl3fI
Ly3g6zwNeR1vKcZanJ1uuvWYPaxR66QbtJRLy6B7YCyu10Lf095A/DV5m2Ult17ohgdVh+QN8U5D
8V3O3JET3fpSlKRCpKeopkdgfcmmvVaHJkZ8OQOf2daWJvJu4hOy5mdhQNTICGRoiZIOx7iFkofJ
GeTSPu1FzwYDC0Pb2Qn7O/MVrtHKaRTfcVZ/HUBSnnpHpg/CYhlSb32bzNAPS4Lv07yYUE54XqNy
M0QR3J9sYM34EPG6uImN8leBF9+xaMn9DIxRGwfFdhoQXLY99jt/XsKFafXW7FGM3ZAnpyiFI+qV
Or34060xkahVVdBG3FjMe799NtKSNy6M4yMreAs1E7Zh/OPdya/Y2beF7Z2ybqJMy3q566pEsHCy
dzzRJUJJHlTFLi80bmU5srrCTBilZn82QQ47JNH7+V3UjfGxXl6zYBXsdefF9b4amscs90CLeVeL
Ff4BnXfBwtfe/Z6vme1DGlBRqzqYbgHZG2tlkKpD0MeXqVZkVUiQVHZet7eWvuM0Si7YXr9+jGBy
jywpJ5bikH2zqlywzUUQVK07HrcZo9vZGsxNG2X93lA/E+XkjFO1fVcOw7tTuLh0Q00ekYlSP9cO
OCnn0YE9STS0g2yiwQftVsH9EAiI1rWiZ4VExpS0/sXHvrea5LkoI0zEjEzBUyk6ydqhOBqYouhF
wgHZ8HsH5JEYP3jLsoBZWVgj904MulD25imZ7N04q2RfI+LeACKad0YcNgcJ1GnFCo49OODrByny
Z39IHoIxso9RlIxbe6AAcc2h2OEPtndV4dyMrdefa5YI5g0c2+nk1NZPvKTlRRTOZhQpATYB6onE
VNxugasx/eGTjDJOuIRKBc6CB1+3Fxlg4KXAGNA4trVzjbOhOKdZeKtLc+d7lfOq66ucYx9vLXOk
IsV94qTze2aQ31zAtVt1am6OfQJlTfTVzw8xfDj6b2Xttl9A0bkpcEE/3Jt8yG3MA3/r6mnjyGdn
HPWvGd74RMeEOM4eDoN4o+BKbrtZMvdTY361/OpucBOGjQD4d2mFPDXjaV4zbV4XulfXSvsX0rPL
B+a2ci0S1wPuHT9DxEkAEYGjLhLHvyA4+mbXtTo3ER6J3rOTrcpDiZs777ZT06J48EdWH8q9uOHC
8ivQJKXAGIfeZLMdsNsPovhpYiWBVBd9SFkJEOGus0FV3B9aU1zmvLavIbJocFbanh6nPK6PTqwi
MD5gCD9Gj2mEj93o7mQ2MqUn7m5nd+nXhmb4krrGyxCyf/HRfJ6jrL5tk0W8iF1XWmxPSy1I4Age
ai/1zh+/5IbNPdcWD3BXLJSb9k9M6inCYdRzK22Ur1N6Q5VcXcrMHb9kiYfuNN6WIsbeUGbBU20H
jwDz9TkCZ+e2wfJUZwzjxpwRVxZ3tyjh2ltZ+3vQ4VCuEA36jF0NTDZekP9qggFERD1zkLX11coK
3PBd2x2nWVGQVHF3IiUbM4dxaXIsw8mYZvfqTbbNviTN4ZnTWVzKCU6uava2IdNHE2X9thATKxth
T9dALLyArN2Pbe4j4lDz/mO2INQDLQoOWF0n+xlEYhOz/zB9lRzMd+Ia4nMz8LbPLOMRZEd8lr2z
mToRXKciOxoVWDXodM0JA9z3pOn9rSgUT5TfYIj3mfImoyRSTyCLKMcDHgdmWLEk4kKCHbPt5DCl
RcUrSIQHFCLIhaaC2VIBo2JwS3ApVedujLB5xK1Ovo+ALhlb3gOsnb3VodWrfHFTlNn3bl4UNEPd
PpSgsUut4anQq53rysFEXTIoFAl52Y0R70mXh+FUVi98BfXWninBJ0vcWTEfv2RDuUbcXuwaHwRl
X4L4t6iI92h01clnwhKPFZI9V16m3HgzNHFuUKLmnVepclcnL11UjIc4hLPRlZD80GZg44b+FZF2
esEAX6/CsS9uVPYGl2CT+JJMd96mkGvIUdN+dK2zTm9LaaU7R6S8jdwERtuIicPQwvrqDAyHs+4L
GRzhCcTZk1V39U1LUsHas0W4b5QgmiGY79U4lHfh+KtkKb8dYroLRj7TnRuH6e2YpSvTK78qwBOn
CssY0jwTGU0Ccc4My+7al7UEKkD/ILHX68G5YjqCPB9kP4qoyY+VPxm3LPsfg5zVB+M6dTPCDDDh
JDEMeuTMgcDQFN65lduwjSFa49I8DMEDc+/s0TB+5VNX7dkZDmt7aXV0nV1GJiPX3MxR4kQJd1ua
xGBCrdvUruBYCa+4ydvn3/8iB+4LJNlLOJx3doH2nklZAAxaanub2DZfMs3ZUyI1N4mIhovVEUc2
9FO90mr2Dh+GC6mpoGRLR8mqqNr7JvLG1PUvzcDKSkZGddFT+qUH1QSFxbyrWFi1cQ9XbmyMtVcL
xSRKHj46RT4Cqt/UOHhtx8835X0Pzw6BrevtZTL3a88EFhUnDO/GdLxzIjrOKLxXsRhvuQIqdEjI
uV4IuiE5Pmh+98Dz6GlxEm5Qh3pXd25ecaMPu4/AliYS7s5W2bdoeZ94HrS2pjPuo3ZI0adP4wEd
Iwm9g+cdwNswAu7vgejqK3sDY9/oBWq3rB3rlmMfWmwb2PWKJRYVa0lZjCQmXdU9hwPDLsBI+C8w
kcOlHdrqbBouwyfOYYAFaLI8cmzC9tw4fQBWA9ncMOA34zOhSeyGvd8zkItG8TJUtGWN/sEAMztM
9hTvQl3Aa6gVEFGw7itLdhYMT3EmXCO9pU+uaQUSZ+3HDruIsq4wi0YMXDtnic7uBibdzFgPjqen
Jzu10/uIV1Y0TYhavOlRtw6/w0x8dGViPdRLeZaIbTjLC8MFjEapwYqkmvxNqHp0OVhoJhHLJ1gg
6KTTK2wH7DUWY17tk8NgZfbRoC6+KXUNhtveZEbifrfwKHqAa73e6ngx9f5ZLC/PwjP7g8nPzWig
ZtaTS/FHhDKoOXWQlcf8rjgPqPlw0UKIGZfUBBTUwYUl1qmKmvRuYJ6xdkdGvW2XdqcauQU7Tfem
9rtkM9NwXZQrv4Tu9zFyuxd+WM+J9jX7CgU4zepRF7gjfacJPSq25fNgVW/QXvRN6EO+C1r6Zxqg
OgyoP9ziYQZruhoVRPi+/iY9ch2L5LGQutwavdsRTlAc7SYlvCnOIS6xmctIeUHvoP1DJ+Bg2BLg
jmqkuJF2evamp95GgD5VecALMp9uqxjmdOjqb44PTSQNwo2srINBp3TJ7TcDOe4+AvnDUqLh2ATq
ywYzWpNyH5+7yuTNIbLwpYi7rR/jHinhuK3KZtbbRCVMQyIUzPlsExwwQRUvC0awnT6Tq6HvniLE
SmcHHkaRvlA6NcTykb3kZMrc9u588EOLVYkB/U+WxTNSaWKy7VGfJzZFJFdZp14vWB0EK/vAn988
KyrPpgSW9fFPlVOXZ50JgCeq3oVWRSSJzS8f/zTOFs5Q8qUh+rdXz2Cw7WK07Rx0AkqE01pKZGN+
EqGc7qsHjX2ITTI/5nIA0jSmMGorr8SvkM3iaVKRWjceNnYV+fZqLOPxqljff9jLStarj3P6AyHW
bWOH7reWfiUOxLd69Ih0zJP67Gkwd50mhtY1vLMFJg37CsPAtpqvcuj0vZV+R5boPHZ2trenYEBg
1hMTfq5qIKmiknKddb+qpCDZAWgV6wemuqjXOZRnb0dte2JlRv1VJKckGr/aZsFrLvbHTUCs7IIa
ef3QR4wRyeWhTprrbGsCNCKA2IEmirDx/RrW2vBE6KS8GDFvSsZQrz0XkqLVW6Gm+CU6h2REh8dY
me6iV+nOg22/FGJ8QJ4XEGBY/UjJ7NqL0NhM0hEnZ3auMCChGXW4d4kt3KSAqmADDWfFuugchMWl
Jvt2o2tsvMDmwP10RDfWAbkNjvUc4Xs/USa50LjaF6annA6dN69+S2SVvEnqyQLNg1K5NPyadWBO
xEJftOsaH90Wfbe/a4nnWUO/MCDMQYbz6qcemPQWni0vVDPEeM52ap2WUwcbtIhW7cjAXAWCsaLu
QmzpWbpti35gtVc596RZ5ehTiSK+ooEMn60WHo/D234duChSiOxmNlpOr0jDG2Am4BUN98ooi7Jf
GtukNeWzn3s/QYofNOfmvmDzUvRtg+rdT3BdMtOdHYdzYKoOCKv0QSNBKMk265rhYGnTPBjFG0aX
CpZMchszkF3hLIFI3Lrb1tX7rE+9H/rQEuKoZ90/VFLdkiSvNsohd0X3zD8BS5D9kQ0W8NpAUGlL
cdsM3TW1sS0X1deCkdoKO5HH+wUct6w9YnNDujwP0cQUlM32EMCL27euN+7GCDRp7xX5dSz7H2NK
UAiw5KM1ecB0WJE0XmasxgVSaneF3nY1SF32FlgEK7lx/UBcaVDuVSjUqXbUt8gyb2TVFnedI3dW
oqNr64u7qQclbZk5LNWqmE5xhKHeJOLNxLBi0v8tmkd9A4/QPKq5ffjwE3S2eEKiWR27jrrIttPH
VFXDYS7dl872clprb8KlYrw7mpOiiLNma0xBAO1FY9Nj6wRRX1iXsuteI9V052SYFgGp89v4/P+J
KH8gogjC5rH3/t+JKJeqT9rktSTv8OdH6OTx/X/+j3//qf8VL+n/yxeuDIAH+dyzGPT/NxAlsP+F
Owf2yZIkicXjL1QUy/oXjltpgixxpRfIAIzKv6kokr/wdwg6s7zFmff/RkUx/25qd4QQli0tWzie
gwz+H37lZFK6Z/akjqXDUjmJWxAHanoiIngH6TdZu9I1tiVP4X5S49oZC71DFFkjidmYcTMzs5A7
MCMCHnt28YUz7cvmOna9wwNTPIMuAmOnKcyQopBo0WFA63x/H9Z0DCXzKyJ58U3C0sNBf3Kl+pbb
TbFrleRwqY1m0yviJ9QX/7aNm2zvqXZgctYB//uau8m8K1NrWEOROqaDEaxHh0QYI/Quc6CZNM5Q
TGu2exmtJo+LuffLiuxmxUU0xStroh6Vg3pSTduhU+CzVibCKSRZNfQ1uY9g8wJMZVVYGv3PDoHJ
EajGIcd2tKWSW4EKm3YsFrHHlvlrDYNlKeJOaKeKHVEzzFbGZjwLn3FpdaoDX98qVhWEjZiovy1e
tAOoJHd8b/1vsVD1JvCMiAWMi2a6ktYuq5CVFbCw13RzEfJ/QgZsgsMLAR22hKm9Agg3H3qyLf3I
Y1zr29+nzLH+wJb4RD1YbhDbdqXtcJcARPkH2iWdfDVUGE+PtRU8md3iQl9+yf2WyAK3ramleyJn
8v7W7LkoO2dRmnj//jL/8nT9N5Scv1tRf18K5mDMy6bre+JzxrI0BBj0LGNhZij4oXX5zRJrWx0q
o7+LZPFsBOXPxM7/9A38Hbfw8b9lvyA8HHcOsnzrE6Zi7l0xt7GbH1sjYQWfwah9/qA74sbYdp1U
+8lIk01KCt6qVgwzjFbjTNYdL38iTSFWv/zn70HCZfqLhfv3FdkB7jyXB5bN4mLx/gvfJUWzrAnw
zo92zBeRloa9xjsnCbfs9mNVWexYKGBdxt1b0qbPWICYduYEh6W0mKPlyjU5hD+HkeG/685iH1R4
ope/ysXMMloUcm2YPv7ni7b+7jv/fdGOLXAQC98G+fGJWhHxBCQUeVx0oFh1t9OhS31CRAeD0KvU
FRvTA8xk6eYblmRAMxHPYRISQYCGtNoq+d64eG0tAlRXvVHdu6BD46R5zpmtNwhLWdFCdc0IfmvS
t66qEUjINjsNZMiyoZ/egr69ASrLFyGT99HAsBw6FX1QLB9g+XXbHkfPHz7x35kEH5848OAkE2gI
1ukfyKkxi5BpZmZCBi9Z4AZEPNUkdDH6OfZpMK3A3zKaZ8JCQ3Qi2clcGwYe83xGj1QvPNMaZaEa
GD1DZSNpWznUkdaGMZlG5Bw8DaQVABy9YQNGelHNSyCoIRKUefga1AIta99kJycT5o6e7bWpxvmg
DBx2FR7jhqoyiWzG2+GfnhcOp093J1AB34PF4AX86n16XnLReqQOWgSMquCpCnrNV87KIczf2K32
+wblFU26FAbd00QGVsUMnBUn8rIdPHcs1yioiExYF6CSb/7wI/nvrk0IR0ofbIpty0+YCNUEudUp
wk9ZSZoq805zXn2tfMWR0LpPtUFfPxvO9uM4kANRVi4hqSXiDFCx1Nd62KLm4jHv5ffWi9/smZFp
F7n33JYtct7GX1fIGcFLql+ObfpsSJ9m9CpOefZ9545xjDoYUpvbKlUoAwllawnX2RiglChkixMh
P98TurPrf/7Y4p+vMMdceGCBwHHpueby3//ywoB6rekh6/Q4uyFDwjy9Q5kagIbqGtbhyX3ZWBu7
ZDjRWTQ8/Ms8Ee0kmhjhDgvXMkGS+odL+lR42IHDZcA8M02eEWHany7JTphSDiwcjnEY8Kya8y32
THuvivJYkmZ9jDs/O0ToNGXgO5sOP2viwVttC/GnK1lePP8HHYItiCtxhOR28D3W/h/kuL98OSlB
FIYyeEw72FiO/d7GpGsvSb+LTk+vJe+hjMSy0wyOOULFi3u1PnRFjTRc5+7a6rzn3JeM7frZ3TnS
2Vau/MM1Wst9+Y9rtGg2kAcub5Pl2/zLNWJ7J7i0GnmVtA5mZBGclJFB0a1eDOm3rHyhtptMHJIm
PNTxmzfM9crR0rxxkuKGgvI9S1tAH/V75gTp4yjQyzMEGlK/uJNGHm3ChEyPKrDLrT8XwzmVxjPi
CJT3k2yvDDKHja8gqzPN/MMn+4Qj+fj2BQ0+gD/Xk675+YmkZcmShrDqo2lPxqrpyJ1rhumcsLHd
dC3OT6sjvExCV+9EQ1mR9ylzyqlY4DLgbzx90uXBy1LjD8+M86naWG4LuIN84QB1qMU/gy8GMKLV
HHr4I9Jg73VsKNsUzSsBY0+OSdwQSxV4Mtn8wHxILF8g8jp+Zdy6A7GCsoa0cmR7Jb465hBHJ0g2
eCy8o81IB4lqy9ZVrF1P5yAsClDwA5njiB/FCnnTISEv6skaTXzjjCBfK1RCjgV3hnH4+5ghSrFn
1BBIAi7aZmlSOaz3myreTRUI349dTYMPdh1UWl1iv3sPiZ8+Z31/U8oMBPnAz7HLDo1Td6/+nF5H
eeKrJgs0RgmJfRgIRrA3spkouoqUlnAxhoVcyB8Ye95y2366rR1u5iDw6JAC0/30OqZcxZHpGcbB
pvw44PDh9C5i8rn44HnvuHdWMdwDl0CkFg7lriF7Ykfger1zBbGFIpJ7AkAs4AO4kz3b2jhxkd5N
Pkr7oarxHpQ/K8tudqQEfQnzoD3wPPvrKFDORlJmrnSgk6PfgVIJszAA3Fvf1qzav9XhEzHoBJnK
S4VKZKfm4GsaxS7gfJlANArD48S09DS3NmWHRHmOpYzaaXk/jAz7TERm+pduvW7jaBYKkc1yyAVa
hu3Xpn9q1Sse2NsZ7fda+fQLlgcMsA0iBJdMmBMD1G0UKoIVEEchKJuXkRziTBIBMZLJ+7Kabrni
btWoajcbVXqy5/Hk107wB/6L+HRe8hD4MMYsaDwOtar7+Qdk4tmrWuSeR/Q4/bor29ssLM0DSg72
NmLap+yMKg0SovFJt0Ar/uQyIF15fnXPPB6WuCchwMN0ZDKOlL1t/8Q6/MT1XN4fvsk5Tr0h0R56
n5uCxJDcREYL1XopYBs9PBZhBHECPeNMBNNK85iRAoQRPqzmHRKWfBU11XfWydbKw/y8qkjltGeP
QJSZBuwPpxzzgk83uG968ABoHZyFCPbpBp/81mkZc3OXKWnvE0JGgI0Sr5d62S6UQFTIOZvOht1N
57JIFqvwoZhTufp96MXkePznC7J+d/R/f+Z8pOq4wRxaKS7tUx2eq9qQQ4MbdLRyuXHwHjwUI2WX
8I/lUBpf+U9sTpPywnIt3hf1zyCX9atVfQOpzLjZstSPHtKyYcQFvkk/PtvVT8qZ/hx6mj0lfKVd
nFh3YQHWQceNvyPqm+d64KnAnmMhK3uJemgAA6P6IRujO+UltFQ81Ud+lNd0bN8rzAVXN63qQ9vN
d6Ek5aONIH14fJO7OIp8RD2DtXdV8gbNJb6M+DtQeKphG6DwxnjkgiQDakGFAQCN6xxIGGht/4c5
4aUBrr4gIawxOOCXO/dwQPZkI7bL1BF/ohk9BO4MKzHm8C+iJbUrZGRdp6EGxzSP+3hof/HjbtcN
eQA7oo7fLVWTAw3R8zQURAwswV8lIc0H0zLXklCkcxUh7/FiO32S/je+7PhqlfoBNiWwDM3gEH5q
tnZpoDnkfEEMaudswzzSLyH0zL4lQSAo1SbZMwzHLYeWggP1O0q7+d4aCWfyGEk4rLWRZSyO72Vy
EU2QpUWVf/OEMZ7Rkccrjcx5RdtUnubB/lZAAafWS7Cde5s6YwQMonI8F+T+AXmBZxr0LicWcNBV
AEhkX6nQ/TpLkhIkcuBhOnaF/IWESD7gonwF/qSZA00Gyifg8qO7nCGuv3e1ZW++8hK8KYQRXIla
PLaMrG/yJbekK4FTp6PmJ8m+XDLVJ0mmQGcLomBbo6bbjnjr1gjk47taFkS12uUhlLbY093IfSd5
queyN46zndYbhMrE2lXeS7TsHKa6vEG1TfiRiyiwMQmogO7wze/mfJ1GJT7zBCeNq/0fMXqnHdym
7MIMqKDozVFspqN6om0udi7CHv7kVK6EAbcnHLiXUQR0R1fpdzZ9/T4yXIGVv1ZU0BP7JTLhGF5c
0ZdGm8RDFzVmSBYn/WzPRN9SVEXIj/rN0AjE6oxftgMR8oS9uGfIqYyFUA1uFMwmzD1XM81jYnow
tgONRcMFtFCILltHDjEFdo2AwE3se2kN4LfKkTq1h44/V6RRpyMoijwsotNYNHdzv/wvXO/i5ZV5
bzbiHA+0jZ3c/i66UXSSt41NrRFwR2D8eqSiij0tjjxWeV2w/RTbyADsUyuHGtHr5VZ5yCygX2Bn
sfMv2NeQrbakR+IlSu7ynFyJueX4svwXVGnJPdwOnBJZLnZhZQ5ITCbxYoU8kLF8lgZ2DrnEANgt
KU+SgmljxDGW2CGSuwp7VxZG4aVnF+vWeHBzq6GvHR+HcnKv1EA19oJDYDjz3h3t28Bwo6tZ/EC7
5zIOD9FkZQHRGstFJ22An4NoI0R/+ar1WPqyE2HWac3xeogjdn8xccw14cEsdW/kBFNFbKamEdds
mA3MTlWxVjYLFeR9zsUsYePWPdIhFBFPdiEPMfm9l2Ekwtk0OMoDM8bQjvWhdM3LIBYSou7QV8bm
vYFLTywfnOBuvReDDx0x7ccXvwY8G6bzcyYkyLvSOJBzzIZEcnEZELEvcTe/EMYSkODFbmL2G7D2
OC3JjHX2BVDIFyRKMfQPzKGDRZfLaZjEgNh4rHZ165QX10I/5iWZ/aWUkbuxrLQ8T5LItgol7Deo
IkhvSVtuiYjb07rzPfnMJwQM/yRD1wa0Z4HN+z8qbQ2kFtgGX0ZHbprrPahIBI+uAapLTak8Cyf9
DpuNjAceV0rJm8lLthQatP7N/NVWvHqantzCnCggFf4sBqYGdI3vsmraXcOO+mi1xnCbzISFk5pw
P2TskHwPXQJtNh1OGR36YBQb0IsNjyVb/vip0KO6Nauq29jkc9OPs+/N9NULb/lR5keh1ZsXjA7T
XoGflAyV1WAMiLiE+VVQyLDBa086TuJrUebnPJH7OW/uHcxgq0pZxIEEzsi7vh0QgrbtKddkyyX9
3lL6tazsl45ky2uW1nIDKKLZ1XZzShDR1EzGbz7+VsSDaC8SP9xmo1bouqx4Z4vv9qh4V2mnxB+M
aHdS7QrXWX2dWwIhrcLeLGoEQxLlU8vgRNYqtziJvStfQNep4/Ocpuq+gca28qF+ziIU+64fHlXh
prs8stjgBcrFUoIueq7ch5qN3G3MOBxYMOhaaecnPeNTSyxlHkVQmYcoIlcACOzW0Dnlt0vyb+7m
5ynBQOgwdA0rm0TYspmuulLPuVdTQ1vD17x/RdZMVnJRWyvlZzdjDCobqihUrsJc6wLEDjMoteN9
oQlvSknULdPbSjkg7tz0omMgZUmiiZmwCDchJJhTjUOwKSrrMSZkwxZnAyoagTCI4Y1qq3EmXdrh
UArLO9jNEm4258c8ll9n7FeXGMAqqLCT6XUNejNKQCvgjGZ72y1yl+4QlNm59p+CmO4hmLoTPBKE
1QnHrWm6bDlTH3hGhyZ/wN2CIbpX0FqWFDhlwJmRgLkmDEcEOSMByTxB1qT/nI0BUXhxeQ3s+DQX
DLn6tO4JTyf6Ngun86xbtTeGFKwIaMghdVz6mB45RjTe5nYZ7APdrovhV9uZ6V02Gw+5rWI2vOxQ
pixuNjnIgBp1+Em1DjS0EYi2l85HOw+qvccOZ8U2Jd75mERQd+j6GOBG9xP9XRtfxmKxrCZkCwPW
a/zQecyWhQfv8SNPgb9KAipDR4XPGCVQiBkl0qDW4vfKyBYXWWx9P3kEFlFveORaDl0sDxMhlqx1
sBPpeu9m3auZgCfkJB6nAm077QudH2MnRSZczhrZx7SLGQEAjPsS6bnaEqLmMDML770mOGUF+1e3
MwxCc0H7TGO061GuWV7PmobaCaWOvU5t55GSeiMTV196MuyjBGD0NMw9Y5j8bdqGZf9WRxgjB4Yx
U2t9izySlUc8c76dPSlGIytAyV9RbQUrzPfiqJHcrYaOyC7HKhE9TG67NnDobWSGEKBONsXs7bME
iBy6o4bXW8kiNuvDLVsB52BJHEye2JojMb6DOWzqL5oUVM7TjCTvnKM5ieSTnr/KviuwU/bJxraq
AY+mba3B7XZbtB3vtbZGxrfuu7Drl1SrmIVbSxSnke4Mn3IiJPxiwl+S++a3JLZ2TUaudq5aUvHQ
WzNhRbaGFymW48UMRmM9a+Or3YFAdadXenuMtI3PMp12Ox+PfilJ38sIY+pLgpxCCzQ4DRxlhYdb
yN8NgNI3UVy/CdfCk1vgjeGQYwATXwfA+GQU71MLh1rbAN1W2FfLwD2zv14nM/qrdDRus3IbEIcI
PwwwnIfbPoMXvSIGBP1BEd5pXOQdwMZ12uV6g4IlJugXeyKn160V7UdvFU7oWUcapz72LvkyDApq
+YpB79pMJCB0BNehX/8hCRkNosuEvo+nESe+MEsqhT67IZGx47jGXRGHb5mfP7he8Vi7EIGH+rlj
3rACMA9jPKBJt4m5yaC4loV5CEiF2AaMZVZhzuOim/RH1slNoeGjzf1zjFwf3oYtMPNntCZGcHTJ
X9h8b6uivC/84BDzKti4Gdj7dJkGmoMc9qqOETxirZxCR8HE4et1mhEZyqy+UxxxZA9OtnHj4NlN
TI5OUe4/UDTtwqMZFl6QTxA6NA5CLv+LvTNZjhvJtu2vXKs5ytA4umuv3iAQfUMGG7HRBEaKEvrW
4ei+/i2E8lll5uDWD9xB0lJUKBiMANyPn7P32rc/3v7i9pDbH39/WTA1iUvzdNXf/ncI+03n2R+3
xwGIYx+7PdBnfPjHY25/nhafBqvQ6fan3w8EQu5v/VEHC7D8uz/9qOWph2wxVTRxGO4NjWjZakh3
dVPwUfz1mc1uIXH9+WknCUQ/J27n9s3b67z93+9/+fuH/elZIt98IrOYAEUT5WlwexmEeJD2EwFs
/fc//9vr+9NT/u0xf3vj/v7W/H6e5VeMVPnNR2G+mqJLZHNcF50OT0nK/p6p8L5PUQcM7vjh52pP
rap2oxaJoPbi+QjWFfL4EpJAmiChYKxo21SKPIgMNGdw3XcmLJY3qM/bOEs+APNdcjIXDrK20VR1
21Zk1poMlZehGx0udeTS4Ba6VYILcGOM/WsUl/4FVcu60YfwIDswnxYTYrLUiEors1rCYuiv+oyw
ug214tCG8VF6dXmumL07bn12vKK4Wv5hRNYK/pgjGAeQGPlciK/Q1H/hgIkeU/2zHQgJM7MERlyL
ADNE/Lb1DnNJfQ729AMD/0M2xpto6ANDB/qHDjlo6PatLY/VNM3HC2GmwyHHAblqB/2UttZDOy1z
iLCCoT+euzhe1Umuoyaa4VFOOUcpD26747a7WDhE2+XWBS9R4NqEXklBuJenXZWpmjW/9bq0+nwF
QoMBOQxnW9Meo03LiS2ISE0JGs11mXbxpsmQXJFRkfUpSB3WnxJa3WtUvj+8XplBZ+EskfgBHay7
XDor1/zKqdlM2J1OR1a3YdcNBvIc/G/YXRBOWIFraskOUVF7oTFB3dPDwCi0u2Js/HvNOzTFcKGv
8QG6fVfpikQFAqUKyTkoHoABut231Aq9M0YjnL+8ezBl32vDv9pMk7DFGnRyC6xGQ6fWlIrtJlRp
Qo82e6gJXF25ke/usQ5fRc6CKvLoFJvVtnfau6G080MZDsyxrFezJ93a6SlE0DlVvFra6VYqzy0n
6nsPXmzU3Ll6mJzFZNkriLQl8WpeswsLMR4jib15nlL+LTByFtBtUo9hYE36t4xwL1xR2MzmgrDs
ktQN5jcKjAi8XXoPIcLPXdkig3XAd4AYv1gxk0zEWYCqMeQWij0Qt2WPalpLV7d6EU57T3goguGc
2Mm1PUfJvjaSr2wsy22hW1/hlMa7cRrIROsc7y4mVcroecXoTADwuUm4mlR95VeTl4JpQslc+U5L
wa4n7k+ZI3AB38G1nCgcJLat9ipON4SJlmSlrEONVEmraQ5GMpJmy4XlNVH6hJNc6FInAoEWSjcW
GeHu1WaqnO89WdCnlizG+YkctXzfkDrYJ5a8TKhm+6TdzMQTInudP0BC2gsm5D4vw2dYCl9MkUTr
4rh0sTvZiMPijhdZ5DgbXJjxJOLkqzrC/eiHgCPKhU7GZvc2qpJL30o8amYnpGvU3CMtV0vnCGt/
lp1Do9rELRMBSOtsxEgEUde3J1NUxELOn55O66w0NlaBiKElgXar5+6rKSVRaSTJs2+KZ4n9dhkP
QMcY2bWdBI2bfM5kBOn7U7fikK6pdm1ndC1xEeHutHAc5BOZ67o+dpsEL2dLUm+Qw2vlo62NfdPY
30uFEM8TyBbBfBUrN0EzYg5kMuJKeDMyJLwuWSzKmr9g/hCnBn60JkPnlyLmJyCk/dgrH3Gsa/zi
AhyCYVw0jKl4MVxiyKjzyfTE9K40BHO+hYWjm6d9aJlcgEhR4sXnadHg55iMon0yaM+ZebHJP6kx
xi6C65iL4+zkWpB0RJMtw+fIbB/9Mq3Q3U4vuW0V2yx58aFo12ZZH3FrQz9JjUvljrt+No+m8Omi
iv5gT8kzCLU2YKYIkr2B/ulpAgf9l50MG6IqKEJtGi0lCO9AKyx3o4r+OaVtYTXgrDTvwet0LrRQ
jME8Y1J4lEXTbPMG/3w15Q8g8i6TbeobhgWWa3x1lmVuZNedsVu8+hOp5ilGs40aiud6xlOeFimo
5sVV44edsxlnkBCuluNCmalnoKW1gmaC0W0cnPZIvmR1RbEWXTQdNHH6UteS6YQ1fITIJlZmjmdt
UhOj6zl6Icbop4kieSuX1tM8O8TVUVLI3HQfrQ77qhXoI/nCNprkM2r0VdxqnzJlfRjcNw2D6EG0
ZnXpwboj2X1xDXXUm++TrjcIUcOexQ8YnNSuepM0O+ICjsDOac3NIGBCl9lZjCR/hxHhJY7G5NTo
xbtDodd0Opw8hXxSktEOZ8Z5nudhb4TQAyR3KIw2VC8aQvWkEkHsI9RXBXPSKh33etqvnRzJc6LC
j1jE+iqzun6v8gqKnP1d0cDd+l3G6MPd0RR9640uOWW++dMZeayyoKlUHBKxMkO0JP5qHugLewlX
Zuzb08Yzy2aFIK/eF+bWKTlveMmkA3OS5bZ3j13YkKBJuuKaMr/x0LVmSTadh3AesNZU0Qar/CO4
cDwcIn+Waqs5GmFKrJ4cVRNFi709QD0yTm28HPGkNEFjd88wXGciHrIxUDVmB8vpoWcJKn62qqMu
YXcjeOY82CYkhJfuWtP7fG930a+QZE+EKu6OUoRleWCyPcuWQwTIoECnm7haOlQDvpytj+dspcfT
aUyLfUVeRl32K4Ebj4XTIXd3XWYI8ews+UZuZRbgGydYOBmvppiey7KnKYyQdlvpdPNYvgccvlrT
Y66NLPIOcQX1Y7VvHb/b2AXZlRnRk/1yk+oYICDa7cnmLXbMWxP6bZixvWifpTEmZChZgTKIf/Um
8mV1A711YdMBoVnRMobBRKqGcxP9JDiBKJzWBY9n1gTRetljqkpvp4x6Wrvj01xZ5Rd98byJ8Wkb
sCNmBrSvURa9KgHliNRJiiOjORGuEQVlfQihqAUNsaU2sbz35EGvmkVTz030ZVcEtw9xZh2nkpiC
xjLvtKGINyGODvgx5ltkJFvvGM2F2HPaoVEn6++FHMeNWdV3iY8/vHEd2MBRv6IqH7bS1cuD01hb
L913MHOOaw5uztordPfkm+lligt/P+nT47iAwDNtI6EkOWnbc5yJ2SS+mwmUkGKDTp23x1DALjRG
QnDH162l6gBv5UvjD48T8nZM2/a6iZ1XVY/mVpvvlQgt9EvdRY8pSUTRXYTwTzrEGGKfeQcGdzV0
8f3i/g8YuN+ldg9txoap7C39TilfQwUuuQKsI0ZB0vfI1thwHuMaIb+1A6tvy8UXZZT90YjO1dg9
MydIA0/zizV9/8fZuHZtsUg2UTw1nY9/GRQfWfXVSsEum7X2jD5QbPqxp+Ty56UUb+5CvY4vNoQS
ZfT0PokgaJi8G9r92PlPhXQ6mAypOtK6XTieiRNt0ppuyu9vqh7fcos4CPMwg6XF5gJWrGaLrfED
mMyoFJr6lZSpyURmMfjNOPgU9jQOsBzm907sbqrZ14+3L25EIJGIKZ3Sbvj9xQlhg8Suhbld6ero
Ll+I9sVzrVt7bNMk+Sn1htIvXAF+Mo9DrlEsdrVBvoNMToPzrUti5gRaPr+jzt1klnL3RuaPx3ps
UaBZ1RlEb7twetujpvt//B/bFQmDNITAyvG9DHnc2ADIMtMW+otLK3P5P1J/GaIaQ9TtKsM+CDk1
x4i21HG4/Yb//jPQAXc9RR4T18K11MlWabjqa0z+N8ivszDBMSNR61hDlyLw8KJXM8tD8DGbKa0J
eV1+ZmnF5Jj9+8cndN9kEZLFWDjDkZZ1ujjc53arZu1JKBKK5TuD5vYYL39/e9A4ongbTQ1lASA1
an2peQHyjWLllLj6as4fkavXmxy8PodsyFitoBvR9tjENPCs+K7KoGxSsS4Xk16pg3HGqYFQwnSJ
StWXL5ksyLu/85ZfClw7v87s03mpw+Tgh3hQaQftf//lcn7ng2RQOH7OnlUzA1sIsE1nAa/sCn4T
ht0PNzTs7UvKVrEeaVutzFZrGFyp5lhgdUfte5c6BRrUukvXVHEGkHNY+ePyhdh1JDOMy7t9m87r
optMPPBU24Pmme+ZPXcHL8n2aLnto5tFH40DqtcquX67DozIlMGgX77Qz8ZbDi1GDfCtpjz06Gh0
f/zl7f/w3eK28WomKZ0P01sx9Iy1iU186a25/fgi85pRTrPCKs4NYMY1xeW3yoFfps/dO3vcOyvg
j5JoK8dDRNPnkNFd+EuLP1fr9V9RxbfnfnjIvVMW6i8ix6tFX4Mur/4yc67FFGhezdF6NUzjxe4B
cHZhDx/ZeQwTqDPzCIXLVAdq4p9VRN38PbLVW1MwDrVynhqC772rDQ8oMF9kP+Cv0L6NDhWI23/o
vc/PNiCiac2nK8QH4suHsYWl5df6GKBZOhReedJo8gOGp2Vumji/rA4BO6XZzECLUV9ByciqBMza
nc5ZPHOoW7717y+SfhRDBxUf8Pisbt/P3abZaSln9uXv/vbQJF8uvttT3v5aV527aUfx+rfH9X6P
vv72zdvjZml7W70RlyormAqVRbmPJgu/Xqn/Is34IkCibBs/eQsZ4kEfnRbCt/bNpQJYuYXfHftW
X3vaqUhD79QqDdlprl8Ih4ebb5dwybz7EOgBIgtQYI2FFz7iAylwXMJ6eRTWMgmztW2U+ZxhdVY3
i7+SHqONPmkYG+N4eeKWM/RfioD1+3oMknIcNnbVXgwWj7PjHsWQ5GuAPth8+vTRwk1LRU9xU1YZ
5JUxPY2yGO/smNuqXXp3UV4yx6i7T4Cu7a5C8kks9Z5GgkkidfPMsR8KbdfsbFuw3HX61kSjDLmg
nDeOMp6MtBn3QkUU3SF7MY5jVNZFvLOcO4vMrzFu5HWc810j9e4Yh+ahtYH12p7f7lIPfzdHFkpF
FNexcK0dnUjO+iBngDNyj4ppLTMmSamVvtVjRYuGLCeXPX8aXnXD649wGz6MJO+2puP8kLl3cR35
QEzz1emiL2GXkONjkhojDLFx/23IzB3xOhi/PJiiOsXvJPESEuDGcfZb0Xr4WSsGdUYxfVXSe2lM
K9o2yyBAVi7M1v4bIVXoDYyogxjjbb0u/kzl8MZqz69YHYRlcpaI42fhj1cXLgygWqZjI2iKjPsM
6+C2r5qBmcusYN/5P7UvzlnDOfWcZ8OJhg0iVHeNd+IZxwmMAjHNgUZuReBE7q8aKNhOznjgJbK1
1joyxyx8AhpkG27tbH5a0M4FmOydUbxajvjhlgBkbPqCAXO1abNooTumsaPL67HCZNFS1UmgGCKp
Pqx3SVtcafVS5XI4t+LNoJl7JQlWGoEt2/jXQDVjMteTq2YZ310rvg5Rf00RA9g5B8pBkJIRhhEJ
On5D65pUPk3faEB8Zn525pym2rmfITShQwE7YivOySbMeIMhMIFIX5o1m3QXtFPZSIRJ6jIW47vI
KFdjUCtZ5T60Dr2Kzn7Uh/4VDvNbGccX1x73KT17O8Unn07Fd89Ffzb3ZPdp3BZiqM5VWX7w6cNA
F9GDs4SASGde0rkO5pSdWeh15kpfjqzOyhl+job4qRjJs0B/jDmCNmkPzE7UdS6LlvR4PObYA85u
MX0W0vtVIzSvERL4batzdxpXS36hgfnsDee7+dwpcjtQFBOp2FQ/Jt3h3Y9/jl5G82yBhERjehcX
1ns2L60Ak5mF7F8m3xw5E2FYlMR2tDmxqY3lrhC4v3NdJpsU3gCXqXUHDuml85x4naITpg+vb5vl
edCLEKsAAoDJUHayvPbJ8HA9SKaJtE4KsqAk5MBwWGSApJQ5euDrkCQYsqOsN+cz7CiG9LzwTOr1
WhfDc9p0OILnklF/c4pV997lesno/zXxsmyj2FYLo6DZ14f+qYUMlLXAtjT7Ph6tBkC2SRsUdviI
htwoB389GOOd1Tt0wXI+MviMfducnZHBBofr+zgyob7fY1hcxaL51tLkdSL73E30riB6BK1pyxWw
kAOu7JXDTIrWmvgx6MhwzLRZT54RwxxQ1L46kGSZPg5yWDV0Xsea8YmqmIBotH5x8rBacQGmBgUs
v9hea709d+miEz6kg3xQlvaBtfuRd5g0jpG9vb9Oi6Eaa7Q2OWsVh0dNdfcqA6sX2fuKeJJiMDdV
MbzQYLJc/Rfi51L5TAjc7BH00VPfza/1UFOOGfmxT4pzmzMAIWpl19voHw0aWEbyA2FIRqqytXis
XaAmZAHKIOlVjJnV2koCkSLN7gGaJnJXWgSrhhIpyQcwYtphffh9BmG5MXgdOXdlrF3tkCwz4JB9
w7xSWZ+0Jk6zjUVJhPWPrhtfBX2dtJYOp4yfNfj4oIUzs0tde6d18iVOgHQ1uMwcRQc5yYefXYVj
tQeqqQMwVc37AnMPOGXd6YV2SY35B7bclzFiFMqkEEHcJuzsmaKhfNFadtvKr39EcUorsAZ2hiFo
23uhsZU09oPJ53gq5BvDJBEMqUccsGli8+p7dG2mTvUwTgfT7L/CjvNLpuZr64CbCONCXyOboVle
/tJpi7K59g9RG3JToiaYUoA2Esq9/KEl2I5URnKv2XUnowd9wOSe/lHxVLQGxrEGUVsV5worAyVw
0X9MkZtcEr99BSEhV47U/fuIbuqKWfKnwVBgj/sp2SQF9n7YIAHkSm+DMKFYazjd1rPG+5mGC8fU
oAU6m9a5mumz6kDf1n2sAxxHRq/X4THy7DtvdMRTMz1ZfYZSr0JeYaDGs8MuZU5BJFWho/tZ2kvK
dX6EFDWnZiaSiBAEDczbsJtV1OwtDmIbNyNBNbciYxXWyNcrh/MlsA6D8bP8lRnDfqH0XRPyJNAX
mfXaRcu4mlukVaUquiMYJnBQXk10nOE/h15eP3VpRgtFyH5HuZlsfAUH0CYi8lTa00PDPO/si849
O0ljbvGWxAjF7Arik1+TbW5efDP/jHp3Pof4KA4jM7GB3MSzWr54FQENo8HHi3fPOZqL72Qa81M1
0iLX67k8JRYHRCIV6Cyhljy2ufK3iw1zygtjT//sHrK1jyKSL54CYwQ4sWhsf/c7dkpaaIJo60fO
YFNas4kaQi2Z3ZL+GFvJ3e2LMaHc03yU5mK+egzuHWz1iysR0ecSM3YOCZnb5s6IszAt4n2P6pe8
CXEe2QzBQIBvJpZ2CkYl9Sdq1f7JPdSxPj95NlE0uW6TyKwqKG4d069+oXd3xlhscUVQJaapufPg
ZwdRZ2sPVvUtUpULwow/OJExbUHGIujWqlUvbEAqJrcXzDcU3ZmU8108x+yrDtVMrVtL2gdvj2MS
sxz35U8pADFbCz4qn3FWGcCIHCZ0EEwJlgGXvMsWRpPvjsjmVKhtHOCxdzmd4ECANNvMg9ntTJPj
XpfOxHr3raC01BiuFx3P1jMYnium/BPG7bTz70ZvN1j19MSzrM20209s6vdZ2hhgVIwKGV4/Bs4A
fNrchUlinKOJLU6aGWJGU6v5kCEfMyfhyBDPB+KX9X1Igq/mYzGKKSdyMB0nNfZsWM4e0gNsLQsY
b2Js48VniYmOIcasXeARqzWkCwAgoIc2yGMI5wW/x5IaEuCbzlykzYRglNwqdqaEmIjA0qOtw1u2
qx0a8Rr4QnoUpBQPPeoLxAOYKAVQYgSV0gLwN7vHKBfXikwGg8YfFZQmcS+9eDpnj5uhV9UiCXSs
7sPMyW+wFP48NtCN8NKNIaLpgP3gEo2Ne4lTOMxz197XszjPsiDp1m3fs1778sUg0JIWKxUt8pYq
50BAgAO/B+JB8g9OOcAsBtMhCNyRFWZWn2Ka7ua+fKrKPmPmOYarSkbeOqaGsyq2zRJTSwKgxG6j
ZOMVU7TKe/ErCwcQyXTzkDiR5ZeGp+W/2Wb3TV0iOxq/eY0RiTHWjFtyKL3QfK6nhCzFQeP0yfpv
1d5qnOJ3La8eKwkzwIhChCwZCi+QUmyuMT3PylsnCUu1gHO9RgAFkLKcmRsrse696DNPJYJaojhW
CQErlzT5kZe2D7kLcJjuSMkiNdWAxJBhJsT1BJpjX7JyCVVrsWRHPk2wNjvSeIWMaaXd0ms2WEF1
ZmTOKy6Z9NpFw1sTUn6QErQvIw5sYCrPfgrfkkCQ0zSqxTINEsGnZHKMrtpHmRVRzXTx3ho5Wadk
cjKViKD6DOHRcnLuSj3vHi3D3KfiK8x8+PQFiuuR0eopTOOrsnvtEDKT7iID+FFS4lOKjZNMR29d
QaULsrwvNgU9wuUah6pi0RqeIXqfps4g5p0NYxq9Q6zq9qBjvkptwbCnnx9yI7/GTeHsS18uQQBG
ci7tWltlo3vPfvhNH+t3biH9EGtoPYn59g8ujFrEnYATzerFZAq1c1T3WabpcFQ24Sj+sLhNxvOU
ioujEo9TMPWFLIeXNmtXszOgOmHmMUL0hD1S81xdHzgpE5J5/t70raKtaJNfgX1A1JyoTMX9zRQZ
GAm9V66vhF5efbXbORgb+GdyQVIQCX9QM1Ka6KGse4F/3D55ZLDYiJaZStivOYoIy4YnRV8WQ3cp
Po3Z0LZl5tFDZyIBB7heh373ebPG396xogRulAHYwJgUSmyh87fahlhF16723JPkrV2XbSXXlaBE
BHgcrTIqKxTmuD9RiNAHpknhCcI4fPsB5hUV02KhuJn99KGzTw4XOLS/Ua1c2573Nor+u1o83h7V
di0KTR9PK5iCBcpHDdLHcN6hAvh86CHIkQ4hgunt3MHxd9gwqApS786wZLX2G7FqRJleXJ25SeMg
HMk8I/ARx10qH+yszWoWdw1wOBYvPdI+o6l45qzPzGyO98xeTpmRUWzipqmyz3iI9L3h0AyW8EQz
O/ksBSJWJC3xb6+90Qvw9QxwQY73QcgdQII0586ZKLx4w+oQQ1cEJYABHJMmMj1N2HgWvlv1EAUx
stFNNWUr6kDoQiXmuch9J8ZECzhhPqeCpwRD1QdREx5yi3ccXdSxwGi1kjhglbOwIPNn0Yz86Ayr
MT2Tvaj7q7KouHLJP49D1JIhjDnph2p1e6SbcaC9LamZ3UABE+E7iGRCyGBRkfpYI1/jtKvAqQ6+
9ssCpxUUDaDSfmZCk2GgbrGGoLMK4AvRuzK/WE8XC1t2NWp6cXCbgPt6/IysSddxjBRiMKt1kvZn
wpk+XIP1aIn8qWIqauhv68hknY+ZHyNn5F6w77VB8CGZ9mPDRTLxqjwgcwRi+6COp/dOcRZzaqY+
WsKHLYhzi6eUwkhDZSblenlnGEamKz53RhJklgYjCg8anDsXcaFV5N5aGfHnbT+ZG/eQR+Vhgnll
2j/imqND7fNPbu271kITxEPh2AE96t/imc/OqDQNp2aJHRoRSsLHd2em98Kwyp1Tj2A2/dTYtxgI
pOrGbRFzyPVMynkvH7RvTtyNx8EQ+0bX72bpkOPaqO5SMXMvmJke3KwcD0sN7OQDSDyLRRO+6LuK
BgHBnOHYaLYY/nI4xGZ/zbplwkMEjET7AGA/3ZfKeZdRm59uX7RefY9JlyFpqLY3+QJdjZQeBnTm
+rXBIeRUzu5rPGjIZ8HkXqZRT/bhjBOcdfSRYXu/m039sbY7Z8taYp8sFZ4Qo1APjQRpcMTfNx6M
4JzIwUYaD7HiEu0mAF4Om+RyUekL0SFW4k1zGSam3fL+0V472hPONBEeZ0ETlN/yPPoHhj0+OV+c
ZsfOhaPIcbLz9m6T+zua/M4KLQKDu2aJytTbw5TheLrJbg3VW4FhQkdQfHoUBv3Kp0wYlpOa2ZrR
BooOzkVGf9yI0aHSk7e0RwkKqVxbUz8+2Fl9544RlrIZRpp7lYWL2rRNuJYGjZxwrsp0pmgidupJ
dHaJDOcnDjtvDZUtZTcc8XuhHeK1gUAkNmrTDHB2ag+CfUG5FKHuKWXz0lIZB83IGnRbiGivVMAV
LH9VS7bjMCdKOLc+53I5jSqXs38CM7Xh7ifNOmB2T3HbrJox4XBrlYfCZepPZ63fkLFV6CBLhnCC
ugQlgkoRvYgpUHQAnOKnsRor2b8a4KXLkLJMwIWh1Gdk3NXkAEAfMhRq255N9fY+Oc6bNqBNEwae
eRPH0O0F1/M4ryKqLX2Ivs0UgmtKV/Z6GCgG9NSEIfo25hJAmGL8nKZ4JJ+eBaIiKqxXiCW8IaRo
HWlk4qqjo8C9mug29sQypWfAgmUaLDUZcp+u6xVVD0OHuGZm6h6qJR8jqeNj68afi/m/k/lnUXI1
IaRF7G3AU50W27nXP0VG9zJxWeFRgqTyxyWotwy9UzzfBFY8kxKesWKRQ0q9sm3L5o50OPZH75AY
8RsuerkuB4xoUCEoS3hQBfBpKmyOvmELqz3Tf+oY2OmWeWu9ZckPAWsDSAJBdaF1DQYTHEyQoPy0
I0Qm6APkaml7Bx5WFwIeOMffaREGQddAMLesV73c9ogi0OyzksuJA1/Gw0VLyYdBhFalmX6Su3u5
tdSxkVirglM8MomKFlw6rTXhnN2lT8nSPm/DeqFcZMWVZKRLwiKzApvVGRC64pDfptbhKpeCWf+8
L0IZr23a5ytt+Rx/r4lqOIK8G7b+kH6SJRgHDaEEBBsQ1N1bpzxFQGEPfpCP3O0AqjmTxHcNU6hV
Qd/2te/jBrdIFW1zN5peCzyH+uAt7Qz1M6Ghs29GW796lf5zHJ8ivzK/06hA8VzO8zkRTrq3rbkN
Iszqa40GVaXr+bFqqkNim+pijf2h6Dn8+YYwLz01DqRKdNbgsXe+43OfhBBSSuSbaPu5nGuQB6vG
zXnCIV8nrQT4qpWfdmkA8Mi5H5crpDXUj86fvplmeYEpcDdU4EDCticUiX1Xb8WB3jeHHGUw1qPP
PCxXj603LFJUieBCGaL5Gdssi4oFNptbijtORN73WRHbnONzdkT2uqyH3CeoDtxNHSefsRs+V1nz
UM7ijVyUrzx39vFQsqqltlrR1QgQzfR8pO5TQ3ltDXQICV+ls59T7orlJmpGfpCsaOzN9mKFLOr7
qI4DrL5c3jVlB75bqHETzTedFdnPWzBr7v62YYecbXXzhGkuheRvE3HAwANabX8yW++z1r1DJnzc
geYhNkDm1139I5Qe1ywXl67s59FjTi6KAD9z6RfTijjIlTMh5p1LNl+v59IWDFLY/NJPBzM1sfD+
frl3zZRAkoKXQ7zJ89ix3LV6SkS5RgSjTq2olnJitMiCaHAre9V9WHMz6CVuaUmr247EXYUOb3V7
5W2PSzt1pvvG055ULzTG8djfqCLq2b8zF2/wNLMRWC72zc5nkYvxWo3Q7UmX2d9AVLfbJUp9Eo/L
i4Z2mt4in2+ECUGpNA3smmUpRByPYePFWb7N/UACdWutMZawOuCvXReAPyrDD6ZJ3GlNzrsg3JYF
TA9/JWIud8v39QmpFaWrtybxFrLRksIH5J6C8uBNFzGEan37WctjJQsceKRVFdUwc5bjTu3qZmBa
3EkqueCIWrr0bDpxKbOVZ4F4NmmHEAa57RwW21pxUXh4mnIH9j7V0nLwyj/Nwjq2mYd9bOFkpUm5
z4l+XofRIrCDVczZKZ3IkTjZHnyqeDnbF9p8Af73w645qYQF+3NMCxomvL/LNd3ZUPm89H640VoO
d1z9qxz+NDBlrkevCxmgm0uncCw3IdTGRnIUL3JKBNfz1y7wI4Y7GDK0wXpqTBtuNJcsuzhhDSmN
E/I/t82ybXJxVHjS5x0WDYJfG9xnGa6Nsvle8clt0sz/JjHWGIn2kMg5QsruMzUViiPjElnYkrdn
NAm/qJRPYlAv3XLKylv31PXWhIOCbdrTGZfHwzXF2w3QM/kcTG76Vjg75ZNX6mSUteRy4Psq2n2E
xB+NJUjjZvZpGS/X43DjIxFAx6v9dVu78dLRaDBQsI/Vvu+W7KKKj2y0rCevqdM7dxI/8+ITjNn4
xhhUn9wzLjqE+DmaXpzMBytLpmNjtOR3E8i1JguoDpA1ZPcpvYcgT2uaMAB+MR6Rd2hU3hPjnKAc
YnPNU2wxCiMPwn1ncAcdREruoT9+y9QUr/02Q4QzSUb8epcENA+HNZKejT4Y5AHOrFgmHFXPQhPF
zY9bo2e00vgzgeryavAaT6mLkG2y24NIBrJJp3tJx2tGt+Sl4YtfGuTyYctBh+Ps+gjX4FzD04AZ
YSQkhcOTabedpdhjIwogzA3k3MSQ88emu4I9wtQyZfmjYaG8qVi+MdL0iPpMBXiSE3xg0cQrNb28
jpwWH2cEnAo9yW+kz//SCf8DndByIGn9yfy//ug+/sAQ3n0UP//1j9dE/qhKmi1/phP+8a/+P53Q
+aenO1BOodJ43Mo6qKbhp+z+9Q/NN//p/ZVc+I//Kiv8Bv/6h3D/qTOSFx7tf2G6rsXL+INOKMx/
CtJXYAs4AiaDzyv8v//nx/jf0c/q+ptBIP/25/+i336tEmDJoBP/Sk8Qnu+DJWR7ExZPh83obyQp
EzRxpuyY9AgkLXs37MZ70T1ijCF+tSHby2OfuLPLxV45W4cS+AbanGlDxKS+U2L4D0QY468Qnt8v
xzXhdAhmUp5zoyz9CcKT8abUZl1wwLIZhE91XG9T80c/ufW9XoLcCuvA9qATan19jzIvP/7p4/vj
7fnz2/FXIM0fP54tQ/d93/KYl/6VAeSnzix90xUMIcP3CtPCkz2GewdIzmnQEULSdC7Wfd2xOvXJ
7n/+2X/DbNx+OJcK14rNyBRr099wTW08xJHKyDbNlgBhUi+ynTNR4E7Uo2mbmM9aytitYPrt4n1J
0y8HOVRWpZy0JXxHSxIbE8X0Y4pBzv+JOPZXtNzvFwcLj+vN0w3U3n+7Tkhl6iddawVRzayVqWze
7SX7rmmYuxWS2F8lY5Qg0J81Gy2VBoQtV1G+JoT5Ka+06YBEpBlGb/s/v2nir2Sp2+viboAIaju0
UgCO/fUTG6ucQ+qYCNz2odjRHhqhDP8/9s5suXEky7ZfhLpwzHglCc4aqZj0AouQIjBP7hgc+Ppe
UN7sqoy6Vmndz/dFJjFCEkUC7sfP2XttBI6EKv8ywSN/csyc0UWJXR/WMRXjCL2hqwjSxQl0KI4q
d0AiqHHvld18mefe3xsmCduw4fIHU5xDNJqOHuSNMycuR98xqXwzgf5Pv3up9J6G5htjEP8YFs4x
WxjJAa9sXtFpkU5jOc9G0T5ykxW48eud2efiyTNXu7DVnodwfhqS+Jda+e/xOpnJ0Omc0tz/ZgAV
N606vP7nV0v8lWq4vlqeyW3lAZvxPd/5HUxCJREPZRI7l6xpTHKVFDNjl9AkEgwoI0s6igtqxG2G
TXYT1PKtiQFU/W+fiBCsPII7nRvqtxstyeH4ppR3lFcIMgcTK7gZ28/LoA8A4m9ALw5uO6uLEzO5
6Cv6H4Z++c8vxr9fOZ4JMNBxiZ4BcOP+xvvKSEgyvGZwLmOc/kKp4vgMEbAinECqPToZsVNW+3fL
27+vtvxOzxLr+7Ay8n67Ws0xd/zeKjnDmO5Ry8bdGcoilDN4bGJ8SMDGlwvy6XurR9lQLP6dCRtF
dhSWEjLhf/77rfWW/Sel5o+LwbZ8gZ7d4Y34nRa5MrXgLQib1ML+SnKhDS6xvwtKRnp5GT6bwfzm
klW/q2rK6JIM9z0ToTuhm+WklhqOZNqKu6FPg42aXfc8BXMZhV75bJtEfDZzjlZYFjHwp+ZaSTWD
W2XxFiMMbLLX/oZxZv37yg3rjn3MXBdPx/r9yo4tQVSzVzgXwmlA0y9t/CBlQpdbp9VBr/6kFbLf
GgRVgKgkgU+RaxbPJAc0bfdMhjT2NoKoEC/UewT5NtJKis2GmL/TMNmX0bUMMi8wCJiIlKAcVBFN
uBkZR0KKgG9Ddfcw/LitIokrVPJvlt+/MqL+eKscB29huF6udOz/usoVxKNii2q5buhUH7XRVuso
ftpM9UAo6Ph1SHQT/efL4zcq7R+/cyWzkUtGGWL9fn9o2nYNfAX7krmhfq6SZH6ko09rm0S+0CUQ
OKyC9ECmaHD5+BBYW8d7L2iQ/82m/Du/bsUGAu7yQ2CSPJd/u1NbvMBl17UG9o0CgoMwb9jwiZf3
EuKddKYP1pSb+zYIsLwlhn2HTpedUEn7GFjM58lFQb8nk1stRvk3m7b71xWVIsTxA6oxij5uacd2
f9sX22JxLE/44Zl8VjwvdDSEi98aFD8goIRu2jjkFXbV4M5Eb3sRGA3JKgse1n2FTowVWZ1vbpLR
Ni6Ti0DJ09nRHRN7L8IOJS4CBNlwGde1ixNxgmZKVcYxjUwjbfGN+ewyHprjixaDe9VdmdyFDMrv
g8zrjnPP0VI78ROetNXrFtJ9dc+9bJO9ygPzgKPG3HwkWhVplQGh13toZ1VEeVRgmc6sXY4ZFONx
eCTGxXycjplomst/vs54C39H1LEVsYdz42LuQvr2OwGtDrCZ6YqBDk1CPEWu98lc0mXfZJ6Bh6d6
sKGxs2kPJuGTPR0enjvdPg9/UTCmFUOdAhH6KuyHQVRHWUD3yWy6+VzZcwHAwtuUH9LsnihByq5X
cJunZSULphqvbdpqfCK5Z5+hej7pCYs2eDXSqo2G0YAmDqCw/DO96PwwedM9fkWCwRIU7rhN1Dll
BL+VYYxIb3FQJgkN9yqvamSXTpi154+vNREqOxUiujOlzSbTcrDbx/T27KVNT0ZJ63oi0fmSpaTg
BFgKz5M+xsM0k3FCE5Mkg4s1JfWW0Ot+T3nAJTQVl77T9naZgyPrRvbk9TZxMuQxb7L6S9kW42lJ
6+cmcJ9Z19LjWhbJcoTJpqO5TNUttbp2g3rIisLO0NvW82KC4X1vY1bOY88a+jDRaUDxtaSRZ7bT
ifr/0OWpuiJaBMjjJj6WB4xm/qzCKxAAPC2g/nj3LH0mpAtX8FI6W1+3lD2VUZ9ttUaKWV/9VWeX
JQO8ulF/V2zCt7J8zev8q+0ey0VkkRj6cuePmb4q1Jc4vMwvZCAkp0Fgse8HUqtxfcCQZcDfiLgB
oVTWO+2bBsr+0T7vG1CrG6fNnJM73kPz9e5UmB8W3YyXWsJ37EP/NtGD2zBswgTW94dwib3zvMyf
chykV1Jwj5Zrog+svJ+1xrSNTbtjKKKIxmkycibFQNxM2ieP40i33iRA2i5V+lrU84MT1PSSs/EZ
eSBTE5tCvh+evYLU3RhC0SZxY2bDeYmzq0HlW3T+E2lbchsg5XCqSh5w0/WnLOho0tblL3rWybMx
xr9iE/zp5BYoDFLmQLrvKWZhLd/VyeeixUnSsNZkmFfv+5gepAWY7+vUygS/2V2XT4gI6JYjofaH
bQFFLhIg2XZk9MiXYRyiULaAEHAdB2p+DtBeu0TF3Bsu6FUC5qKlRcfpcVnDrSnktvcNEQXtvdUt
dWSWzK251uxdI5nFG4L3BuwyIWkW9q6ygDvRJUP7xxUuazPqq5grNeQz0cW/QlrRl2Zp3sOEPTgM
l+ZxCpp7VjJr16ZLiJEGN5urzPkMLU3slPphcGt8iu1vOXy3sMis6zJRWdicpA8t9kFY3OOdMZR7
cB/dTYG5SOgoPvZev8tnJCVLDm4q9H5mdbCa3aTcKyNdB+NjcyLW6KKIYdyQ0pvuvSVPnlD+fQdk
p45SkWKrkvJ7TPOSBSO8J/ake+QPxAaVS/8UW8RGh7Bn+qr5hdJ5uksGsYoK7YBxpYfKSQ7ZCxkV
V11nZyWy+bMT38BdclUMg//eX136VGR1oK6FbwCVzbflg6qL3eJV1RnFrI3i6leIVA+7v/qOaKF7
cHw8asPyIzHr6VwPs4rcwm6gqMivmXkin9z/QgrIayaAbZIb9OAh6kT8mqDACsLiLk5w+k6+fXah
/28BylTbjzTRj7DzYijvB0fOB9Pg3TKr8AO2ZW5rRpggDozPkuPwwZ1wizIixXEUNm8VJcWmoBNb
4eF7bItEncaguFZNFhMU7WGwWeqbqeFkeaF9Go3lNXXXoPiO+CJh+OWpA9Ycd+OrXLW2lTqEtQJv
0mwkivkcwfMgvGsWiOOs4rs81Aou9L6OA9yezMq2jgtDV02NiuQquzIaS7zUPl1KP3kZgDWgNK8+
SSfX148so85xfiamntG1zAXHaJ7JiLvmqWzRIeFtCj8TBt/c2zErElwCUFwpnjQ26/qY+eT/SFSc
Iu6+aCq0DXIseZTDoK/VGL6kMxGNHYNjG0H4g5FiDHZoeDP21OBN3fkluSJYprp2EC36CV7gJixe
x6QjjCBP9gJ6M9ghbJuqM04juvAu7vh2UGy0bgNak3eS+Ov9x+Gs5mS8R43KSyYl3h8RZM1BIlrb
TpCaqBdvC9a2jdYO8TusTk8Fke9NrSOxkhPnYnms0ZpE0iK2u6qw1Zu5eqE55l+SKoAdVISv+E+a
52phsJT3OS7racLbaeEHGh1BEF+uGWKwONlEGl4rS/1cZmA69WRjjIhxDxmchjaT2w1R3RywK9JS
J/86IqRec5FYT4mhwLu6nCWAI6XcuoUb+V7vRG1dvviGLq+2us6jNI5h0w07sjyT+YLch9Niqx9V
QCi8AzskhXJ0bSErh7THN7Ex6k3PSOegh5ZjfCHZ8yXzFgDHsCABnmnDqM6a7OMHayqYtPr4Crop
/Nqp+Sv5s/KoK2c4WGH3zegos5PZIRtbVF5kEhuH7MEkUHuJaY6th4vAmdQ7SLaEBRK6TNEssAjB
IUXIcH5Vyk6x9bj2tUv9p97rIEMoCLth36KNGIiTHXv5RB2+8OvCJIJKsC9bmV5K5XTIXwFfGu6+
9XV9RmrqnOw5cs3F3ntNamCfxMC3hzG7ul690zRrTpc2dLbQGMHmQafXRbs1tJOjWdb6OhKwG/Xg
zHgfB5c6qOH079C/EV0grwyQzqSXtoTdWCCPlnE6sw7D+8GZ7c/+OpSedh5iyFKE3oNsum47NjnO
ZiclH5NkgYs1lvfhIN9xv8yva7JW2a9EyxlNJc1xp8iHexWDvozxS0ZyDO/zzqbRt7QrPANLE2SS
YIfoyWPzt/J9r5loMAJc6+QiAItWaXR2zRQFypI7I0Qrn9tVvK/sDC9uScNh03UrYn79jXmXEhhJ
2PSmcL+RkIhXJg6ReXBx7RYrd68MB0hvrqR1hdBmVz05v/XsntK0DsCBeMWdZgfHjKQYzUpot7I0
9uyMgmSl8KffB7/SZpxOimyQsfbe2zbnuIsAr44JqRWh+aNgMs+RpEp3kzE+jlXv7kOpuf6tcN9K
G+aIXK6mTaCdR/Za4vTfLGBHvb4YM9d3Jdqfjite7RAwmG1h8Y91fhA6Y+9gJtxOKaK46usAxe04
FhnLNNIqJbxnzC96Hweut+vq9NXzLmszTKd2evCRGHNK+cWgGdmhVf2ANfnFVcXJN729l+lw1zZA
LZ3a3S/YiVDeqRvKxSBSfo1eqn0FcVMcKi0W5mMjwCvdn8owiffSqRmlkEkep8A5O0lsVq7uoKdj
+6/3ZMj0++BlJDZ0I7X9GZsFinbetqmfX11dePssBZnlkpBWuv3Me918N6v5+yDy4zCLNzcaRVdv
UrO8jfOU7Nogd7ZO6xwr+dkYMnzARbiKDZSNLuvdKuH8qUJiXhek0g4MIjVvBkI9SuwQxQeTqnrT
avd+HuF5TRhUKIyhvNgtgSt1DnlOdst2mleCQVI/jSATMn8eImGvVDuSd0noKcyZQd1CBDCjqAgn
7bUD8LorclKB1ZRIQGMd1a+3a9TANNV01G7KmvsmRwnSj3sfpjEvRX8b2oXQ+84aT7swJGnYdEKx
VQI9pjOtKdRjuR8XjfyOBG+cSZw9sNmnLuSDrFfH2SrYZOOaprhbRK1B6GxFBt1maWFnE5WMSRzY
p8iQT3Doa3rkMqWPJSwPmWZ7y0NX3Bt28Q3bxmuVgnhzPA0NiShG260fDABBQ2z22xF56I6T2o4a
MSBFIkMbTcj20GU/OfEenTrtI+nEBH+Du2BjeKQWfXcWD3wg4IIcNtyOunPaOcRvByh6DpZy9rZ0
uz2Zp89ljWTSrkkVKwJSZVHl6L44ASREf6dZ5XyA2Eb3c3Y5YthNQch6+0WS0YVdhRAOu6KsTAzB
kNi6mSmrRVVBz1785uLkxMBVdnHjVHFeJtVEflv3GFcQRyT2zDrmgeGFPZcrpGlsWky/B786xMU7
cZc/J43JKoX1vFczYHrtv2RxN0dFl7IR5HFUVUANkXpfTVxoezyp5mZk4r/ljP9UtcV9FkzPLUUw
60ePRM8I30aCbBiZ06Zn7JOA/tp4gfGmOyCho3vD0AvKb4o/TdJ+t9uqQWlG4xw84052WItwRqCw
iGIBEHdpGirHhu1H9fjCxPDDrh+Xkuhy5IruroAxZxBthOyZuFm72VUjRrSm+QFJHRN0nahjYb0X
46SisBkh2YLt9Q0IjnOtrkiKoQqIb2gBGUT35TWhEFw1xsfax3PtuK3PSqvTL8QWd+oeyCHin4kg
aewdTxbCociIcUvxRE5uzF+hADpuxhG3Dj9uGfeF08r7ykN0G/hPJC0qJGRutTFxNYEQdqUwNy5W
iId5PMbwNsApudU2XyULk89rzKUb8PojOBwxCUnBcdyhWRU5lXOG5d6wVPzIXhsdEjin9fcyQ6Rq
hFTKgcXuMjBphX7Qo9l1XEiVCFuGTdAhrKqTZ8fDhdHi5keknMJ9SbxrLtldiUo5kPv+xSa4WXeM
cqU4WjWcHW/8Lt2vpdW/G2FBeQLXgC3M0jM0KuVcwG6UW0459qFZxDWTA0gikwgGYygw2qZHv0o+
Y/b5JRKW50EjzppCjsMuAKKgvE/Y5WKLEOYi9B6Nfm73dllsF9rTR99jvE/A2fOUtTvIfeOVFui0
ColExNliiayQLpG9dDJyieVi9yHCUJjl0RaCuEF7Rg4QOq90PM2zjG3QZFYQ79JxKI8C0REtLG3u
BwPASznDHO46wD/+BKxVN91PSOzizvOa68gyfEZtQI4fLl9zxJpsmQ0EWZDs9/yc/P7js1LXGBUT
YGgznox/Pq56LMEGmjFWnSbjREWgi1g9sx9ffnzgUNKavMzsuK2NqXBgfr/RasTyBizkvrXtwqSa
HdEHxNOpXx+TH4/Nffqe1thsGpCWUMaMYwJl6ux3UIc/Prj//ZkHJnmrk1ludBJ8sifvq1PaUGk8
TdOpVFN4ShPjysyHL8nwvBbkAGzcAsapYE7QZVYEXK19BZ/XAvdQRrkGumBzn/OZgBofU85gFDGg
cvOVUzF0FLGgKmtrNE28hQKfeNW+qzrHgAGhAqzO+BRMcFM5//iNU+xbWBdNCFSpSE1xmRX7t+n5
Z/6ksVb7wV1hpQYSWnfap+AedyXDQxZOmLa+R7ahK6+LkyrE6fTHXLaZwh1ueZ48DNj7Dw6hFvzY
B5oy6EVW9k8ownKzYUpbkM9ihSul4UV19vcZDR3my/zXsKyWR6fjBlp7jKlN9d+lO5SBFXRqBm1A
rH15Us6SPgdivCoLsy+imkIA/Z2c+qDBn9/ZGOav60o5zQShZuiZTjZxcxcjmQgbTgDbuAWnwQYz
C4CpMLjoduivgerIPxvqB7Vky32blM2BTUofMpubJ84z49kdxNGxJjjuaWedlKndS1kt7zPOlRvT
izvf6tNrEJCyLltwxHqOwwdv2NSukk9m4YdHSWkBIUv4NxQeElGQGDFlF9VFudWDcqFVlElJtFw1
V8eimENW7F4ffCzgm7nlFk275GxmAi12k6OBCRxW6BVaqtLsgCOgeTRpleErbLY4/tUVEjXCxulL
hUJ5x3gD70Nd37yue3CzvLg2EDpV53t3RMKn+8DiKdcJon/2zengdY+1qfyI2GoBQvm5WFNNJ7zZ
X0ZFLE2LaLtp932gabp5mb9rQT7vDAtfA3fLN2Cx5bEqoRcRQEOSNlzAY+N/yv2e5X3Syx2/qyzw
XEnNPgBSVd7K/FQCO7u4afMm8T09OMipj8sYQLid2V0tV7+Go/95sSzQO1JUF/709NBW1hhpnZwh
Wp8pVIuDJMKME4pDhizoOZ/DLTK75G6aH63F9rkbJwTLJQBTorvhPysRb5kI4qdy5fzcUt73ydCB
/W++WE1lbjN4ZUffL4wrSMRbOBf7EPjAPoCquu37srrCDbW3CUTgXofJF9nG38F0ZGd4Yc/z5Mgr
gotPonTFRWgLnSI9unO7GJ/MOW3Q39gnjttYbTrIuB+HT6vpklM/end0ipLHQSVkG9cQRgs7QfVJ
//AO8al5VzogzJSJwYd5bLhXylxm9HU8+PF/4AiOdwHoTao3B/BA6pjpbcJWuM+YAdOwogTAfE9l
Ulf904g/8sRWiDdMlw3RjY3jXptY21EF6mMTVg5MqFEzCSB6mu5InRz84EW0hjxDVb+3FyiZDckm
qy67P06T97Im9h47WcFgakhRpC16aCdEqIQt0UzJMfr01mSeWqhdThmDWHABhnAdP6eL+Grqr/mq
1SPaWG0du8CyY468B2nDbQAb18BkvbNrSk8WLITZIpISzgt3I8+WRQ6LZZLHVHZBdpxyr9hWTfqO
T5NNdd5ZaBAZ52NiyVzIhIi+BvmAdQP/oMazuemK9M32UhEthjGf8wwGQeqFRxwS1hl9lHcyk88t
lpvzxwfuo2dQRm+OEbCSBkQeWCatliWgRz9M9Ow/Pmv02sNvc0tFNX2DTd4npKxz6N+Fdqy5Yb2Z
utzlVSkDWprp0kyreHZLNQYPHCrQCBCfOJSO2mnjDo2BHw3r2DTCt0w0yR5jnXPAoH8S2Fev5t4w
WZrx3uh9mIpTZac+0sySGETJIcSavds8AaVIAEHkuPdZX8XLhGr4MIr2aZJIRDXLdaRd/ZCRuHDM
kCTGGISkjdyUZNWa4yTrl7IhsBlDfk5tRY1n9wqCM+HDjj75jroYC55Wj1J951XuqYAARzJg88uV
hUFKVXikCwcMYXDmYxEcspYj3+zZ0wEmZ0kgTvipXfzsKfPjTeAmPwen886wpmAHukYejT2rI0ey
jVnK5E54gMpBTrTb3Mipslb4X9XE9pFTbFLCXehYOeGUxqT7dtrhWFXe0WgqIrPHvWjSitiYRfjZ
Hg3rAo/ppqW5dkCg9CdeFBJdyq7RJ8zJwgc8WtMGme/ryFnyRN77YRKwm330pgzN0G7Cqxq0220W
ZRL7gGAY878JFaToELXQBput+cyxc+PM+fJoi5MxaXWgy39IPOe5ZaS1dZeBtGDCrBek/sRrhdGQ
mw5tEI9MF4M5hts6OzAJJ3MlKQt/obFp2N8yYZkHo5R3vSOrUwlan+FtfEjb8sBIgdiEqvUiS7/R
mjM4rdHS8yhD6S/6eF9oVHbvJk2iigA3QhPWlo8GbZ223/3CSu9T/bSks3NcCvNRJG1/QDmDILMO
7rPKsU+NRab5YEAMaCZg6BAbQLblUWvJJKIZMuJMq3Z40JvL6A38bQECSb9mv2m9n51TDXs/LMAK
hCEHn3xbGs0Xj41hn5BzFuDlid34WxXCde5EOIE5GJNNVSwuTtZ6RPeos0j7Oz1zruaHMUwprA6h
b0PmQBzvRbs673AWh9OxSUME7d5z4ozlrrfid+kZP93ELqMRJ/mGwu81Q8+zMUKKa6dklNb5nIOy
1D+bXevsWSAwFlc30wqSKPHib1PlLbt8DDDFSroEk0LXULDsH2TNnKav/GNp2kRF2p9JNvoWSnva
tvaMhNQjI22eYZQ3YcaqwGk1zbBTkGUFzzfe9UYHXbXWZbRwblcK1Jw/55/71GbiUcjnXA5vi+65
FH9NGdUCIlnYqFN7iesWbhti25ymSDZEi/l1kRkt/Kzr+PFgqtqA6JVwzKIVNecnVXHhAO/p6S1s
1xYHE+nd5BTbXHbVwWgSyvQME6V5YCLMjgcPfd+J+SpoUeyRkX1ydY2PTZWfXU+2u4zKCtQLRTP6
Z9BBlUfyRek9LYYDHnJEwA6i8oyoMAL53UShZUsgEWrazTFKWA8lMnPhX26O70XKroy8mUxsmtO0
PMSlg1h3YPjKGj9370jEuD0C9W7GODB1D8qtz9N2Zw1iXwiaQBPn8dCnAF/InjiZwb6blk9G1TzB
+T+EhtkTUTSZZwxAXdQ6s37EvZKvhSTNL8n2sBo96GoziNMSCZggfI8j/GVqsLhxCJspvc92mFOT
kvKyRVkD12sCZmB4nXN2M8kV1C3ffKhcn/IsdbEnjw/DGCZPliLyxJ2Kl3IbMFiVcJeuU8maEBtt
frAM5smTSRFfOfN4gZBzsPyk2Q/VCaFle1XdoQ7dT3UQfMffC5ls9o9d0fsPLcQOaC/pfslkDh6W
g0VlcXwSqiSGY7wQ7KlvFSPDTVn3L0tixJfUqYOrM6TUV85ussMYToMTHlqfQglJe07LyeYcDLRv
qFqLa7GLGuUxzp+htDM34PobBDmuk46UU4CKbM/G6CQ3d8l+DoZNK6dZ6ruqgeo0BNNhtuwuwnz3
Vi/jiuBW6mgbwXckW9YmaW3zs5Us8bbP7I1VF+rYAvwZ0NIzcNePNQXXmfiei+OEX5p12BFbyaut
my/wCoic86fkSFX6ZjX8Nc2IaQhGNiOjZQGklPs19OUeY5gnHs2kNQ+1X2GjbilXCKveizEqQXnv
a2IUUS44WxhfOPZpNW1jHOGMgpkSfYAR3KR+b/zhzenM4tDH4s5tvOBqZ+OxQE1yAqbWbhus/WXa
2AdLQCi2XXZoZkjBTqUQ9YeU0LKab4eRFgC3HZCPT2ag6FkN4oAu5gfzaBh1efcUsBYf7KAEE+J1
hBcoDOF1jXcDO8Z9VRp4uUj3iyTdy8xtmXBp5wn708GzOYlWBMjSid+5GasbAMMKdn1FteV0VpSE
XU/RKw5DFj4P0jWJuAdVkOjAixCmblVX3dXulGCqKHCEdUlE0m+1aeqBsSTzcJHicQ8TNt04nX0o
w9a3eOSdSxFHlJaGh6aLk8nKuSWWSexo6BZuX56WkasdHzmBKXQhqaHpCO5Uro5xZ6RnO4KxCJuU
nUl36ecWN1W/ulVw18VbSKls+gtRW50/zmw1nn0iQkbsLfxhGGeRR4WL117CNL8Ufk8cmvwq/ao+
jOts0MEfBV0o/wUToNu0k/1Du4V5HILl7JRAxXWXrImV86FLuvIqCweVonZ8WMdpcjKMwrjF3SEo
XBBUpP3Rjq4eyFmS2/qnb8Aq161zbUC975CogDAALF54rnVsm33Nu/Rg1JSqtmTzRj2zXdMSDdx6
TM+gfKdTGM1M1nqFcSr1Wq5QMoJ2tEGJ5DN69BUCrVnH8Vp58dFuguGUFxyoDI5FicVI3ECnBNd3
7eT4abbPKg6fie9EkErCc0DD+BER1YuJKm3TZNZ9OTkGcDAquNzqYiwbIvK+Wroiyopa5eowX4dA
8Y1TdsDuGpr7WLq/OozTeHOQDIrsWGXg52SardsG3v82nM5soPdj2R8gKOQPrsK0Zwh1taSU5M4k
SGiH9jp68m7s4n5vN/PFGZvyvlsE589F+HQOsJn1aMmJ5tBgfEdMzn4Cz34xZ+I5x+6TP3OrBEb5
qTWHdp/GE/1yU13I9rZWpzC7/egu9wOvHHqa/owzSG5bNQIFCINlF68pJ3jjT+hijolFsFXYWZxw
DbGlISEZPXB2zSWEft8hRixMkF2tqvkNodtXc5Zg4/HBwrX058fJNSk68WlFwdBdUS30UQ2UxfBq
FdmcwrYgaxA2+H29DZVT3ctWzIdx9lqg3b7e9XnPEdQO4nMxfs63MHusB7/BuatjU+19jYIkHf3N
MACFtRza7rNmktOOzEyCanxOkAreqtC6FJLXrRN5fI5x6ZLpGBG29CXj5QPqAdKoXeQuT8LLpMNP
7pL/EEN6pC4c2Hrzf/3w8dj413/4eMwozY4dwdaAwAHPOi3DaNU3Z7JQmjMAJsi+H59+PPjxofMB
ZONGmbaDrFdcX3wiwFueQb4CKl0ETMuPr//5oL8iTDv2LmiX66cf/1PFXGcpmTS7yvc5f0+sFpu4
kDPTe35aVS+XmIjwQ2HCQqJfx3NKP57Ox6dmVVcnvAdsIFAa//mhG+cV+fnfD/ozdWjm5W9gGrtz
x593XlzzWU5zt3fcBr6UpVaEY4cg/s//YK6I1d5qg61a4aYfz1YkC4TTj08/PqTrH+sP45XctJyy
HhptZWk+rC/7xO1fwm8/+itplLHqrSugk7vrV2GBds/zaIWuX308NAV2s1eJc3OqnOAZN4HuUxT4
NOmwwowEM3xo7Dk7jmQx0MpPvnuL+/7x7cX6JrUO0ERRvyjHpntCaNfWCJE8fKjs/r+F52VuMeJ8
f4cWCWGnl8DN/tWMY2GgQpL5f/60xPybhecue0OQ//0vDp7/+01/Ongw3Ah84IKgYhdLiI0E9E8H
j/kPGtIidP8IuHY8VMl/OniCf4ggNC28trZn2h+R1386eMQ/vJDlx2c+5pPQ6Lv/IwfP+kv+RceN
BNWm/eTYPiU5phGkqH8VB3fa0PAqlbgYsbj1smvuMDdjcLDdfTOFPzQaxLM5NOnOL3ti0a2MpPhu
Ti/hIu4/vhowzJ2rMnyi/ec8MQP8SqDUdPn4ytWlQL0B6hu6yZtTmT9rSz1BfoAMVZPPsYgWk0cd
Z2dr8iIcddUlYVelYYlH36CUBbcFYMvu6u5Z6/EbwzCPqKPxmRZH8mBJcLi0P212M1OdLT/QAI2q
B9N1HlVv6Od6TUdAm8idE5pIguRQAV6AI++mFq1Hq/fgTNNuS5In4RJzN88UO8yAe8ZZU/rd67tj
pceJluxIYrEWNbdyvsYDBQQVapAxPdk6mxAD1hO0P/KlYu9xjC3jVuXudxvZ2ZNm1UUCbfCkuzev
SaabXzlw0vKSkz+HWGwh82timi1laIZ3Efw2kG4Px5+lL73FxIokO49NyRxvVcK+1gXhNRjg5VLJ
VqcYCRQ2ZBY9WLb+fTCPqAbA8W0dkdOkdsaH1nG3sqaJIXpjvG8GvW+dpP45gwy+DpMKb8FC7wsU
z2Ecac6pIjcfGivmdCjTapuNABYTqJBXr/duHnygg8U6heBT1A81qcGFX3lX3c/HRmXBdVL6XKe2
SwDdGECLT+P73N+NRiIfM+tXvQgsqGHuEO5s2GrLX8d5LfEevYW3JXUTphZYXSp/fF5i0392p/4w
e1Z/73SJjgxQIuQkuO4TnAx4hXl+l/bGazkv9GR75M7xTFlTdp+Tqm8ueBPWSVn7TDty2ro+nZAZ
9cdFF/SWLO1b6MoYYQYWUsTcKsAEm+IR1D56NjLXacavwWb2wyCwW/7LAvH/MImJv7o4Vs0391nA
kmAGmLWs32+4QA3k9clFYgJCTMSy7u1wA1/tXjdMYTPavVCGXTu79WkiTkAWvwGrVrvU4Qwqkir+
G6W+hWPj9yWA+14IH3OAQ0wgK8FflwAjA45jkH2Hiy8lBqio8r0LxAlT//Q8FBW+/bGActSpYhsM
3mslTOMpbt2LpDPZhbb80uSdB59LRHTKg0dIIwvO4Th5nZyJRiW9GKeavvm8bxtl58lL+NaG7sws
P5wvHwJ34TLkcEThgRwgdxEgymboYbgjXMPU2qR3HiTUDo3qvh/4xsRDj5WEITJ9678oO8/euJE1
C/8iAiymKn7tHJUlW/pCODLnzF+/T/UscGfsu2MsFhBk71yr1U0W33DOc9rxaFeUvQ6qUngK/XLP
BOU69PmhmlEb1QN1alERKcqmIBpsHTJAfETShNOdAxiFONuvxrC4GzMw5N4zomvjLMlLyKZoFpE8
y0CqtTKHbpumwj46wrumhgiv6JTStVUF2brHYHDNm+LZmo0PdtgoYBt76zbmG1R2Oga7PXmW4TyA
wd4T3ERiXDKigEDA3yWV9QKKu0wLhuUTsY7h+DRVVnKI4HTD+EOo5SBqQdiYH4bxZx7YHSLq/lVA
t76oWBBwbBsD2vDojqgCbmOiFM9hmFygsbC7zd/zvGM5yJZgi+WhY1AlvviqJVG7WLw9YfOfpDfB
xyfb+JiMNdYCPzsaHXM3WXXI4bpoY+QtOp0lPztA7ZmP4vKEiDo8FpJa1CqOvKTyEM1ls1X4WYhZ
iOljxukyLWS5EgIS44mp+0MihcaSfAfuVa7jpDTWMAjXQoS0MLkEM27ISwTy+Tw05P/Jtj1HKZ00
ipQjCaX5uu+ad3wmTD49WFZZ6HkwvHS6VLfA6DLScVMxL18n+h5pXOOwmNju2wCKRgTXZJhRgcE0
iFfMk3G8OBAXppZ+U4MEMr/yt13r1Ssncpyztcwv/E738MKeHW/AE+/EwxVJFInILJmyfhJ3Gf0D
WZHUs+SJH7oI53fiO/EOrEm8F9bbUM/uuuPuWJtzIHeS0BOvwdZhlX53xjVxKJXtX9wA8bZHanAy
gkxUWS7/chmFbnzfCB89unr9y2zkz+Af7OCL68/xPkQmQbsBl4VCc5UGz4aWXmfUqkRzQJ7I/fRJ
h5R66O8LvySqchpgLNmNWPe9GvaoOPHZty8t8McnJcHc4FNnOmfM1zlMaHOm4sgyqV9NFYISrT5d
+t3Nvst48hucqoq1Ab8nQ4kX25FvpYuMwYDa1BhOvK2TsrzMzaYiG0K09fSQOQptb1rcVUljbAIU
ByQ/xm+WYJ02APaHcAC3NknmaSsjdEztPBDh01S7shP+Nmpzps1DXOwdi1qAcDR0DUG6y4s0YgXE
oQBm8RlQU3OotTmrzB6pSZi0EpS08Uli287z5KP0g2c5zF+dqm8wPIQPSeMzralxa8SsAyd4eIwf
sw8f3TXXmk6PIPIvMlGvIhqx1q7bvBGp+Nr2LmORipJ8KgxGafp9KBv3bCYGuq0SzE22WHs3eJH9
5wZoB4a1h840fEqgSSLTZryEsFKhHweF5Fkg+834UkZs5CKwRfuxcr6hBHDu7G/5YpXUDIBW65FW
RTD/zbkW2wAxO1uuNmZjoW9G5LEPkdccRIEuyIYIyrAnWt/OuCplkd7oSXlLvE81DR0wv/hwW9Ui
R6nRjzQf5TgmhxsIjNkK5IkPNoY1VESsLYi41SoZCBSfE2Ptz659xNBjrC1nPs2Wt2yrMQlXcGJ2
bv7kBrbc9aySsYC6d91YyN3tjkRUuY7Ygd4xSDlVLQVV08rmMDT9HUKb6nFA5hc6S3Op5mpe1d1c
b3lweAxmux+5pdq7vO93QvYGseLVHSHX6sE3Q/9BqZnePxxR6IwAiga7vzCsrXltq2ABzuHV3gfQ
JsJ2Azt98mbj7GhDaBZSwpZxdOx8GFMS/dWqNpD/CA/IbGaDMaxIU8oWealLkEF4mCS7JiKUC+tK
tBmb+AWcO1Dj6JyqhGCBxTwX6eju5l7+HEfuP0I9lo2jUPAOhf0DbVdySCeW6o6YnLXH0GHHSJgY
b38MwPK6xSnThBq7D7+nflo81oBEV0FZvpuBk5wau38sZdrhPBnEXZNBcI0J0dC0fHGhezhmDhrv
DlG5aDtWCmFX7eAs3pXFXWrGCeKFYgWo7UTiE/YPbW3sHMfZeXb2xVj6GZkM8PN+keEDWXXXOTYp
yDKvvbD/G5GAdDyM7otomiGYaD89OU/7umeCv2gfUpGzsC9FdTdCFLwqzNXrNhzx2IDVrDtuQnKj
rC2yjPkcq+7icabt1DCChOEdW5uoMHdt0LUbfIA8IBzGp2DG+d0MbkbHqN0j451sbSTYcQrQlRcj
GR+NEhHC7U8j+RlYHKp4z6OmYMtjOM+ZFR3cBVhIrf31BVkWQ34jzACDNwfOchFOx6S3gkdIea5p
MnVVwSdoS+SdDHWOUti8vxkjl8TyIeipL6QmszSaw37bzLQlA0KMNXnar3PzgWi7A+jFARvro7YP
k2pLaw7NHBfnUfTzZztfoguqKLRRldiNLRzyMCGvz6t7HvHIi9dR9MQI5AfT1vKcWoZ4aQeBsZuq
KaOkpW5pvgtIJEpJgVJJvPByYNOl8Y8pNLuHwXMhm0RaJu4RGRPWr20lPKKjOqhJU9DtRwC7m0F/
7MQ1x3fLOL2lI+w+jiITGWeYu/5dhz+gnHGC2OnP2CT5KopwbHCtOsxqHqcouhtatO3TIr6FpEu7
DOr3Nso2ktFO3IQbXiieMP3mzgnOdNLQn3h0Oay674rGZAo/zAeH6ckmn4xl1QBtgruXv8uM1Ls6
ZmUU1cVT1aQ8ASeWqmXe19SdgEu0bTQ22aULtmB3doYiM0XUwNy+2Vl+aL+2EvdZM25iRHMP+YQ4
YPBI9onKujjfvvSF+Z2wd/5zI6IBa9D8Rx0ZjwPIg54Ao5l/YW0tWHQh8Gp9e8A5zG9ymPSSHGoD
CSEeCOm/GkiGwssT8KQYgNYab4tzrOIFIQG82w2mUq6wgiXS3NgOqdM5wRILfviEpDYmN9191pD+
WY0o92SVsiyuJshaM3uJJc9+YD32yZYdRv5T9jZeGDlH+J8gy9Eb+qTpvt+uypuJdhijS2q69yze
KsirYb5uJ7faoZv5GtEh4a9oyl3ZELE2+lTebLwqdP81KZMpfo44gRjXutUJi4cgVMRzvvDKeHld
NW5CavoNkvV8nwyzReDgzJLJHk9SH/2daott2FeEJVjpEbOeRxtabaKJUIhR2w/Lwl4IjmRpTECa
vtKXgw8vjcFli0B/1UuPE0wdZzOttzYcumM7eE9sApMtE98zCb3fpt4yT04T/3Di8istrkNSSE0q
kkXfgHqG8Ca8w1ND+MeYjh6aBzv9GEmXyGbkjqFlSh5y3Mr8vbdvurnceEFP+reNw6F2e38bEtSO
5e4y9NZXZKpHkmChkc2WtUVBbeJ8HBc22L69IaZSs9EdRbw6tZWroniDYxT5K5aGbR2px8CRWl3t
5/u2HYKL+6E42Yj1FE82gwhDQIbKgiLcmaU6Zm5ZvrklA/ygMJlVN/hFpukDFPDWfiw7Tx1mLFj7
crLu/IZSg9m+MJxGq9vrHUhna82zwj59k2ICiw3LD9kTet8CSSxBissxNimuAy98h4jVPKed9dyp
ec9sGdntPMqLzZu1pcEni5vkQT6YomHunoh96zg/+VRidqOp2KCWjjYhHKJFEPTWQ2my2rY8ulH+
2NfJGwsyxIZDp7Uk+i7wybBwBAcAGPevQdraF7dHANk68izSZL7r0BYW6pqNiG3YxwOaaoz2AtTg
WvYwo3lhXwLkJ48uOp59v0C4uimaTGruXVpTW4fOQ1fCW49bktXdWmt/8th5o8p9xjc6SACeU9Gh
4BvTi3JHm//wfhY2YkT0jA8mgxwB8/KE6dwG7pUIaIIV/X9GqFhT4ZbGpJz709mtHfcqUhdtva7m
CiuQ6ygJr1kgzZ3r0TkYDcODjtp9m5t2vL85VhmW63QAQB76C/j9xnHSe4wL5rZJyFLuO0BMsjQP
XkFTm1jj99TiToJdzpqX2mpyI+PpZr8fG0xerR67xZUefC1ASW/DG59odBoKpCMl++EGnPc6UCl4
3cmLzjFxtmTZ8V0tcnYncXZC3OVhvYC9HKmyvlChKa3VvY8BIj4xnyzu3T6nQ+MgWIcJSb8Wf7eR
U//FRgr9wL2SPkxm1GzsnuaxstKdDK0Kef8YXAKIEiQAiYlaFP/QmVI/PReKhx1ax5ZQ4UUj8cG2
jVZHglCnkm+LlzjVyijyJwagpMHOvdhanRGuy3Edo0jfOUXwTlx6TriwvrMKz984faJgQNNGDLIm
uqmxjJcxLT5R6fZ7EN5BvsrrIz7EfE34QbCtK+Dfgjwu5D9g0oalzgl7XNahPaVPBoEXgEBTMi4x
zKwKX5xVRKLuqIdexsQua0I93xdeuI/7EGflVLinouO1GLEZvXBKL5e5DL+TnxjLZ7OW8jmqG44E
UXhHTexaN8A4tC8peSzndB1b9nA2y4xOhUW/mrE6uAKumqbDxy4C98ob0JrGufXQq+B5oGPf2a6f
HLIIs8Q8lQbiKaUTN42XxE53ZYhbbm6sq60acb1dK50QR7rhx5Fa+KGqcA/ehpCV5aXnhVHGxgms
74GHIYk6mbjbYLhfgu2Mt/OB7gtwYNqeRMKiJYa2Qb0skw3DQMrg1rxG9esCwfzSMA24gjZ5CiRV
Wu0iYSoNcydq37nU1677kSxReYkJ51nDZekY7lk8eJs82TeUXuyhY3kuXURgs3/sXRSZg01Ip8zT
i7SSaZ0qhMxaqL4JVWdRwfMrEecLcb3kk2pV+1JQUByaKUW30Sx3niTwJkJ6cM0XXOGOVcd3Rrvg
wy7s8WqbCQkxrao3xTLmzipGSbiQY5X3DCNTx2kOGQc6T1tz2iM5/FEgHoPUmGVgdmiTskEY+wBM
b5H4+TmbOliJ1oykJOsQgOgvTkn2wDKOz+5gyfMwshUc8qk/3AoQhTByCZsc4c4kTjbZPNj4BSop
N1y3hUnuN6L0PVWKnSdisyzjj8ovniZZ4zGGbsmJ+iW0YW3HzMa3Fk8oYq4UBuvw0DL0WDmDrY6G
y+yHxF3J1U0EiWMD8AiSu55Uqjc/q1+byrz2YvRfi/xqIT1Zudg/7/JCIFkw4h2sdnngkcEGeeYE
rdNWPSww6Kl31WMvfXbQckkvPvJiV8X2uW6q+yZyy/NUt59tEuMa5Y9XlL/ZOpgQWLsOu3S3fAny
dHdrJMsW9ANj9c+dYqDTtto1m5cH5bAZDVN+/Rb1P3qM8gs8wR9lpBrMP59IJQfk7smjbceYiM16
NyvKnVwnVSVQtPZLifdkzlhnLnoZiROBDxlLEdjSyjCJMDGGxw4t1RWhxucoNkYqT//LjfmTo8rQ
pTSgaZf3OGejkGwJlNkEPOVPBSJsUo3xtdNy1BbzpoCLNg+9NS0vwzxWNWTsBu2OnFZuL6cLz04M
h1G6Vr2nj7N2qoIGhXxw21MpvyZAFhNB2JxX2ibubBjubUVAVlOV5vb2+VO6sdQ0oOp6TvXJAF+4
V9ZCK5QNyU54DXWz/TbnFGFznmFhEHwc5Jz6YYg1PWO9gH4MI2vW2te5UDvRIzsz/MKhqWCQ2aTI
yfF6VRew/SQmNdF9NKMds1LkIyDXqASnB6wBG1S8FTBWbOy5N/8cLa++4ildtb0qd8ioJJYU5OOR
ObqnHB2Co3J8c9AfN9HIQdj0bKtJoF/ppe/mxuhq1OCtSVzSyfD2izfSzkyVRHFA/hhab3wAITLg
lQU9Wc0kIDU5k7o0aQ4xjrMV9IXeBGBNBDDvQsgUk0onPm1tYYbHcbA/KxKD7hrHeyrytGGeF765
kQvZ2fL7lU1UEoRltJpOG3xPURfTD/PMMiFKTrBmCTIFcxIUjLlWDNuhwCeS567HeEkxGf4pSYK9
GFmoSacjCtDZ/2uY0gf1Z9YeT9VEQPMyYFfKoQokmDuR5hTJKX/zIqbhUNJIQiQ59YLD5LvdxKd5
toZdb9NdFIYhT24N501E1cFfTLoBWZiHKAwSSizxMNd+hFKWJTrVzD6b2gVzCmMbz2G+w/y93+Y1
fqa+Gout4X2kY2ujUuDcGS2JjxBGZFi5JyovZ0cazLA10Sutb6OgRDjFdqyhwJRfIky2H37nvpSc
HID9zcckuNrzUDyaS7jpFUltdlr7tJmielcWylDpF8SsZyLeDPBjVvDiukr4x5DslvPUtzWDHvKj
uU4/T4yzYqagt8m9zXUtnbq+g5z6hHgl3fgLOMGONhckMYlRxF+8Db66a9KF3iFA+jI0o3GGcI49
Uremvc0ZLhOqLZUspJllY3MY2X+F4acEw8hBgpNa4QJi4r1UuNukzy7csYMTyYkXxfHFjMuLnlEJ
qZUNUZY2hlAIz+6j53YG7DyOfrl1RVWdpf7ixvKamSHSVl20RNb0KEkK2flAls9oZRD4KXTCKiBj
MxRtwutW9Tkhc1jPBLCu+V56dPkjfMb84usvhWe8eWWJ9rqJQqQmo3lX1v6ujziqu048koMQIaL+
qYzOxv82fNhho5hmOHRPtVy2Y2eh6UemjZW+eMCVWJzwW9e4XsCpzFV4WhLvwzTwBZQoIpgeTMFj
O8afeP5/LevOfwZfTb5DhwMNckqJpRwFJ1Ob7MVbauL7EsSzSaHHR761r9ibriqUY1QvA6lES/cN
3EK6oioSJyvxwg2y4mk/pf24BTaL5a0HZdCJlue4l2/BOdSbZCrzl8XMT7WlYKsRH8CkqGf/G7Bi
TavSfaUEOgyyRcSKaW+7ZCawBSB4mYVjgn/ZXvcIdl607z5PfNYGvhwOoyvVQ5fkH02FDUmZ1kvt
fG9BHqJelSbJgOhwSJbc1VZM1Htpl2sHi+HFXrpXzy0ChHUVww4BbUtY5aupuJx9e2Gj2ZOIGk7L
56wm5sF2P2MA9XikImqXQe5uxQgPGisOx+6Q78Fsp2RuIzFnrmmTIIRTnXUkW9rL4jsPocdbnWXm
9GmEPhKkC+0gU7eLGqadyVH6uaisp5AUIpbaFcqmkQcLH5GB8D1uHwZnoEQhS65NBcEyiL+DoEvJ
j6OqXWLV4x211mERqacp9L21PxAHtKQKb/tEzi1Okc94+DBlDHW4ERlOPqS8BhYCrVHTp6TfUWF6
Rax2U1BX71VPHKtPOPnm9v/lmcleFJF64hQXzyjhk7F8XFcLXQQORnQo832f06QRUrev3fkh6MGX
hUZkXYcMNoQ3jw/ch+Cu2XewFiNBR7n9axB9qY25W1sC2F6gGJrQEzUbVljV1XFn5tQ+tTwaSzgV
sE8+ueX3OQoTdm0lQ/DAwSAb19E57CGIJEk+nSdSf0ujVo+0bwxhWQGSuNNvvXxxrgUIo2wMkhlm
ClQPR5oowpv8Ms8iZWUD7zJeEgoS7SwaEYZirP1p4Ua7rbVTfJEocPqXoMOJpMZPkFcfvB4tGHSl
ZTPH6hv6Nqbf8aJWBK10z5NX+2eGOQ+Y6b+PfdE9hfaWAT4IYe1e67SPbcDQNnFQbRosboVlvnih
h2lBu9+gZ4UIMn3SB+cQ0HA32fc4yHckapLwjoEOQPmzg6Eu0c66oQ+alc9l7mG6CzB/biIoI6yE
aSVqrHklFr1Oe/V6THvCOJjawzfhjUm0q4/+hugBjH6edvypm/dvhJo8PErtCWy0O3Ae8u/CxC+Y
UO6wSiE4btwJ7SgUWAs77TFk+Q7XQvsOc+1AbG5eRO1KpCHRHkWjwq0o2JHvtHhc+xg9DI1mngbX
CAPN9fZdiNsx1bbHzpuwPNraDIm+4/OIO3LUNklXGyaxpISs9vly++72xcBPcRowJhbadBlq++WE
D7O+OTLbm2ETR0Sr7Zrl7e96/XejtnN22tjJthW5nTZ7jjffp61tobcvpraF9uhxVrc/Bto02mj7
qNRWUxBnYBO1uTTEZZpqu+l//v72ndC21EUbVBVG1ZtjtdfmVRcXq6PtrCO+Vh7kHLHa6koNiVhc
218TbYTl35e4xzDH2tomW2vDbKmtsz4eWgulF6IiXLUw+g+DNtrCgSo3ljbfCm3DNbUh11BYc+E4
jc+ptuuSXkj2iP/kaSPvrC29FidC0DHvYxb/kPPOrg0OwRYfcKwNwXbgfYx0XquqjF9LPMPFGL/Z
eIjp/E/MkzuWEoDHwppRTjfb+0ZbjzWzVWgzcq7BGriTZZmznh6/F8W7h3dZsPzrtZl5rNFBk9SB
xznD60x4T7trQu/iaxs0vR1Vm7ZGR3ikW23WcyVsfh9a6MLkbCXo4qS/6kt0wbO2WkdutC5T80uh
TdjRRy++Sm3MtnFol+MksVKYbG20fdvHx21ji107g4faus8MrDjYvQmhF6tpODjaCO5oS7jjvS84
xGcJgWwRBN9EuMczXOQ8ips7F185bWuPy7zRdnNHG88HHOiBtqL3ehIduf1jwEhcA9nBlmf9nXGY
tI3d1ob2XFvbE4pGA2nlGiX0RUb8g2gY3gv88KY2xns45HlorBkdE2fT8m+ame4KMdNrW32BvV7b
7BNtuB+09d4IvHUit7wOd2OLdMLb9jD5X9PJzzHvR7qQxsbvCwz9I87+ysJ+hNG/0pZ/C++/xT6P
Jsf+vkAFoM4DSA4nwK9wqy/x9wlnmcYI9BoogHsBbl0lv6H/d1alxg5E8Aegwd2VuGzZHWN704gC
M53qndcEZ8uWFosPmjNHzWvkN1gDa/dFsSby8YDunEiMawkHwU+/pxqLMGlAQqxRCcyO4w2i+kOu
MQo2PAVPgxVmjVgwYS3wXz+PQ91iPKvPVoINrC3ahr7LeY6s2FoJNLVbfIWMQDFN4SLCxpnuJw14
4Nnxw4X4QNm+s1Lye0dYEJzwDOOjHdpQPgGNi8jhRlgNAIl8QXUbsEiyDflI5BobBY2bGOBOhENY
bekzvwtNpIBMgTelwJMIrMKEWtFBr5BQLJTGWbCsVEh7k02vURedhl4E0C8sKBitpmFoLEamARkd
pAyWku+a71BBJyR/IvK4qMpOUc6TlOv0xOzBUQFhwBhFYzgyDeQoNZoj0JCOHlrHpLEdEfwOek5c
2RA95gG0B50LkI8CD5RRwjCbk4fW0z1p6op1Vfv+hgkaDxyrHNOV3TbPnoaIwC8uEh0vA10kNcGM
FBo4skAeySGQNBpFQlcOp0jjSUJZX0INLKkhl6QWwyYzI9gKuBqaOoAMbY+IvFoLI30sFYyVAMzc
ejH8rYxZ62CncTgIC3ZlBfMtX9h3rEMLWlhte/SqGOiD+bWDtxJr8AqJbxkLYbNYGxVwpNIm7pyh
/eJBOMmDV0wDhyxnltKIJtywcH/uNeSl2eWl8y0PCSOEAIOy6QvGBFiDGg4TIajJ2sYj5sf8qGdG
PkwwCACx3/oRN5F8yXtAM0uxCzR4RkpCpXJWtYHHIM6Z83Uhyo2r601ndCHteQNIMop4U43kCFcf
zQ1y04G7qeHezBqAA65rV2okjqvhOB6UHAdaDo3dpyRJv4oIAJzLYVw089aPx2gPtf1lns61Hbxb
nESbjnXUDqPCk8m4PlIMlx1F5xunn0FE4XysrG9VGb6BUoEda7nE2UwU6uXykfv5Dzm0UK7KczCo
Y1g177mmBC3ggnxmfYR4MzrVJCEFUojYVXc3GMOD0LShRHOH4Kp+zTWJKANJRPNBRDWQItQBH6Gm
FnngiwYwRoHLA7cGbDRqwtEf5HK/i9MgmfB/YMOhqgMQ/6c4rS5zWyXEy5z6lPiGWX2qvAqsZoH0
KhpD3Dc2/ua+0ZaMPtimGQax1LimNPqE1DKZd1KCezLuMFKLjT+9uH+SdbWWT0IeRdfrIfKVjq/Z
pH8DzjvBEsmIXcIpaRUebz3+8uDi7GTkbBnRM8/P/Ktv97GeaGXrQUUS39Y691jMwjrs4KsEtCi5
uHRgcvbW/PSHd++/AGalJ3l5PkpDyzR/kfYBJ/L6FrrSyaHNC8kspZoool26xFAUeeEwz0asyeAd
2fwTwENitG3Z5V8REP/IDfi/wfh/vU3SNAWfo7CVf8Ow/+1tEk7fGiHSwxNqGpYUS7qGzropc/cD
hBviJf1hVgDEgjLL/iBv/CenW/9oZZJy4KNzNgVi6V/lzaEvK9TBHjGZrKRb1oVJTKakO/rZ+hY+
FgKjQyFDRNS/v/WW/uz/A8i+/WThcn5y5ZqeAyP8n9eGUIQhFhmseAxu9T2yr1M3Ghsfh/WhC+P9
POYcW+30UizqJ0z+BiDSw3yr9gC6MTGMf+ZTBknXH5i/FYSjIXQgNaoZrq5bfsk9ini0Dn+Sp9r/
RPXfXrZtKlNJy0ZTZf0qT51zRj4+lfHJ7hvmK8ZyGvWYpmTpsEltZ3iwYQchzcDOvXEWu14HQAIv
CHCxeOK/2KFKTEarvIQpO3ejI3qzb/F+W81j1VXduTeJImvQ70mIs+yNEZEv3/NR9fuxTVg4sJpY
EcrSw+GL0MpJD9tWi1MSaCvR0fn1xmT890/qNwU8fapHQ6ZMKS3QCr98UGWBTY932jv1zI1JH/N5
pOFgrIf+c2tTCcYNA2Ahk0+Nl5q7f//Zv59u/GwpXEwf7D6RBP/zIgGKMKJ+b72TIAKoIA5wh0iz
31akQUk9Nv33n/b7caVc6QulYck+x9YvPw3Kr1WjlvROsWX8AHv6isZ7dZvupyL/OVXBj3//eZY+
Xn65B1zfsU044A6g61/vgbTOayYfpXvCoi23sZEQpIldpcV/WfZ62KFXBHHJ2D80nqqqKZB52Txt
SRU93FZedSPBuoTV0000mlfEERU2XdVIDnnpOjtcx+ulC937sK1P1ND+H44P6/cDVHkupzxvGCEn
/Bb//IDg8ATzmHnOKUoMTRJlfJ+0zYPoVXiapD8dhDA+2yzCPB+YOoIq3Ln5xIxNyxFHhUKkKvZt
QC5g5sw+6wzvqozqzYqr8GUpXgO3Xv4AFf8vl7Nv+ax2edt53v/6nvvWGJtL5cKxaGMG/C7bDpKm
iwMKwCPAYzJntdGBUXiYm3+gcf9Cfb8dHlzJ0rMZQEvH+/V5KBne8rNz6zRp90BdQCsRCuXO0GAk
xPkPbXuYr6LD1+gkHbsuraltJpJ80fgNf7jahb5xf7n6MMgQg+OYLvnytj6h//bYGcwYsqUPXSPz
as4rrR5atObngesv2i/VK105Nxz1oSGN8g93tvz91gZILgkPcyQLm9+PFXZdyoT4eqpM852ZYIVy
xJ4/u2pPQunTErOCtt2cEWigVzgmWXvU+SxJIu9DxtaBIEvxtRHyAB/CvYdMzeR+HQvc9yADxTr0
kmEXs7i8nxzxsESUGISLn0Kc2ud0qIkGxR/YW4O5J2kTQ1vEyq1CU3sXxuHWZs6ywjDi7vK64ek3
e/42LjN/kzj502B3hx7C8pmlhF78kWgKGYkT7OBUqGbFHJLLG1lIv1rKdFCpPMtE8ZGY4RPc6JYY
ChaF5F+BzV2TfEXcoQynS5hY3n6cwIaHlXGBpTt/TKN9MBJUSUaePjUGhRtF7aUd4Bqgx2TZ2dJR
Jb25rBw1qEshs+cuTB/6NiJ5MirEHy6X//LA9k2MUBY4AosG4naY/e1yKWK6x9kI3BOkDHVeUneP
0uAr0HL1OHTmWYXIMNIZzUAiaGRal9y0pHiB0eoezaVhucwINsTx3ZE4vffFyJwALSPLkqo59rWL
Q7MwVjgUrD+8cPf3O943Jacs5bGvbHW7Ev/2wsNsQLZCDXi6yURdNCbgzX/2oGu/Qib9UBBuCJOT
V1zyAdYnsg8sPN6dD9CV7kG8IKEhZIBFHsoHOOPxmumzjXqwgexOEt0xDUvmislbyLZqO7Dl2zsB
QYRdxa4BekAu/M92MiKvJxmVkImMTT7hBeFJTNXDrbLq6Psv+QOOKQ5Gf7K2mYXpP2C3fHZy+3Ey
2IVkzbcmQPS8mbKYTSFH5qGG3IZX098ZHwruDTrjGFyi3pYtVPc27/B9Hkz5qsENdig7dF6uNb7/
+yPsv9h1fJNnNKeIsLmJfw11MusWxKviEZapg8+w566VXb1Fzoa/yCc0MezAHwkdp5GWTknQgBTr
KUIUkfpVuG/SP5zutwyrfxxqns277wgsRJxtzq+vp45bFpfNvBB34I5H2SKpkHI7lWZzF8O88brH
tCMRV1boHicTGzVQjk0hWbzFUdleerJZ/1Dp/n7q85JwNdkmMRY8LX8toNQCbDdkeHiyothGZgqx
l3lFMLJvSCPBeMZCXic9c74y75+PXtatc3OwzrYgKeUPH9dv9b5+LWiNBWEQFK+/5o7kuHOqNoD3
7oZ46qkRimPb1fuYNeBq7PnQAviS25C956bzDLGRPa/NGAn8TDM4WXX+wF4/4H/TO5uabpdmMk7O
RPZ+/OGF/v508igodFOCuYkG4dfWLLOjePIqSUhsAyQP76QJQN68oI4lW4C144EBLJRsNP/3QeAf
DH9fl9zafpxHFyMmNhcTyijd1yhsGvBicb9qGpVfsnm8RhCbx/6pqqd8zXF31/ld9cwJkZ/ZWGI4
Gqut1XMMl2lbbWbI1tul9N+DovthLsg/y5nUUMgpOTqrqgDQVyAIdxOH4aIWVkd1kO8GBSaM1npv
o9R3Wuke3RobeTPncttZdQuABvqVGzHaRpm2c3ol932baRWZLA4MC2zkQZ6/W0qygPpkme+5pzHp
LuOJ2ShZqJ6h1qXjFufJZi18+1J1c7cbYOrubw1IyUIP9avdgSeEFjerwrtfZiQIwzbvpfUqZsr5
BG5xblXvsJfY3MckfjudOOLg/NmY6EEGe1FrZi/XMALH4fW9f387RBOGhmcdgzzX/btZEphpEseN
0uoCCPeptUj/Cie0FNIJr2H1iYV/gufA909eMx9unXQcNDCSUbAn/sC7wZNgXSyhuBNZzDMuDw6t
405/qDl+v/hdQaeP39gnle+3ZjcucMig5mpPcWrTrcE80Ak/FcAwPMA7o2aBMM7//7vfFdz2jiRf
hxv213qzCwkcH6aoOak07XbkVF+zfvDPiVFkx2SA070oe98BoyBwVQG3jxn7aeuK24NU+febyvql
wXEo06WyeBJiBnPN3+6pAuuHqBvXYTVtvIAqKC7cRDyCXQa2yH732DecoxeRzen080b7NRbJleiW
0n+DuLGLYLw3hRqvcVx8pRBhcGwZ6wqh42Tk1E4+q/wlerRZ/2mkUw9Ft9m5abstp8n600lPqto/
C1iH34VMRc/md7EIB3K1lfRvD3aYeV3sINo+RVMdw3+PAMXlcFxg9jDXvv0Zy6I43b5LC9Jvqjk+
jjJYTkmHExrcLd+C1+XbTOXZbraNt2lKl9PtS0wVj8R9ovBs3M3tr1yDBB+H0QVg7m45WVPKQqGD
pYEQjiVIbW/SFAPFPUFnAK5ZpiRE38RuYuSrSEfh/O+3JsoUI2TwjHPcPiWRgjfvtT9zfzZOcblM
PN/bft3kAPfX+VRGYH4GZEuZnR/AYRwSg7gm0s6CU4ZcO1AA9vKJxN5OfztjFmIhcSr0l9t3cFRo
KM3C5CvuZIpV23ws3A6zTJM8d4GDWzqowwO9KHEGnrO3lInM5n/YO6/lxrFty34RTsCbVxKgAY1s
Ks0LQungzcaG//oegOqerFN9b3T3e0dFMUCTIkUB26w155hT8iJ6Ji1GMRRz4rXsSoTGCrNAAiLN
ST4lJfB/R2Bno5eAXlyx053eJq+bM/PDfoVeEMtd3O+tCT9QP9OWaQpyPZT0XevaMDJKcV/MhAV4
m04HA5vWTpV1TMhLXuwntCQ6zY3nTBsImkh6X6JlCaYIrmtR0GDVZrO9eHiCjgWjNEg01706peFT
e44OjakdtuXZPDaPZrYyv+LcPRRml5w6jGLbp6QHfqvovZ+BbxL+7FTWS5frqe/lnA1sX+jMIxHy
7ULpropR99cM8RObiwbJvU5cQdtRa+qq4TGKhPqaxSqRKmiHW5JKXvD8EzPPNaQqwmBeko3iJ86m
9jNvcRUXDyJDMFvnKLDs0bbPm12HaUvZxSQNAHMeEFN0Ffb2Gbs8bq0T52BMhHmCeJWUjGNCHhJR
XGynPQs2lpQ/8M6eOmMEZGiSFJ4LwGVobGp/rq3yisplVTtZVytHeRbjozh2iFyPOLe0Xdqxf/II
TvbzyH5FMKYH8DHjY13ih8xh8HUuqceeE79RI3rAakUZCiidW4BW1EvzFLPZR6O+6EEXteGcjnta
H3kltC9Vab0BC/riEu/iJ32CrxRX/Fnv24MyONbJiDWsfHF9tlUs/k2Cq68d9M8IZ1k7V4UZjK2Z
ngDhjLxp1rfTIx9z19nY4z8qlGqO7NBtn2sys0eMZM+bMXVeZbmT8F519F00YajeWiz9rtXUP9Ta
0u8rJasCd0ReRRjFZ5SwcKddTqPNXRyhsH2E0IPxBbLrjzZ5V+PFPnpSK44QQ1e3V6HvqyypsbWy
XcdlwPm66E8LypjXEY34Lk+LBHESd0nXumHk0RhtVRvdCNUFpx8RtSQgvdKWVT9ISSDYqZudpFCB
pRKBYgz4njNytU8Thr/AVMhTVqPIeEYvwNsv7cusF46vWmqQKTlmLxt2X8bMu3dzWp712YS38wKZ
Id43rSCFKDVJhVrosFbFqj/CeuuTaVKoWE4REBQnM649REPxOvXOsNM7FQlkm1wpliTEOjMKSZUL
ojJ65dAaufQ7YAj+QAPrZuuSYo7D+ml0mfAdOtRebaDQw1lwgXiW/2pypKJo+5qrmqarMgXDSYGw
8upVT+xUuiul3iKgAOnthZMZJOOazopAjM/uIFll2rF4ZV1LKFllPrFiwrLiyVvV9drdM5QMT8Qz
xp0SnmPPGCPlUvhD51FQMafxwu+fhHal71PVnR4zcqUfUVAlnAHLbhgdcbDMxH1UYqk9NFxMgu3s
PkaMGab44NcCLiBSoVwzFz9xTJOsV7/URPXG6Adec92LmCnn2e+a+AEBsfuS5z+YGOiwSsMNu5Jd
DztJEevYNhHzmscOk8UQwTHKHr1Jk6+U5bWDKqA050lVhFMRX8opnPPUwVrSvRczIKG0NOJ93OS9
3yJLutRwdTf0svDekz4+e/hkwtxDBDcjfj+ktLV3dgFK1WqH8lOZf+qlsZ9wW11S1OSnYWhCuozZ
RbGY4lrPglpWNegaHRCuqM7lRLRqDBgb/YdWew91B6MfHmgLuT97MitKfV3DhV83lekrKp60HoX5
OS0r9RzP5SemfAYqNKp82yqFPk/2GJLQt+1ZE4OUSwBcFTSDjzHE2QkM+9ZNzRpURKYrL80k2C33
3lERDVezat29zPidx7Y/G2sgpk6XJrImK0hRTVUx/W6Es/VlLlkui8i3K/MbOQL6DhqCfuhci3Vz
kT+guufPkBFfC2TapAM84vxSjnGBUQC32AKLS1JoUxcPpm7pQe0mpwJXDHEFi8Ar4Wn5pVVveq8a
d7YtaNXg0zyMrYGTH1kr2iTdCFxq9uSHtX7t6O4VAV0f1MR9HZBuqUe+19PQFfOhFvl0tgyB53z9
0TSF07220lqQ7rhcHBMALAyrxLShyK1bMutj0LZxPyGeeDQtw3oRDJWlI4kkmOvqOA7duF9aG8PJ
kGPxiXp3LyIVpvsksoCMaryUs1wtI+mVhApUecuUvavem53fzbR3vtrwNqQlCvxaNZDVaRxeUKnt
N+1vDU/anxPrvXRsVIVZkZw9pYNwrZi3sjLnoB3aR7aUP/VUnNzBg0Cv+iZLKTZG00/kHLgPS/nk
OGuaW61ZJ7N37kA47zo17gddzl9ns4l8oN9XXareSW8BXi0GUtsYe+K+j0ftyBIt6NPFPhGzFcGZ
VYmUMNl1JCZYzpkyQycHoplV+1zmApyoMF+2tkzfGfnZVlqIc1n1zVBRcHSDfe0qcTFXsfUUo9sp
oIBnZnvW8552chRjtB4IR/I8ggIN3kUrm/FiE62Uxol2tQb7srjFT9Fl3j1CFmRQ4Dl2S/soJiPn
14jAQEdLH66pYMlyqWavuaMvQ1JsNsqZzjOQF7X1gpyvIwXSQCkIgsCcPdeem9ws7BParLlX0dq+
uxjg9qLxfXOWdySKuKJMgnaR5Ah17s7yIMh4XbffmiFdY5AUPeS+EJrmT0hbgymlRlRTiIZazsnh
qOM5zxqykkrtqaE6kvU/VOsgECOYbeSdiaEVQI6bHIEehntCagDRN1jfx9XCiEMUn3Br0KhLviMt
nk5NZzyiaK38OWsbRAB9FLLJQyePNXqvrXFHEfbMY6pb72lkGDdrkatRKTvravElmkbzQD9U2yXl
ikfH65OqVXdpHfvFK8h/MTMljEqIrXbNDjRvxpfKkOqlJwabJuq872ZY96UhTxq2X52l+TO1vVfY
wuqlWNCrjFF+LtKC8A1sq8HsGMkdOclhXLA3AyhxrlrfYTwZhzSk/qgFmDKKkLJgyYbZerSVlKSV
vAXjWKsPC5Oxgbz1bLgJA0iX3/vF8h4ondgpAsqUjiACS9p+Qg7fqP41T/bTBjiJc4cQrnU/j2j6
UHhGcmW9bzCMI+lWRNcGCle+r7SLiroQ1i/JYuKymL5pdv0ZkYf0Y8MdnhQP1DG+5lvXK2SKxBaU
IcvOj1XiPGSq2R6VssA0s+BjhFmAUEWm350hX87T2ONY9crnVsuZ0ErlRY3N5pgZRC45Zob4xAI3
XaXR2ZtE81wtgBI0Yj2ZOeNT1PBe05B/Hgz5IsrpzdbG6JlqEXqoJtcfBkzWlIcAzMyZRMyXu+VJ
EqwK4cjDmjcsl1Sqy4MO33rXlqPybTaKB5xIva04v6Mk47dt1Xf2w4rf6h0BHnRHxUIVtMu1c5tX
rG9Mzo1iNVXhAJMNpqPBluPVwB96soX7HTqAjnPsIjq6ZEs0l4S2iyYwLY+UVw2604cIWAInQDxK
OxVz0c4W8xjC8fkkLD1IiIp4Qo0NUy5xiTRL+ifXKJ33kQvMW7AF9eR/hES0qM+NjeaG0eScxi72
46nPMKhH65zBVmsqkzAzv9hixVJWEklyIxvN79ZQdAkH+JyU82Mslvpgmkv0xU5Q20wA1+tseIwH
k2uOlJy7szArt0i/5zTRHyPDfPCsCQ/IaBTXGS81TGbv1TXwOCLvu/XCpH4xt0+WbOTTMKCIHJrF
3K/7h+28HdGE78cWhovsUf72jjE9T6Bi71lveG/MPl5gzejhMfoc5gYgwYA+1m8dWMPeOJ8XhX0e
O+w30xvNi1KqGCwJxTvyl/k8tZVFj47RNsrUfeOhDq3aMn5akTJNizh+zicTQNPK2+2AFoz5cLIL
jN2UDd2Xwv0aLRYAFM17GcGvfHBFuKyhoi4p0/raLuh1bE+cbZgX64g2YgW4RZpNkFV5u6Nwhuaq
ms6l2jFPtiaImmGYwAEMQd2zHiiEAeCiyJejV0AY1YravDLVzPAhdARITfWbUoYX0FXR97It+72i
T/NZ1XBFRJNlHLagBqM2Doh58ktJs+ncOd1Vn2AhTjRZXKt95Mch/s1mJMx53hw7D6nGpHbKsSXt
/lhHKukDMrvMFKS38hawzh/VQA/Xw/lKtmSUXbFYMzTr9ist+Nexmu+tgqvLZAU3VzLD8WhhFJUA
U+sWr6cG3VwFQb2yjGRmvQFoXnZCFjKIVlcTVn350IhBEsDk4bPSXFDB3XDEX02IIcUvYkzlu971
BkiyYaGbgHJnN8TrGFbNBDIgX44tdgY28OnC1e80y6avhYUFZT6URWGztJ0COxqRt8ekz2LHkPex
6/JQ66Kw7Ir64or8e9wJ5VjEE44Oky5YbdAP2xBJHfrZANlWsuty8sQoQd1h4hy2dBAjYyEZZe33
OfFmltrostx02EnC28+5vgK4iaHwAaR0lyHuDHCSFgWz2gLlWbvp1SovTbTEN7i54wETAExpWiVI
wMGc2DRZrYTvkIAlj4RhlD3Avs+909qnNJruMYLL06Trv512tm6l6l5nF1+ENPGkiDkbTwmyTF9V
jG8miuPAZkfBpmlY9gPf38lp30aXoUE3mNb7cXzeQFCsjVQufKIrIbNtmAmk5to9ItVsEEl7U6z+
VaBa3ANeLIPGtSM27MDKh1grbpSQo7GerqM1hS57iLABAdajrAtQ/OZQtez24mT6gza68pn9Oafn
apAtSflxy9DNPfMBX+6l7skDBpQVP1K/9yEPi8CJY9XvHGSVs5KIayuafl+04kFr+vlzD6yXRpca
E42KEN3EtebAFb47vXWJh4S/PHiIQ2TV38aWF27WQ4sQLH8iMibHKuRrMepLgatil7vdm+iN1wEb
MjajGdgJkcVZBCYMBtGekf97qSR40Apd3Ebe8+yN1ptSe99Yq+yE6RaQeT2WuRQ1jkVbYaApspuQ
sGnXXWZbzR+F0qKxjXPlaAep0XpdLOYuda1aeuQkCj1hwdsXL5HxSwPGhT1czCyrrJMqav2zS0xJ
2X+PJzwzpjNGQaIX+CM1tv2TbrgBNkvQu7KLDzjbTjHumHwxJJmAsGMSL7nhHPxp9izkHAoDO1sT
BAh2OIIQTONW019zg5KYpvX2z2VvV9+UxYhvdVKx23G1V6+wdzK2vxqDNTzoKdhs1SkumSif45aN
l2mYcF+iifweU0GBpeRBl9tgV9PGPaedfpF9PAdyJAR50IgRVohVtPPKeGAveuWUr205ndED6L6S
4jHeVnA1o6uW0r1IUR3zK3kI2oAwOkOFpqSLj4vq/E406lG4MjF698gCxplrlUzCfeKwf61Hhh1P
Gl8k5/ouiecOnPAw4axSqsBT54BhAv5yN170mRbooIn7BwhyFZABf5qIbFBhORtUJabMJInaovIe
zZybQ4/OuKqxs+QUK8vsxbNXe6VEOIja9+gKU/HRv5FFrEQdK2cwtLC1b7jGRiJ3lwr0DhahZZl+
OTZwvkXNPCqCU7J6BdcBXf5sCKo4wRLBej4s35UjXB4cP9591PsxtEd9hEmcDP6G74IqsKabIduP
9Q6Ut06xdhNN0ijOQ5viJYmXAF2seDqaTksVlm2dWzXyaI4su72C7RRTkD2g560wlu+6IQ/0uK7C
ocvf+85Obyzlxa6111Ry1k3npO6exo7YXkM6TCmzuhVNqeStj6ktYQOlFvukBg4kQgxfCdXpDmNX
kHKVE+4yO04beO7IRm9aLSrdiNAmkeC91xm/7yBJ1PVwaNltCQNfGOckNlSgdlNRjl9sqZ9TE9ez
o94x0arW1JyriZbZDHAI6MoeuOn0iMQTGnhLp1Rtg6nXDdDGmBJcGwa1qj4tbq7dxxZASN8qOLbH
kWuHjai7bnaKLvrejlAT3LbnbBZANlyLyG+ymrLQBP21X1z7WKzNRBVvHtuoETl9LY70T4wzebQx
2YwV+qcFYxWhwN94DvOL3gddmmpXOYq7Trj3WZkxgFNLf/TC+mEPscWmWtRQncLpAjRclb7UGuJP
bfnSFLp8LtrMPJcE/yyFUj62d3u0zCcrj6+tW/9Q3cINmsEEe444gUKF2x+o+GqvgqnqXNH1qNv6
sbBguY0pbj7w7yDNMnK2rPk5LcBb5LO76jfSW/ZcCNe62H2h+Qwfj449gwsYBSFzGUM0sSL2lZXo
MD9QQ/aNFoZHBu30Cc0qTTphzzvLHiVXYz4/GLjcMA43xQ4fpPGkuAy2pi7X7FaocU2Po5G9MhmF
+XrmgpbGONH0R+CnALrgxdMIl+a+JpALHzbhMOWkO4RF9Mxrik652kvtr+P80yVRjqVSxBZTn4q7
2pbvkVd96y2KJnPxKolV+KQPC25T9I9gPZqLbg1kwnHJYZoq6VksyQOzlW/aenWVgEoOBq5t8s7w
iyOjfG4tGOEMnC81g9GcuKHFoumQTOb3RszpG3qDL67WBGB+218W9c44/+RWrnHtezW5mQzIGpqy
q04yEdYbRz9Z1fKLBNAEa0NB58oYzLco+sqO6LWkYvRcx7nhp0n+QMq9SicjJQEkSTCYjml+YkF/
HSvK6UoWzS9to3L5dLOFx1vA94+ITBMLNanEjuUTHq83nSXQzWiuip6qR60CjBvOSd7TDRJv5L9J
X+St+OquVoRobKYHIWr1adSqL/jpmse5lr+rHhqZPmbFMR8V5/My6yuhblHu9Yz3Ix8X86Cz9TrJ
3iNuyFDkPZ4eeyhI9dEpIt9wMkTBlNj2EEgYq+wVVGB1Ir+2qKfDKCVlq5j1cMEig58HmewZJSeF
Lq9Qd4levYzZ9DmqCUdKQOheI228GGtpxJ6HgdU2m7mybuc7Orr5rjOU+co0UdXt5095D3tmmPnB
O5OPJsTIarfoaEL3YnhJsGye7EHl4ljvzk3Uv6je2bQL9aGok2Pt1NqnOBkDR1fLry3dlWMBpuLQ
1lr3yRHlmYW/P9i43XdBhFeZ8xFCDahI5V1r5q8j/I+3xMMG7npuMJS+VXQEoC/IyDzylZwO+hS7
eNfuLnXSAx/mvXGAkIxOSzrD7wC+rreD4zP//fr1SKDXDv87/zFfB2gtj3CrLtZdf3Rfi8/2T6rB
OpGDxE4ZGPwhudA28jtWEKmf7k0sOoHHKAwdYD6BN26vo/uQji/o2AlDInYC1ezR9IPgHty/3nGW
7d4JYNxHuymYAv1gheKcPqaPw5v7xfgN9oZVb2MDFqScs8cjyt3sWXRBb9H6CPLy4H6faFedSJ6/
wOB/1F/l1xbROj4TPFGEurZ7CteR9HGCKd2hH4/U8nGvogTBQaLek7mc91aTvCZ9c5AA0XBL0ajs
G7c5AUIcjlHWm1jxW2+fGbNydsfqju2uvrt98nUkF5oL1Q7oWxvfcxYCO5azCmjQnAT4qr4WhJ2+
1w0wgH5S6tuM5O6xH9W3Ja4OchyKzxxkKJPqmDVmWnymkry3WiQIuZUIvOWm+dkYbCpmGcvNrLoY
GD4qPsTL5zYgiRUO6+GxG30cmeFjDrgqenl0iFq/iWa0fYssnHC72Sj2Atznx10nyagjNrh+NjL9
Rtj/w97fjnLJqdGX5VWjnRbS+boqybWkcnsQ+lQT4WPX9Ms5+sfdlu7IabEGP3ONKqxLB5JHQqga
nlT6ZYepcJ+3Z5aIOJzUaqkQa2UVRplxdWgQHrYnI1LLQjHEdbh+gnHUlb893lQORTg8ONWoleF2
Q6RbycXNzZ/HtiOwNuuwz5xd4FrW1veUFfN1tERrItT6+a20YV9JT3cfaw1Z030TRjKuj3NXtPKi
Nnp/rMG7LZb110+XMq0+3ucfj2UCgJPWkhpBn/TTUonk0Do6RiaZpJ3PhAYRShFVyM6nCiW2zqLK
liM6Rp2hR09wCNGo1gv17zfbY7HTFpT06ouyfuvbDf1Yaqepl3M72RO4GwWJhKEy6g9WCmWrJfyA
YMYqHGnvf2gH/z/Z//9E9jeRSP9NXPK/kf0f8uI9qcv3/4gD+PhHf5H9PfNfJrODg7FG8wxQTYjf
/yL7Iz77F/Zr27EY5HWkejz1F9nfcNZnHM2xXQ2ZmmMjG/6L7G8Y/8IEwGlg66a+/lv3/4Xsr2vq
P3ShPGA4SME9jY+hGbzdf8pHaJW41cSmLVTYKRc1DaNxbkLHydkWRcnb2C77ZlrQt+QTPk7lJUcm
tK97jXh5eN9ERo6XGW8LbUQ6q9OcdyE6p52amebZoyMUqvh6QnOVncYgr3v9nIxVeumNY6OSbmsM
EXW6tvs+CZXFraxHPOXL3iCqxZy1k5fgkEdC7oaLUZLEgrzWzxIooHqNr72xrbfGIg62leyQEV/Z
4SAnJ9yO/tyw+Zj0lF4i/RKcD6TirK/UIXfgAlwPBT5wCqGxxD6fv3nrgqGZ479uYtnoYdRG5WpH
Rsm53s3LFSC0SKh7/37x9sR2g8ZBD7ej7adsRxSxiBegcKFNzJ1l+xtLFSkcbsmSXy1Ktg7cqFpf
XlpGypOV6QFJ7HroSbImP47gh5YE++znJR8Yu0g2igh6zpaluLgk4jFxegqt0tQ51BHpPQv6Z2mz
KDTi6vLnBhUJJSQ7dynVRdj9o3Sw/MHDx6pbLF5p819Bgi0BahebXHIh9exYYcCgp1w+6qP7w27I
rxzEMgZQtr8UoCnhZDUr2zBj6naeopEpn3HJxefsQlIC2rYjhsh3XeUrYX+oeNaoeZotUFCm5VTb
5RVjCJZO8EG+OQn9Fne6dpvY8FP+6sBlerGtHmAondRkzs+KS4NWlyBbm57OORpmA6fubfCwQfFp
bqOs2O6ZrMXB/UYwIbJO/x6Py7BHSZntKtS7N6FwV2s7FpBWbdwaqGTs8DAVpQWLtbrxp9ybr3AJ
vKC1JEoUxUpu+tBydnYLjtnCYxNiGicoTuXdTDyKAGU70Guhgs28N5DMiST5SNEeoy40WNrsLKHK
EXl6ZF4N/Ov40+XFnWrrqhYpPid3edue85qRb09BeRTpEGbWF+Dhcs96qxw1fvXb7M7GTVs/dSeT
N8Bq86Elsnd7bllfYKflw6xTvEzU5ZMdZy3Qg44yV17hEBv5tUY75fuwUJ/ryg8HX8xhmYUWjtqS
Ha25v+HA55onw41wnwxgs7Tlfzw2tl/bBFtyFy/7IieMQ0HZe5oVpMRQTsIW0mooefNitx1uD/65
oVMDFpaOGgNgt7c8wlE1YPrHrJsv2z19XX/kajVjZXNwSup0IpUUjl/7tFjxpymlMcK5oV9Y8dE0
b0MaAzplSPuxiDXfUBFroeBSDnk83DGTTGFvLQ3bmNb04cKtmdKVqZ1RQOSJ3oVN5lLtd8tvybqk
GPV5ONUrVaXTyYmo1wXHx2FDKB6to/qkRiB19j8KyFyh2U9jqK83Y/FuWvzlXI9OarWl/Eib74Kk
DYnb9LQ95LUiow5mDoSnaiC9KsafHhLzLm2GxB9thApqvWbNbzFIyHvakFm/xZiS/cgnmncJzqww
W29mWqYfR9tjkzscs7ywjhJxPaVi1/IXDds8BZZTQy86YPPPOjfy3qnNFqx6GxLk10+5EBWkpa0W
fHyTYMPW5FoyFdYvlqK1T99iPM2eI3zdWlY8v0mBpRLAKTmx94K0vr3awUQz4hrWnzIwNqgOugpj
jVfqVGGfbVzQqb6EEuld2GWI91AsU1yJT2kljhB7k0OpEHY0ZN0nY5kZjV13Ouh19WpHfOnpILpd
qYxyr7I72yuACgOmSv6MneH5Y0o5Tp8N+FJyQc3FDpuq8sFKlZ+VMdDKtfZaX1knxVLgMrOOs0sI
CB+H/bo2k+vNdjQKqB+ou6gZKmpyxJ9VQpHgBJjXleB2RMrEc6eybYjWJWy6LnhtWIbL3lvXr1G/
Tl6sO7FvZnJXOuyQ0qwbkW7nY2hW4HOMAgs1RXv0hIP+g0ISO/A+Mg/GgjKgGOgbQ/I69VSc5FdL
/oo1ciFIcwL6sCjMorA+La7UynPy/aQlIEtd+zdyKfzZ6yvp7Bj+1ACY2F6ds/OFHUSsDTuawCkz
8iEhPJ8sozu081mgA0arMjqAb5UlcOdZ8ZXF/KwXxKHgAvvH777dHRB45eQoxrdZJu7H1yAptOhq
tJy2L2W7Udavw5rsa6HP3+HdooBdFaDmgBjKIrpiVy+eGuplCm4BAEmhcnbk6wmaWxAFZnhMLQS3
gCU7qHRl8MLlPjlGfUKKf5AdRQa3YpNpwXIA4gd2w0Y0RX2AQpumCDLIzT5kR+ikbH8yrZ1CVT00
kwWBzWMVoA7Ji9oxQBBjGQMGGQkJnpz+pLKHETSaSSHjZplaBrAatShEgCIJ6JRkXnNOhpkaJvuU
MoP5RrrBqbCZCxoMV826ubDXzcWfm+0xufRPtBK6wza8bTfGOuz9uUuoaEMfh8zcmKW/n9Qxcyut
mO3qj9U1Lm073G5cj7ZNGTnWzjK7K4Ywl06FVu3sKaJ+u950FLGOBIuiAGYMAol5sxM0blWFZ1Xq
wwMbiiXoTPXb9r7beLt9ln/cJV5HORK1ebDXfYrjsZ3q3HOUN6QoEl5Ber1bfJYWclp0NwB51hup
FKYvS76Rmv76VXMExJfO+l2y/gqmlYivU8BeqmY66dUrRRkqN9V6ZiZmTGzUwLW0XaaeTNhBmnZb
glFJu726XoMj2ZDnBnbBkBD2OMZfC5GDZSG8xCX/AM8eA7Mw8gvYOCgf81KxuWJDVC4rXXI7NNf7
2zN/ntbo1fc97Zh/P7e9dHsBThT0IcDY1k2aM2bWaaSzud3DsNGEGWSh8M/djyMDwa4xMrQLO9aC
7bEacxQj1vpPqMXWA/2NGl0J+1qD37jSqwlxXKFes8FZQCR756FR3GPslHOQttWvtIT4rimGFoqm
xvfmgVFbw+6KWK/D7ShbjyrUu4gf//3gn9f8d485khyjWompmq8/689NWZG9oAn8n/9+/B//fnvC
XsPptqN+QpygKAZo1fXSa5oyHR+2Q9Q7lbZ3J3gwek0i1MSA3k/1AVUWGmujZlj89xT65+52NCzU
Nnfb09v9bZr9c7c0hF8Oyxx2U5vuSPKYgm3K0dfJB/soYVfb/XG9jjDs+kMJ0nWXaF4bbjeuOpHQ
6NKnOg2CQCej6a/bzeQ4KIWZkfeFnUoyShookaSGFUR4MefPcz+ECEwiSRR6Hh3nWAa9OJkz3wYQ
FeQX2+EEeBDdsqJRa/jHU397VdpnoxpMJMx+vKoKerVuzovD6BNsBY0/xYftbl+quOu2wyZf5Wrb
IbsWUZ62w61EoSU2AKbtcDbQj6ME/a8Shi5hJjXONEBThwyERoy9wE4bWsb1jx/+90f+/Mit2PKn
/jFJ3aVvDDr1v2ow23PbXZI8AP387XB7948Psv3A7X6K8WLef3z87TP8+VFqVtH18OyuujgOkaz/
46f4+Nh/nv7z0/8vHqsB/DtCbYcDG6EzmhnMmgCaCfzVSYwJZGMsJ3WcQcSa034hG8Gf6OOZmbr4
JJcw6C3VW5a6AxaP5i1vjIHFLJAg8gzMoxY5jzKfmi9shX+zRH/vnEQES6IDaVuU6lDrvFyrwSrD
MydATSafJqtSsTjlUWh7eFmTfl49v4ZPiuYcFCkFVlimr0YN0KtBKbmDKdzt7GF4XUZ3JABG/QzT
bdlBf6ZX7VyoMl5AAbUU/CoE+OuvaU7sAsYeaq3CxGc7h44+SiBYn9Ioy1quBXI2MknO8dASFA9p
6VdkJwipoffvE3X4qnekq9v2F5fgUsKfMhJJHUIk2vZA6t03CPpiNxyGegJzJNwU/g7tZ6e3w5LL
5YQWNkyIvwViaSLc7XqGvvRr4nbVPUl+jvP3gsTpzCCNYMgUmntV8rkbSCZBr3Y2BRvSqp7C2DAA
CzZ06bENp7Gghxb3P+2o8BvVs456REUC8vwhbtm59W33WXHsnxaqKnstYJR4NBL+6a7P5+d8ggaZ
H2i2EH3T4Kg2CzsgH/d7HhVPHqWJt6H8rvYDdWehPcx98Y69Y6+KNveNVH0UszOTomvoO47ItkVP
dcjNvtnH9jeCZpF+Vp4842oYEN2b8TkzJoniF3BTK/jL2koJIwkyb0HEtud27yqSGB+c3ZucPGKL
FYR2FE460Nsdv7o2HIGpIxIGRUkAOWT9JqEOb7jvGWd6SDeZz28Oy0FN0tdl0j5Fjh6xIlFui80C
tGS1WoHfQZIbhaNaIbnChnMaYw3AYUuudFEjyxLmc2q6L25T3EePuBxyAFDSaPFDL7NjJybkybqC
5g43YMRXfkxtpMkjKrO47K9VmkU/lUFe+V8AHMYrLMe2BtvIACdNeB+4z8UpZW21IzUnq6mEWmZB
uqn64KWtin0YJ4zqZFd1mOcHLED5uVSKeyNwhkrOVw0qwd5s7OMghK/VKH3Mcebk7BfjQOeu2/ce
vQBQUmZsilB23Xd9XWSB85jOY/NZMV2G1aEG9t4AqoKTb9F8Y03UWTeX5tiuGBKx06mvXmAtGkcx
OM/UVwmfPyiFFh0rK/8iDOu7Ja1nYDLql0bWQIYAWM9DriJI7YmnpWd+RCY/3FT1lmIf2DsTu0hT
XwldQ8l0YNBEayeSd+gG9nB9cu3Jrnv5OFe/1SV9odtuXxhZSZlPGPteCRiCEPkMJvpMuKFJAUv5
uWjaGzLFQ5EkJw+5GZZrsrNgU3fHvEABNiN5RMgmf0YJeqXI9F4sR8iTuPSZNI9w7uqdsHGOpD3x
LeCGxp1tRlxuVrhQ1WKZ5wYj0fO7ksQKnJj1boz6XyxyQY1PxuhHDE51OUhC/DKQ+A5yTemFpPNM
h9rK7iLSusCO829g+ZgDvMmXCfVxjGGZ7wgWofAj93pTtYc8IVQnIv2qtbN8bxWnZFRfUKLj5lpp
p47lBR2yvlx1xBOpKwYA7ZG0gVz+RAogjxFj1F4lEyNIiatqTCSEaSfvVTaiIjTsQw9HoEZI1udU
pWwYea6u/vxf7J3ZcttIuq2fCH0wZgIRO84FOEqUKImSaMs3CEo2Mc9TAk9/PrAqomu7O6rPvt8X
pVDZlkgCiRz+f61vxcI8OJNFnssYX+YxW9nIWHE2hGg7GF/bwhseA7M5Ww14vQkW33YauNDmeRiy
K2xWNAoELuzLwS8cjeFbXShT8JkGnatjpB9eoPazKN8gZdNqKtOffSnJMpgx0yc23YDItvLXXCzB
ft4aK3n/nMmH1srFri2z0wAgYR3aAqtPSOxHBxJl603WukqqbhMZc0Wa6AUd+A8I4ytvHt+7MLun
frUkH2evXjy8axOreG6mG9VGh0lTT4UpPocClChTTSwTaMjCgkVLZUNiBFL6dYwwAozGcHWNYp9i
k6EoJwG9zQy/uJJg+HAEGMsFKtwImju98Eh5CLBTO0Cym3urPkX/VlmFufbYH6GAij8XK2lW1puk
H5A79lgCkeORwhjvXZaqbJd5/WNm6e7G8kKi/2IbpmVh/JwKkMxJ/J1Y+gLqH3IftHmffdvR9lyI
/GaK1Coy0C4M4dr8QfqDibRh6btRoS6HVSt6+xi28SbQw5KxAZ50kivRkdnt5YhDZi36sJ1HYkSP
qoJRB1ONRmfQf9hWel9yGt42o3PohRBHoyDiUS8L4JM2SSOZi0qf25bkneKI5hXrnvKwH0/VS50Z
9HmHmg6ojVQytjZmMn8ro6Ty66QTm4Gu/zpi0+hjdMcgNaYvAtQNNA1qJJG62KatrxFyskXLzk00
K/aM5i+zfA5haazschrhw05MhWeRIna6VFHybs/apSO37l4FPUqmeUjvOK4ep6AAXRJGT9ZgIAww
ip1TPQH5f3bnBuY4ut/toCm0BnStwi7E30zkEjr3etsP1ntXR9DWI9ZlCggnW7PeZcAEmSKdf6nC
ot8h3rco82gnG98Y3ml4LUMVIljNY8ziQItVotBjePpu7trnlDQNU8bLgJgfYh2sQ6lTrOaWEeV9
B+iW2cHG1WZIedCKMLoDW40nosm2QbJCPpqS0AkcMZTyvUqbA2TgZxnX7aEc7E+4LL5RNfelDR8i
7pDUqYBaYJS4G9HnqR8YerGPu+DLiNRbP3MdtaQmMCpo8O9h6KQu2eZrr2YHO5gnw7HAACRHAH0+
ibN4gCNiK6s2AZ+cEKMzFJ9ZOZZb0mWgECcDWZAtRElyvyCr47Q32QJaXvtEOHxOHCKBhZbcJahv
Q6cMf3HmoIqPtMf71mjFCdrD4Bs2UkBXr571+H7EUEEOXgZWG0I2ggEcEaZFLN544pS7kAjTbQPH
t4IdRtlziTm3Q5LljemNw95rabbpwxjj2M5iqmSFYjb3HqPlGDLnJ+yQBCfrw9pw0/lxsqoXI4YC
THgnimEN4WyHLLNB+ahLRLPzXFcv3oADpHGNzRxamGlCDF7EzhwoiWPoT9ndSs582ndNUoFrOXvh
T5hKIKzulmpT8RzGnnxC+6Y6BIxMR7VvsZnf0k5G/LSkYi6Mn0ZfkLas4DFRa6y0hdr0WUwHBjnE
RIpUaU4nIqnUs7T0fKPjDFhTA4/p61bI1xdXuE12KSEHezOk9FUAL53a9CodRPs9a9Ja74svvCw/
Y429ViZx6oVsrUjs0NXTqMZNOr4VbAl3ZlmJjcj6u2rEB1cWxry3mBqYED1kKp16iNLafJpdJIU2
td1FPn0zaTgDrnnOsKvcaY+pvQhq+bV+OVCghCRXkgiFW2TosOfEOGpGo0l2lsDl32UQRKXCSWvZ
q86Mxbakc8Pa8dmLvNrejJwxGiY6+cHD4jVkoxVd4/YR0+o2Z31lGwmcJa9OlniF4WW8kf2zHsOx
3XquRBSYrp26/mgHCud9Z55tk809ydMvaH2/VVa7poD3Yrh4S8k/6zbKgPOvWqx7wAtOpakNK5Xj
ntG54lOkdVR8Qt1Pqp48SDJ4SXgDmUoxGSmdQPqsYR5fS3Uv+yhZ2UTWdDQ6EV+oL6cg82lwUawD
K+cfBqhk9GY+u3I5FwT4cCyYN3YAq3TU2h89SXNro5qX3DPMSRN9MdxsOeleK3xDHWzW7G3KAc3I
OP9pIXJd57iwOI+5KG1jDW9PbVK2+2VGeQd9IlCYMnEeQdIqG4F1SFLyTaOy2iOZA7Ugq2qTeeR9
YMLGSpts6S0+IgGFvlU6ZGxDq4lG60nvWbSUDS8XXPiayEXw5nH/o2fuX1lIy3ZRKj5IbO2Z8NxN
gFWTh6m/0Jx/SwHd2yQdqxo/i2s0EZaUTdMC37YmdZmKnE9net+GnDxOXeo+qQeCiMWK4xryFEb2
uKGQdpAu4Ru0mCjpUwBC63OXNtryKUlOc5KnoILyroPEy4d7+L1x/EluAXqAxpIwbs5jMl4b9FMJ
HsGtCIdf9jQfcxIzNrao7rhnHNvsYpXlzUQMXPkO/sv0p9z7ls7GrpLDrz5X72YU3pUhYSJDewnS
aLoLPTbLhSdOels8Rpp6S5MAjZXW3ZOrvCtKkpeLGdoB6AHH5YEsFQKhwVKPxJrflxjEKQJdzJmU
pmoECjxXZoiAmkZzmOetT53MeOh14mMFEQaHzj7SGgrXhHIUfjTn73oacJ2SAl0bDvcpQwbITmOd
k53esSdlFvYo1+hdf54LqzxySjHTAPH8zCWrpgBSSmNvp6j7om97jfp5+SsKj6HJ0Bb2O7PETyyT
zrbKrR3OkpoHg1iczmPWDhwXWY4KH6CfsoiG7jqhs+6HHa0Fzxk2ANzPItSHLVTU0D3x9IxOlXJK
Adg+LSiBLP6pzxFJHrnzQepUO+FQKdJWYmb5lI1D0Y8x2UoN0ibtaj8eJPWROQYBSjGxbcprNNf4
sqMJGf70aRQkI9VIsINgeQP6UOyNqAHvghS21r73oVqyzeSRPcI3q7NeG3N4tgrtxTXiJy/hLuVJ
SCk1H78sb97VHesTB/m6t9SK1KP3UAYGKDAPsWLq3kdTl/hAJDghR+GzZ5bGLspRcHMKZQeQkdo1
eDkMxM6mwsysNhlAhqFtWxnqLcNk994Tw7biUlDSA4M3lnBUFkO3H0216etT2fuxaxsPKRWGGPgg
s/Z4seoW7aC2ymeh6JG12LTH5DwZl8g0PsI8SfA74gopJlbnzl7Fg9EeDdeXGcZcU4lHyNPOoYLc
r2w0cMgpsC3pB6pPALERAO6zVq+PQ4YhtO/f48kJHpsRgBMhz4Npfpa9jbq5H3poJZTySKQ4TZXc
Gp2ubwi8v3oN/Wmt1u+Jbgm3LWkZm0hm7DWtceITkStKIgaVxEmucXCX2945Ed/13o9XL6LqLYz3
0akxHbjuD815hy3IKmcNOXs+CdaN0yJ9IgzyzAAS1wIujiRe0fy6iyp5dCq9hioSGg/FNPCP2KnW
ic3OIY1R46JqMlpmEL2Tq9xtnyONpmCd2kwPeK0jUrV6/ROHQgNe1KlXlcHMx3uOLJKMa3rmBtvR
xtMflzPqopzyjcCoeSD5SIpQix5hsy90Y5toWJkBTLH9FjV5zO5z3OmEnozZuvdgYhuz907Y0LXL
y+uiKYHM9TQs2nZOKgH3uK3jczR66JBjdwUngN05lMQ4Qk3dOtOjjL/sLH92QG/fkbRs+zn7zmG2
CKWrrUcM1e/tZNAlFgUwH7wSxjkPeuKFyoHJGDOG0UVf2hDG2zrdK073qy6v3lg0EazOLzJkeOYb
a7lPRBESSjdAKRUZF3Co4XLNIaNFj6A+ydgEf1yxN/NOMCU+yiQjgwv5iyXuqkQAq7QIfaMA7bv2
Y+ogMSDUkTiq6Jl63OgT5PssHdqnyCzqdnwjLPAtHuaTUvFLGE94GKpj1+bbpjkCpPgo+QjBQNxa
/VVFHDZG7bl1ZoaX9oCLFb3NTLAAB1N4fz4PLhva0Hiy0vBiBtb7bKIItOZ+1yf1NYkk1hVOCUPe
uVtHe3e9aV85+uPQe4bfxMPglwEf16nFD3seXoibercCiMRsByP71Z3nt5rUg73xQVPBytggcirF
uYLzpcsZMY0NQAzz17qb0YzqzY9Zyh8irykhGI86pFCQwj+svv8sis+xBWBc0ODI9eCdNtJLTdpF
LoqryZvN5uoaRukrEZhvmMLmFRXL3DcK+ekxnncEy34UbLD9OWZKSuoJJnlXXmDc3jWNfC0AXLl2
RqFA3dlTsc7M6tVxkkPT6t+k0b6OMkdMTau4dIMXVyErRcdxJWHuxQvPo71Yr7WHqAPLomdflU5X
qZHaIdN6HLKDXOlhZG8bcn+B0XjV2jTqb1r8XM3xR9q1v/LwaLUNUqYKFErYuY8liKmyj54CA8GC
Zj3Kwbk6pAgQX70Uq0wCBQezXNFDo4rETjuCHC/j+6D7ZtktotPvjQq1u7ybXrSAo6DUUaDFYCD/
oAb9r6DvPwn6dMf+W0Hf46VtL19R3/6i2P3fVH1//OSfqj7h/cMDrPeHNs8RJnjkP0V90vqHg6aP
lUVarCg3Od2foj7b/IfrgtlzBfg7uMkWSrs/RX228Q+MVB6ARtcCKmnr4n8i6vsdCOXCiAJuRXIk
jS30fb8RTT1rElpaadVeb8ZjSX0hYPKUUQXcyy0DFlpcTX9RPT7/ARb8K7r7372iCTfcArVsoSL8
7RWzAnUDZedqT5IIqSV0hqt3KGijTWrHGET96u9f7jdoqr18QF7Is3RbmjZg5v8uWQw7LZgbsjf3
Rra1sxLuv5zOAMMvop7P/+OXApZJEcbhBTkGo9H8K1xrkDhzy2au9ssJM83S64LcpsrjpuHn37/S
8qb/gmxcPhSv5LDLkYyBf7lrkHxoAWA52gca50zPxfHfRiJbsSX6T9fvd1zl7bWEAWJdeghIDWO5
wH9BhoWVDo8l4lNZKU0NwjfPbt3QVxIHpfepL2qdxcG9QyFHqXCq8ZHKoxXSwTKLx7//1L+pT/94
J+ZCUwVGDD/zt+srh9zVOm8kBc/TtuzuUZpNpylUZ0ObzgruSWvLX0Ec/ocRdPuEv1/thZomFnoa
ILzfroC2KOiAujCEaDQkendH49hPyhGngTphzqKnHIKKms+JWy+pGvGlsRv4FCArOdKDWXfFWyLS
t7+/Gv/+bdmWY3kSMvK/oJFFU/ZmBoRm39noYcLM2QvJq+HuS33d7X72BHk27LW6BB3CIqBDe/Uy
pXmNGHJ4dZ3Jxx2/HUWIZPn//N//+v9l8/9xmxAIMz1JvFbyN/r53Cf9FJd5tb+5ITESlOumRyEw
gcUn+vYa04CRZvdRmWX9H+YW4ze49r+89vL3fxmsLpSLQesznMmO9TTqbPt7PEwczcnwadRZ6UD6
9UTtRyE+4/i9aILuP4yWfzPfMGX/89P/Nr0Bvo1QNPEO6OCiJJEAIADH3MIaEqaEv7/Upm7860MB
KdV1GZfSs01T/jY4S4A5bl5W+Z4Apq2s5UGU6XWEuklTYjC2dp3vKJHD63rvu8Dxb6WazB1PTmPt
O4QHfq9PB5ef4YBMthtjx9K8ezV626rVz1UIeiUdjqHen2yrP5XJVjnlN8UE58XJRRitRb1BnRG6
ejhaoJ9RnMo5bvB7ln/fC7Zgg7Uy8WABAX2dpoD6u4lk1H0Ii/lAewnoWso/crpe963+WMwN4i7H
YKw4UGGG9vZAqWE82ba4G0yxioxoT6wk3QUa49zR4lFGbOw0mxNUPV3GFkJYba+00LoPSnVXYr5F
yQvVnTDETlJ706OCg2LeW76I6BzC8ZsCa9sm87mrdRJAf6Z9cmE/dUitkBKtt43ttKMEMWxML7mi
R73Sorou48n0GMJGwWeIgXI57Ze7TMXLldHTES6q2W6rEWOTMr80SQ4UerIrbfKdKeVj27aBP/K5
DCX2oxresq7fOMSGN1zP2+QBSPEQNV0N1w57rpryCwK1Mz10mo/MeKPX8Aum6WTEdC/0/jIuxGsX
4oWZ0EcZ6KAFWNyoiHndqjTUgj/itpQkw0057pmACWy5/IGTXMcUr22pvTldyJUs8yskxa3XRNdO
hsvZOPKJqtFWBMMR/FJ9LRJwW/FR0VrWPn3ZM14auDq/FDQnajkjZzXWCfqb1EOYFyvvvo5AhZX9
uFBSKLu784uyiDdiEfbc4eR58x4D0SFKB35+yax4SWmK+ehfLp7DJSgCIpnjn/WgDraeXZaXgJ91
isZloMX9dnm9eKp/UIr3PS27WLN+cJYrxeaHFo44ylQ/L6dNzdauaZlejCS/DMj1fEuda+Am/hDh
iQxfaD/Sz2sMnEjNmvoDYyqkABGE/Uual/xyq81XEzBun6jYfJOVD0Ox6Ond6IBjr14HbC9m3hGB
mdQXK8jTbZ1ckjTSVqyOT0ttzY15OROxLF5mb9rVxGH9yo2N8ezIjrzQQuCWbh9u757I7NRXxnBa
1t2kxv4bX8zKxfFWX8acZ2SyH7yOjp0y8DXbpgW5Rz8vQxkxE4+yLo5ab3BEDfJ9YnBvYnYWO3sx
0QYDvUtshFSLWhBH07sRo5S0Fe+tJ0GcL/6yhxFBU21rPcB+B5PCD63k6TYcaye8JsuDOy+8IWL9
vltm+CI7mHGB5KVvU4kbZ9dRKGwSPCvlnukWT8R4tiLWKUNjLq4DcP3aPG1DkCi+8KJLh9vbR0/O
w+mlu2l6hbDar27T1rAs9REhDyNUR9iUWDUURADU4GdjuVGrMtS/AgB1YOD0WRFhKvsTTcfoKkui
YjOdOhsdvo2s0nfZpBettiF4dj9Qew4Tz8DAcDHC9EKcAnZ5Xe1Ez5JF/CpGTdeAfcopbXf7B16/
C+uRh0ziRFzmzE7jbSnBW7csXorwKAhnPegNzTregqbd6aCm7oG8WZJZfDIo7O3cqIPexNo69YJH
vefaeGhxd6O+d7xhoxqi0AoLxueYMW9rtD8RoKhH1yFJa1LmWWTL0yVKWgG8b9FhUnMqnvRbUEID
WwQkEJ0UelsU8FG9BI9I4p2HVOPCVAvxhc4OzMDxvjJbBCTReG9ZNXZQZtG2WpbJUgU0J3hZoWtv
PFu4QYW2nTR4d2bXPtYTQAyXqFEgezbURLgNGoLiTVYl7yocKOkWNmF6GRcuMxbiIs9VFnGtxDid
b3DJ24C8bV5En1yX5UDPs6sTir2mc2mY4jqwY/7U6T9poLwmyFgG3SCs3jtMVOIzuqSoS9xu9cct
mrpvkAx3imCs2+Dv87Fcu/fAF11MAQwo4PoXUhGnhWtDR2pKt1M9FitiHmhUD+WmnPpffTDA9ynF
a1140x3BoHdYtYptjF/Wzya8pqony5vA3fd6yceihbyFSkBajSbJ6zQ+CUdCSTEj8zC8FEF/Z1Ip
opW51kfGPC3RXY2vnhvYowFDIgMCkoeymkmuV2AjGitEO8rj42g8h3bQrYcQJQg463Jd0Vgzp3mf
zAZla72d1rXhdmSzIV0vCsuP6FfCj47gVfAQNqJ8LCqQBe7Att2dfoE/O1LzYXJjzST27ZfQc0Lr
8DOtB7o1FfjwVe+qams5vBjgk191YtW+Gw8bJ0VXf7t3JcX71TB318I+t03/pBTDpcsbSVvTvFDz
B4ZKliWCN6pYjUuiVsZtl9K48INHkwCRXSHHvW2Hmn/bE8HZ/qLEzCHJS7z1BInES4GO4JtA+e3g
hHFQk/m0WNZ23mmrftnLEiMLEumX0nMFQ3PpxWHmtctT0Ykz8Y74HXFQz8X4Yi5zuSOOs+5Qu2p5
RMPR+i4LMoRuU5DT53iVjHwTVbQKyPGIWduq1jkr6f66pdFbrv4uR6kjQ04cymWVTtCUN6Dh4jvu
SrbuXPVQczzY2lV+z0ETup0dmqs0HMkB6R9C13TWXVi8dYKMZxl0Pf3JHDgp6yLydVHu5/ABObLB
E87GoOdZXhe1cshFixFSvJpk+L0WNe19s2wfzdn9mvLxxZDu+JmE7oq2Etj+SfwIUYNiv+m08S0B
2jQMVrXn8E1XcYzhyA76gej18UGDqED1NNhZZYKDeNjV5BQ+hrXS1x5SdPqMIRy1LJpWVlR+xd5U
s9QkMNM0IkONs4e5XEwxCHaVvccspWs93koKZXdTTcPc07OdXs/1hgEdE+EMwqrN8XbVjUbucQxH
ZjIn2LjiromWqqz5WoxEbMoftzM5WBh/LGC29HLntoGxDXN6xpmFXmyBiDnmswNACz1X+ZQKDMiO
5u4rKtQeKeSo8aJ8Q5jb2Yin8q5LqzXGGEKA8v5Zx8W2Q9hEG60NiYeoD7XdI2QQxmIMmYZN4bkh
xcLuJ/6aY18kFIbNbhtbsbdTVY7TyK55KNKTB1DJyc/uiLKlWrYMDS18H0IGesGArAii0bBiDe7a
YJvnyK9OsXzo/Wignkyp3pdPeHkeMKoUq1hD72Yka53MnNWg7O+2Bll1CpnJUVmz0Qo5mIAd4dGn
/0vir70f8tT1IVvvpLXwQaG50gp0+lWcsgQMSJ79MXbh30rG5bRxvAZX++S5OznF1YJNXIdNimoU
ijdnPrivTaI7e3jI21FO9QNamfuSlCxWJLXtp3bYIV96SscBvVVZ0afrbIrkqaTpNDnsY4ePFp0p
eWEjIocBcI3lZuvCjVNEDsVeukiFpKTZTbDvptVTvIEj3VJiHndj70ASDYIVohmar1EwrUWFdULD
2B6H7PwMLfgc2pThxEWlxcGri444XvgTG0dEVwtdAc9ghjySSCBadw2KhxjseAsoQBEVMzdzugup
EzCdebugKE545c3dDG0udkM8MwBXIlaFndIId1dm9OgJ/DZB+A7UO99OQ/uZ1Rp0t5DYQiRSP8oM
tKiVfa8FJDzdROVjtGyKujjc2RrU1k5ApE3jLac3scUk+Sim9t1zkxKczoKHJCdjLek006vkeUJF
7ioA30XBNt3oLRIgGQTzsqV0DXPYUXM/OBwfEJAh36Mn6bsT23SNbbITg+6ZquyyLJh/VJfAvaFg
SmP2P0nJ8OFZt33d/jaQ1zSVNEzFsilIJe1LY9YOZJmyvpvss4TOyQwEuj6mTIJ0Una3bWsaWSRA
Tryz9lvWTaywnGaSAfIGNMJn5ZGQoEvEnIbinaLjBdYCTEGo1e2azJb7VhYoksLpW+mGx9tWl8B4
wqFQBNPvS86kYNJhD7sTjYXS/NVNfO5Gry9etVt2ymVgnqn+o4REMCQKfdjRL6BdqH04zB1MgrAg
grDYzJazX/7zTD502iTXuaFxN0QQqsMseNIysLceAY6c2wApwSTZmmztECZdw9xJ16A24722ttym
eSBb0+Zguq1i4oZthASD3fP72V24Pee7PNA2QZTz4OLB04x6gya69pPlsNUvtZZ+uQqR2yCjiOV7
0Cafc6mfnaTRVqGVXkyb6z/O6C6hVfsa6sj7mjvWJRBXMk4kO7Pg4pbZsxwUwiLnNXfF0aNyWNnI
jxNCVN36WC7xOCzMZ4d1mrBfwgISGD1TX78i/8g3o0rfKr2o91qdZVu0DvNatOXBGooHTdr5Nqxd
tQniAnDs0TE5X2IJMtKAsx7HldDlaGotVxYqNjErty1VB+ERyy/KbnZgtb6gGUHwzSyoy7FUdN4P
s9trtx7uEli7jNCwb5dm4HxI8Pm6FU2JJudeL2+7d0Xll0a4gm+1SJeyvWnpT2IklVi4HF9EPGH7
EPIVVuM+rVipjXw4YePGJRcZcMRG+mnTAfHv3uklF56dPQc0AODxVfM8tegHTymihFWehfdhXj6i
leVk2g6H2TTPt3sARybA+DHvERfzHpZ5tYB4spqW8zF24W+2mC59TrOsauJp4wa0vqQF0+12Sray
ea+kdtQdtlpCp1g98xwaA6S625swW7x8y9EWF9TjsplaeOt0aDmsVsl86GnbJnh/oWThpjQfRM0z
QeeS7lbxIOV0yNLuib4c7fD5HnB5TiAp/2L51UtB0QmHz7F8x+QErQj2V8IYIYrs2aOkZ5liX/bu
j2rAGV0Z6sGY2exOMr5YyxF9DNmSBd9u5bfbmzeWNaeyGa9mTqEiYZEyYvPaCdiEJT+ppTl1Xq+/
o/K8nHexCALjRN0njkFOLcVQeMiNF2XEghKMerQSVkzNedJgy3Dl35cJoy+q7xmgHZhxqH4MBLcE
w96ObVrNQceFn8NGg00wZ73eZWdVv96qyTWwQ5b6H5orKJ6ZHC/RjB2WddnsQvzUxa+GVPvboX4o
2bL3Bt0KWXoPNtzSTnTRqgtIE6hDd8MWA1kwJ2FGMD8RWvEmD3f0Xle3p3ZeqmO1nv2sus4BxMsx
wrVqeIi3B4143Puib38Q3F77y0RbfSO472dTD6dlKlnuajT3e1E6F5VFl8T4Qpe5Cluko1lWMM1o
T2iHibstpzXBbJzhKUEMLU9PqNTJkah+oq/aIBaYqkojzJBVHYs+U8a8XJMheFGz+r7ULoS21JSZ
FKtOHB2XYqbUuPdL4bJvTU6T0HuK5N3k6agFhYrRRoWkclauW2/A6mqIJp3iUwQ0rTVjPtdae1VV
dqq9cjuPau1FPP6KjbofRsWdArCIyyu9JgbMrKY17xOdotdQfJ8E6Fs749yxFHycMLpONlUNMfKu
o1a7o9WzM9gkymVo377EzVKc8uMcyUatx9CbpwigqTgqxRBsaxpMNCw2YkS+hyRwcyssRG+ZAyGU
tOR2VY8MvDDmAN55NEYrBrgBCxzkINv66Nr3hsHOjDp7StUjz5o/Kh6Wl1+KpkeuYW4HaifCWc7W
jEpT5btWE7u4pTinbuUzhOmeBYXGDR7HruKDM6t7XJwE/ObyEVUzflI83NTNiCgRJVJvsPHLjfx7
h3L29jwQB8ItbDjZQ3PfTBo+9BwnCUKvdVpPvDIhNiFWXsf9Zglz73YzQ/z2+LXyjZgSzobLUTtA
06ms7N6gxgjB3FxNCrKiyYBejves90MdXkW4eDkzIptHjkXCTe+asT9lo9pNFSx1jeK/Pxl4haIB
5sGyo3aowt5OWuFSKssUM0MBB63rcnftLusjDRf/ViPNEcfZMUU38i5GjdMqUQ1MdSG7t8KzVwh4
KU5F3BAnY0jWs8lESuUuj5CDxBUuToqU2K6JKlARaMGBM6iHaBQw2Wsram+X3I0kK28b0jvWBgdk
3SpfIsFusugGzQ/ao5nwu2um1yFBr44XGXsnyV9O9vOWoHQ7exaz2MTkrpMVyCXqZP7edGAKkpFV
KujhHnc5piZHXqSRs2M4hpZ9tFV+vVVp0LYQDpnF67oS7P111905sb5yIpa2gtLkbbFjq4jTqWbY
OhyNPcf0NknC9nSSPwnLhjCxlOTyAPowIuJfRNTzK3NEMxUe61slu0JGtGosrl3qYXPK2CMjgnsu
k1xul6lkwkmxqpDO4zAsvuFGuGKvoICIF7ukihBb0TWpnnPA/X4yU1Gay+/t3D1VGkfvoEw5RGUO
EyrLmxVCG+SQd7idmQuLUX1b28ifYeqT4lfdgsVcitVYe5hP0aL6hZUiRCufqDL4NKtJa21JSAiJ
xGvZkJhOwprV5xfivygabCPN7R9vzzJsEc6o1fx0283dPihbr2ldOTZzM4c8KrO5t9x0C6SLsLXd
gIr/JTTqU+tWn4ShgiStH41J/4A2SL2BJkAQZiRTIqK1Iiug5ADJcrk2wmZ3TdhHSeLLahn1Kj3V
Kao+zcWlzgjZtcX0oQXsVSoZH2fvZZQhCjRAamQFLsJthPT3/SOSH4qBQWNCD8jvEz7ava3udLfi
UNBMPwNLYvUpqi3H850Twkexvalf1V7+vaq7+7DKt1nDx3IZWk6RbfNiWEVIbTJNbCPnKRjKO02v
PmYyP4FJctYNuvahhfF7V6RS85kuh7UzZYfRjM1HRVrU66QvyRLw03JH7VHbOpVGXpmjTnhzCE6g
fEfehlb5/VTBAy+15tzO21k5aCHR+ZazVZNzmSHmLO1DTu2hV2a/1QeEaSneHC0bqm1qDsire9fa
VGEPgq/O8PAZbBuSXj21YE0fTHx10RDh/3LpzAErHPZhMr41PRqlHMrsyHab49GlGC17Hbjvjo3z
LQfYShrPD6TaS400TPZz5XqbSk+/5ajFdmPvpA9GMJo7AtaeC2izWHkd/STqvtv+k3GRLiZzZ3Zq
crwIhDLh79y+BAbf9R9lgXSVsSD+/EKKFhSIie2/7oHeCQsIIwNGiqzOBLmIfEGQLTDH4zwKicO5
sSqcrHgCkxJupkHbpHAX8PGN1A8i6sUiYqYxasgjI9wUP0g9cy1Kvd22WfbV6poJU0z/KCoaCkjo
jA26xci/0QxuX+I0+PAaIoFNq3bulRv99cvtz5KKnUcEzjlGZjdBSLrjatpEmoz2/e273/7XioAb
hU5DhlVdHGw8yxvhVVRSi0S//+cX5K9Iz7wq2Qw1wI5DreL2LoEIWgbVxtGGfm9pKVCNqB7r3JfM
Alb8kIbWaz6CXhi9fqsspXArxA/ohcz725c+Sq37pl2eKwr+m3/+RRLwQllKRcNYfOS3L5T7zT++
69PUAo+4/I0kX4v+oWnztMb1s6cBNS8r/dSmhn4q6yTcppgA1lEg7qKikA/kRL2jba8f7K4jSk6L
8z1o7vCeu3QCprvKlV696qJ54K/VURh9hEo9S+68bOgpRBJ4J1yvWEF0sF4cQzNf4ojwb5FEMdET
KPs6w2m3EDIcJh2Cz2n+uh0DavlfCu3188hr3P5PjYQXUOEn9tkr3F3f83ZCZIcnpMLVabKRZ7sl
dYrbn0mOYZ3Xi2dbe1KpXr7MJHDVwL0lyi5bL7OnGGE8UAWLEhCmfH+2U5uFiOvc9hooydu3ThH9
hOcEqkm2FkcAw7q/fTcsd+Evf6aLdjuE9nd3nKMFVNmvR1N+aLrstspLCeEoJGE3jq8WPsWwfLl9
h2jxlcLZjD+VFVy2OgZYkV0TGu2blLbh/e2Pbl/0BXRz+65CkY4EtiLdxMuzO5M+g0lN8t6JfvAG
XwCZO/dm2VWs+PZxevG6YKDbxBcAIF8sR7YPQzMgVWlXjs2ro6EAbcpp79o4m5anWC5PZwfxa9fb
yUOd/z/2zmy7bSTbtl+EGoEuALyyJ0VJlC3JFl8w5Ebo+x5ff2fArlSWMm/lOOf5+IGDnUwQBAIR
e681VxNw+PlbQmxbdHb92Z50njGwR3E+iW07Qs3G82GblMOBz9SkEwdEY1RqfgoDB38prA5wNE2k
VKVtaa1JptaPVvSQRXF36oE947NQrJpUDTSFTwAJ8vq9aVUq4DjxQ3yuIbBr1pT7dDTuQpesF0An
B4ImSgdjim82N7xXMqHryaNS/5WEJ4Gby73v4ja8SVJ9XkfzWFAF1wSTiPx7VfHZ097qBJtg1d2p
UBsTkAIHFETdFS6OJ3Bk8ZZSBHFQfmSdnFmAOVP3lhvfqn/fi4Ce7DLP5crZHSennPZpXvWnUNES
piH8fW95DsIR2VPzkeoxBisfFE8XRlB3G9yAKzK22q2h2QBs9eY6kcSD4J9L9NRfyjD6moZVszZH
TM5lPR30oH0yEodffkRlPYltwsFM4WEIiCNxT4ZSesvWL8+lZ1OkkwHpVvr3PI2TDZ6vb75r7WMH
j5A4hMV49aryebbbL8nIjFGfMA8zL2Xla8Qn9PLRKpjMJzvG7dRF5AthtbsXOTWMRtOoe1hXYeDC
63GlVkzK2zpF9RkY5fbNLLVVpOPQHgZcNuFkyK3uICPTk40rnXJTJKjnPaf5GtvZt0a631iYrGzd
aYhIDmDG+a+TBaXcaT7lgc2wPgMt7cZdoIVH9QWEMewVH5ZTYgzN/Zww14snJredi8UV5cVjGw4b
iizrsg92EQNyHWMMBOiMuZp4npDRrpbXKDVf6pn/pJ7DN3fkMjcQVRSFlBp1O/sSlEFBT8N9NLzg
m+m03wCSUfd6iBJ06yCcjTX0EgNDVv110JLzbJ7myqAZZ9DvlRnRkDOudzG1Bhj/6Cuj0G0iwvqo
6bSnnKrcG113MaoSnevYTYc5hYdUa9YWdF5DfZgL3FxEa3px/ap+GHMygpjN1udZUgGnFfUWG8RB
LFUeS+s2eSFAzIVvoVoIpPFj7yyafMmMOl36db6HsSAuCB+sH3TRQ3lg+bRU9MjsflOloHFZUAkq
LG6Wr1vDP8F9ytaxPTwjG89JzcHHidxCtD4LSHNts9AxNNYtVgyFuXHqS1INW1Mmr5EnPptMFqkd
smZ2M0z9OGfdnrqAvZSQkBJ0lIXIr3mFKaCtDlblnf673sZSErP/kIJ5glUBsiaPrqCpWx/0Rc08
ByAKKV+ZhX2AYYySXRch6vWakEGmcGX2jZmezzIGdX+WUZ9QpSa015vOgMIfxva2YdZNgSLSV5la
GSy7MqDMCHckNYdjYLCcZcqjysLN3RjDf+tsFpcd5i6mhShGpjep0Ad4tN2NcA44REtiOaPXIpYg
j6oX6Rqvox1rawz3lA7S3cxwzZQflGCnnSUylv++U3Ql6PrLTkFDqjsEaaF//KjLC8CuuZREDnWm
P3fIiWpIzssmEaFxqzs383AIvJo80M7d/PfPNv7ms3UhDT4UszGi2A9Eysbq8eYPZXooVcc786kY
8UF6+GxTZtAM+04ZBCVqEbATWMoMEhOGk1qF0Rb95HuBSp4UWIUFLeX2tk69Iz6nf5KlKQTnxz1E
OpJNjjQETZOmIa//SZaWk+2SWDLhsHHZyrBVOvSmGVYMwywmJ1Vey/UEa0TnYSNGV4VkrBqSNyXm
iCJ+xSynO9Kl7q5gRYzW4NVUa7nFZegU+Su8xdeUUiHHxM4ymJQFcXgtmojJ7WWRIAZCrdtVORCj
/F31NYZ+DxGPReGi02CZ8EYjWG6cNFwZAIXWmAFJPOKCG8wjmdtsJf4yQl96WnFjnd4SRXAYJjvF
1th/mrLwZ5QP9y+exJrOgo06z6usB1jxDdCP8YuhioyRrI5ALZXIo5hpPdbm9Jn488N/PyJ08y/i
WE/oJBabtnQcIf8iWC3HqNBcSh+HSCY2wWHWFo0qq1+lN6nVSGY1ShWVlUdqND2Jm1MGgFcad3pv
7eQoCi4HVJRdh4BhLS2bm5wAuEPTE8+irtfTQD0HkqWTncKA+knt9Z8snwZwqRfnufFIshbzWzZr
PYNbW+xkBa9OFZuDkIqFSeBGFr4GjYYQTqdeTb7Uq2oo5hFFsnhg7K9Zowg0KiszY9aFfwVfrHEo
HapvlBmKmnKb5BIKq/KyZN4loPRXWZF+dWZWxPS0X4mnRihEYGc5MfLUvnNNW4dZoXo9TLlZ+q2d
9jONh3JHzUHTWxUR1H4nKVyV67PMYKZgbtOBcG6RvxLQS8K6KfYuVBJLw2mbB/j/Y9NRrZEo2A25
eGKiR72Kio9FaS4x6rNGkQsNA9/a9tpPS6291Io7y0kwJmk/C4PDJ88BMRa+/aL3TPd8AmLbOGGB
JdCVNaSO1bR7iYYaQCEbEuNSVe5ol8RA58tj+WoA3TgNyKbWAA2fbV6kQ3AiHfGbNYQ1k7Odb3V4
eJxjqUQCMqLVUHvyYNbaNSChd9nU6gjd6Kc24FRNiv5+kinIcRAdUd+Nz6ZvI9aoiJcYYI6kRfP0
D4fr31xRdNuQuqL72p79EakbdGhMLK1JDqb6yupq4PAcczjvh9be5E7MohW4FYqcaOUXqnmnGmaF
UtJhJjZXVZv+g373r4pvz/S4SNicRwTeG8aHMbWd5IBYQY8OZHW8lFl8Yfp8VKXvFOeXBg7QV4qz
YuiflfQqc9NXX1RfTNf+h33zN4O7Cd2CvWM6FpLIj9Jz/Nm9T4pgdGjDsUR5w1nVQQtuyjXKlhbs
k/G9ZqnWz/Z3WdN/CZCcN6q+IZV+DD2FMk7mm8x3H0UXPRqE82yphPnrqBz/QYmrWM8fhnhLMOag
kMdKbVofdbhMsC3a4AMJG5hcNxpddJQVhP818dr1QaN4PFzNqXS2Nj/bTS5uQgP+niOAZBr8IQXq
MwGmKrTRJdtojvAlqmpUhLvPNfHFUmc1V6JBmFd03jPgTgQPYshYPOaFtip7EEJDMj5lU1xsSOTM
b40MH7ufWBtPs71nj7WQIT4Z9WctSeHDq5p4oEVcfer5YJDzQKXP2/YDhbX0S2kTSZBWOWyDLgp3
nBbrFmXlk8yMncy8OxlO863XkzQ20bfQYL0E4HZOcc1pY1ZlDnNAn3eRp32pywYwKPJdjmDxdUoR
62rmQdUcF6loTk3N9bTHkAau4BoRGuGllwzIc55/9kK0UYGZ4T81tSOcpUveBW92Ibq9NA9+nBLw
1bgUtAvi3iqJc1rO1bnyyvITfAEWpwmjVTa146GOop8tQRe/Zh//Z436B2uULnWDme8fpoC/sM5v
XvPmtfmzJ+r3n7yTzm3iLh1buLZleaxP/zBF6cL4F/4pQ0hk7TptO060f5uiBKRz/jkS1LrHK2zD
b1OUKf+lJn+6yzmI10oyMf/gWGg+PP6zRYnB98OwzDQNxxAOK12qKa2UH2ZsFfjKNA5GeaP7/tFU
vMWBBf7ZaYfxNLsIiwQk5nwq9zo9+J5ceOCOVjOiK3QUubFz3BAuBuvwRpJTtTyXqPcs93qK96f3
h4WBBqit7cPyYu5fuQ6Wx0FBKZc4gOWeqZCTtYJP9hVeJgXvV294f215Ll34le8vtwpvWcK5RE0K
8TJ0gV9GUDBZn2wzLXrps0InYpPqAbjMBcuXiKRdU6RTM1TF1ewWHOBC2wQywfBZlQdWbjR3M/GY
08086MjABoXrTBW4ExvNW9921d5BBWWd0ZEf3A6e8pzZAoQwN/g7qY3CA9UzZD+/WH9C4ULLYLPs
R8fPd1rrArEe6995B3we7Of/fIj46jo3AciwebzHTR2zrlbx3DBMl/KPDtW0REm9Z0AaT8tNqgik
JO0wLYGHmiowKq4nwjsUOnm50WYdgupy11Y4SAJYtgW0942Pwh082783Y9kWSDq/t2p5yHa0u0YM
Dx8CMN5TMFr4A+OQtoc8rvxDhXZnSZiI8eLIIq2O7loqgCxEHQtBlQtVVmpOc1puBKOsTvLlYSQ5
d4U/OdjOCk07U/lbSoCFwtbOYhepch9THfI8QiB+lIx8H7gfVQF9083UdcY5AqjBAgKNV3NGAAD/
IjPRgYHNHe8DDYiup3C6ph4jjutMB3EIpGLRoGUCCXGK4PDqCsibKzSvtUB6Ky/fLpWsQUeTVqKE
9QqX/G+wx0tgx3JjUF0/CLenjQX0NyKDcEdQym1cpC6OYQXVfg/rWO4Vk90f9fSTD2vYUdBhyVkV
zSGAzUqX7pGWBYConRv60SGn/HHwoBd7CmMcK6DxpEDIA4yiVVKAO9YE4GNKfvW2Nbw3r8rMdUwd
B2bArJ/KX+8uF4Ly8k6r+Tk2L6hYCGQ1D31s+ezd7gE+ACG8LD22OlxmrVGAZoVqLnSHCXwMQq+S
+kAjYaY5VubAnYFyMQepubqp3SEnF47rEmCy7AY70cud4Jr14bsvWMrAd8I9HWBI0wO4giUipFYY
6uXecm7aC6V6uavoDvBs7AO0zUwhrS3Y1hiSw52Wnck4otnbutjXG4QoVQhXrKkQg/sKkz3TuSU9
HnR22CP2lV2IjLkrH1mJEvrUUxp06v6J1te0o6JKYDY87iSJDsQR7UYDd0GjkL6D48/0ZPbAEuSR
iVh5gqNXcvzSoFqR5aaEyA0NPjtVIn6g4K7Cg/uTX2/9zkT/F4f1purt4eCIDIb6UJ8sy6Crq9jK
rXpYZqOOfSVgjUNtdqkGGwpTro3Bt2DiAC0UwjxVMPM+cg9JH8lNY6uVXN/Y+zYd9zr778QCoDpF
io6+3Fuecwe9p/AZf1/Oflch1UkCYzQAnpAB51KEJVCvGx9TL8dED0dBodmFDqTdrcG1/9okhXCv
YLkvY9DylKNA75ZCE/UohhTE1lQ3icLCK4FLnMH1LZvi4FQ22orc+30y/LprVc666GR/WLJwwMpf
PRJit4npt+TXXyboYsfOmIHVjyTOblpFsDdUiT8Gah8qur2hOPcJ66zIdC+eXhrbZVfSwe4VG39Q
lPyJYrI0HuZM2yIBAFydhd5GpDUAhT/GvJwqyQhO6de47CroD+4zrnh1RMSSXmp7VM8PdHVWhOnm
RDqWt1EBzZF2mgWFOiIyCqUTlf0iYYYaBZt6hBWPUO6sGXLYS5KvT5qggL7cMxGgrB2tPYAPK1dW
wc8Bagkir2CsXh76RvejEkUHaKREuqE+qo1Chj3H/Dklpr5FkEH7NRTJDQK7DhI3XV5IaDGtw9Vy
d7lhvcXfqBuiIuItOUDo8IPCVn4Oj3I4CQF42fx1kFrFkarg7wCOSSeAo2OltC00mn1ZSzEVeGAA
Y4RhZqw6cCvZCINKIdlbkptPlQppJ5lECEbYgKNoZyXZp5y5cNWa4DRc9yEf6gMwcWOfFW17MuOm
ODoONGFDXQuW5yZZgs9LBbrEgXG+cZ0JURM5XjktH7vqPX3dcsbvfa+8z9PBOUYyve1hcRwGmJOn
jrLEMCG0IEvFh+A6zSvftIMtSYRH13AALlkB4g0N7HRp9DcecYXVuFV9Un0sfdBAAO/Xy++T1fQ7
lnvLTchEaG9CeLIgjrfzsIe2+mmc1Ehs3bVRHxxIXmYh27ZoXIi4S4GE0sPlJqe+vjPL/LlTMRKR
mtWkan6z3OTqnssilNIRgFfgpYhY1HNghRgW4HSkP+txuM+ccjgbOv3rkCZfYqj8rhoTV4GOlrTO
VyOkMNjR0izT/ksUFK9Tw+TNHOqEPiROQDGJ/WjpoO2dz1lJZrA+mKSWT0iNabESvP6c2iERWrKL
6cp9mRKQZOD4z7VWAkgLa/wL6pTWGF9Ck9QYu/qS9fIx8dF+hVozUzmZvtlpCSuY04OTcTVP0S2O
TPSfmOk6F4EywK96bUfec6ZH53aYp4Mk6rOczLfGkITcwTbp4GGNvYvnQo9mKuhBuwqgDppz7DNA
AxXqSTGI0menHbO7jDkeqWSUlggUtuPQpOLs3DWJOIuIZEuwI1enQN45x0rdTHuqnxMPJyNWMeTC
G0phhEe7FQtBEymE07abgpzJoinUdeC1LJpgjRLWPraFkazbaquz9m2NSxXKpyyfTnyyE2blvR8N
tGBadfXxuLTMvcTNN8K6slBLg1snbyDpm41DRDr0newxMrxkU0bDvEMDpz83XJPcXrxJK5tXXqp9
bwXMzh6rXV3HhK7PcsLexuxvlD/AMMUEX7WPuo7ypu36YA+VbtWiK9jEM5MMUmTQ6M/RFqrwPgBN
Wrl6cEN2JyHKNGoDidJYZNexMb8imNQfetBF69JYdaxWkcukwc00Xiu7gE1v10dvihTEDVee7TjA
Qcz8CGiW3ev5r25hn6w2hsjjxJguyW/bmBeZkX+eRKgpDDMtSRVwjqY74d6jUrhViTMScl85xrej
zOIVbXiqczbl/akNnowKEisHQUpKGeqk1o2PXFV3uYXmhtwcc5eOFtAph0i+MH/pC20XRTGXvDjc
AmlHbI3ZkSKCSDeW1l/dDgalR3l5sKG0xvLTYOMhtgr3JQGUyiLGustDD3PvrTT6bg32Mt46YzHc
dhKDCnZuOpM6Ei633emz94Kj+Fbz2NL+sQseEhndhBJ0JCOdjfKipsE7hU+Wa66pp4rDTEV1FUXF
pTWpehfk56ysgbePVJU3dtQgCmquAyjT9VRvid8j7TN2noDIw7Oe43Nrp0xJm5JurhavzQH4NnEA
D1MQAo6d8lVc02EZbe9HE9QMhMTLKlBSspeQf/ZYy+SmGA6jL+/7uPA4iymlpRmUXw2pfevg6io7
8NedlyBns/fpBFtPYOvchIF/CdC3xUNA+bj/XGT2D00r96XOFxeNS1BivIV59iUY829BiCNjHlxK
OLMGpYgfZmU44bfCGXG89N2LLqz0m97K177qtwPL5Z2rd19rT2cN5dgxPlCgawHZPLqHH6fMjjoN
1NUSNQIBTlK4UTkH/Qjd0OKywRLLRsyzW97wfrO86f0hTiL+chGzLE9+ePl/+VwW1beeVkbjhP4W
zymSTaItTHXF1UcVprc8Xm4i9cr7w8FM/v2yZM64MzzntvZzwmxmJnvLPYwK5TFAiVwn8lbLWDMs
Ty83mXrX+1vfn1vuSdmoNIw//qcPLy8Pl5u4QIGz3Js+Jz0xLu/vFJodHCfYTh/euDz89QHL3eUG
xr+aLtLpYXX8x8cWzJz3ftoe5xhvIfi+L7G6xgGcRKTm06RJVAsqXVbby5PLzft73p8rcCkkWCH4
w797Dw5zUBRa+0IIEPX/P9724b3JsmD48P9T0MtP78/lHaJ1ogpVAM7fbhkemmit0uB+v2n509QV
7S4Z4gfU5ea8LQbngth82OU6E+2+ofzxfiPVhGt5WE24zAa/nTfRMtfqS1VGeX/91+O/fw1Y6u//
ZXl/ohxBLaERg4N2jTk5W4fBLOpFoa+XpTCxislwv9ydLYdFxUgexajCK2yVUbHce7+JVD7G+0NB
0EXKYHp4f2q5l6tkDMLDB2x///EHy9//3XOcMZCy3v/79/cIAjtKldwhlMIqVGkeIbEe6IimbaeS
Ppa63P+VMP+hhGkIgDb/rYR5+1pP6Wv+489FzN9/9LuI6dj/gilEi1EKSwiT3MI/ipiO9y+LerTp
2TZFRN2gRfm7hml6/3IQDmDQVHwU8E1/qmE6MJ9UF13ajuWA8jT/RzXMj5wllArInQQdZw4ZQ37s
yueiY0oTJvOhnDtCH3q0Bp3VnCYw7MmkZetiNJJNgrcckahnY0IcwKknjgufnpXuJH9Qfj9bOcod
04m3f9qVl1/agP8osPIt/6NbwsY5puMK2+Brupb82GJKIUhozNwOWtOdDNzwK7PXsWK3nJstS1kr
q58ny9mrjF0dT/OqlGbzD7AY9St83AiK0NC1LHidurG0n/7UlW/tBu2sHY6HqeWiL3osSETjphjs
2CmO/1iyts0C886v5c9vcZEjtexNWo9fRMImphBCLU//XCAwArhhrYVLW78UKc3Wq0UKOHBYtlmj
WPUPiBnDtv+66boUhkfjB73FXwFQcGXxZU9OS0CXA2e/+wJ8qkSWah5SH2tFPBJm62bRDWG+YhOI
2t6wYKR3/xKx0KGMlF6GceixPvFFiIhEjB9TIZRA+/i8A9FaaLKH7KnXxSP+SOSpniRtyX9hJ5mH
OGtv4Fgy0obRQ+v1w6FU1qOxwnUpkKVnnTGtVazHAUMq7qGD7igi49gZW0HDln5NjG4mTeadW34y
LBj7PkT8nZwZs8N4ICmEyoIXMGEWIPggn7p5cjtG1IhENhCYhkRc76dd4xokAkx+j7WCiXdXfg4C
7UIhqNwuMvI0k/wyeYOU1XbXoBkPSc2XT30XH21aXhV8uR3BLTp9to8zxHztjDPQ9ojG6sJqw7KY
PaneXSPilPGFvGyH93SAEDQWXklZkxhs+dNaT4Kb0jFxrpJEHzYSWn36Ncid6BCGFdRc1H2r3gje
4FFjgshgI+B5CveG312DwfpauDPRIOoAx/TCgRXloCQ94DZeXF7pWrHvkhtHlt9TYZEoErsJtcqA
0oR9z5/jvqCWS15xNWwc4qqp7uZrCbdyh9nS6uDSRo528D2qEFZhnp0YLFEzl5dKAs9E9A/2JKaV
4VFgoGYQr5sr2HwzdO8tS1ux5pj2LWZ3MBjEYJRYphMQMbSnjZ/SAawAXo3/1+Xq6g/i11mqsVjT
WPMg+79gsLoGrg0dkgqm6wxfGhlfkcLelTncDy+51qKnY2iSDpR5j5QASfwIbUKHrAZhToEjmrRI
/hO6lMHN0Mtd1ECOH834y2gn1+WVTLln+2EATGR9nip+c6/L1t2clusmmQ0k4B220L5eBVKrV/nQ
PFmiGTZTbD1z2d5WxJPs+rw/JDAqNy5ZKm3FvnNKTusK7Rvq3zMVoyfDcinGE4gUdmp24nqIO+to
l6CCnw0DeXx7nw4aciKHwaOOiJpLwuqOkDk0DgM4dp11U2vBE6KWSUMJ+vpQUI/vcT8s3yCIHILJ
8+mzNYxEtnocqXFtc2L20SVRv/vcW28DZUCrHs4mgv0BDQp+LmXwU+lzCYCjJt/rJcNSjZ7g01DB
QRg3oxY6x3wYOlAZ9S43oSy5Znmh8mts4Q9icPFviVJjD7sWUSNJte0KdWD0DoF3szVClM36dVJD
h7eH+SXup4EIPyNfj2F/P0eeu2pG3g9/YJrJb3NsEg8xm9J0nu77OX2OIQ+ejMH8ZuiAipnrJfj6
i6e6JjizH34GXV1uKVKaRyRCz/lkUy7UbH0dzpgCRYEqxaf+VZgcvZGXDzCAsifU9ERUpPwhZYZD
rbXppmo8flKXut4yjBfCblYN1u2dsABGtENxRvFAkAnOU0yfGycM8Empwa+CHgBz3KDt8WwJ93tn
W5yBlntG77AOa7xEbbqzve650xnZ3BiN9/LblB3HR+Gl12kWtPvdfWHGewJwiazvOEmGKPYoJ/AB
IQijlV7qYE6tb3XGJSIhBhgNtKtsHvgyiH3ZxPe9M7RrspLoTCWc2ssv0rUMzFRFtvOo/bTH8FM9
MkZMOUO7xVaPKV4dcjJ0oPxpwLfLfZUP17eMbvzvaLb2WeZvQvAGiweoAPTCYSo5jlt2SllkeCcR
yxVP8xD+sCacRkNy1enfb5cPYpbCGU1RsTPJTOVg36cieoZmc2/GXF6Ww4RrA8TbIfg0GypKZubU
oM6+0r3XeAhPRRV8XQ6ReWA0Q+n/1hSQdFG1oU4KWO+ijnUiIE5soVPmVw8H3w4975shuACVDReP
Lh5HqNBIRns9vbdtOLKUuLZNkOirUf2AJjD8bb1JCu/eT3rUZkQrrjJwFupaoaEdaHXje2AKwOkR
iwN17Jt+xkAADJLvwA4l3Y0XW6oAg/WlSYGrtKN/XA5MnzYl2VHJm+aHYqOF2PvMMdkVc/OtpS5I
XVa1K7rPy1EEd3bYWMH8aobJfV270D64SgiDn7NSB3iToHey5uw8GTrB8xUVSYlX1e1AyxQ1x3Yd
M5JpsrgaKUqqMSDNoZcvOfYtD2n+OlNDNHxJgPaS0stEDbSiXLS8Vmbk4AbVdxJzvXWlrOWUQslv
qrZuxlA8Q67Ai8qQS8VxDZMAEnb0LNUnk2BMkze5z8z8WnJZpTA8kZroP8Iwdld2hh2pKMF0+h5D
skC/xCDP+e71FVExM/ABQEibuIo3ujbf69ip1lEc/wDXz0FcVk8N+9Z3zXoNE6rcVjYPYYycQRdf
JeyO2krM9ZKuRxjEZrliowlINrSYfsYhvhy6W5sUFf3apkNp+fZTz7cnLiC7LvMAbeS4xzVyHfhN
QFEZjPf53RQUkJEdYmvM8UtbcVGJE2WMVFjOsnspLecCBR6wRXuekLbQaGAWFCdv+fhoFAXU+cq/
aiMHF/p7NXU+98VYbLnUchmU+yzArdmVDGTGnB1zsotCZi0btc9MEbz2UX1YvohWbqGrT3TVuArN
gol0VbvfqXJFHiGnauScB/ZpZBh7SrdUkRt27q8piI4uB44wQSyMY2XDYdFCIwM/5G2d+L40/b0k
+CPEnQf1ufrct1DU5GnkhE4CiyTjHAILTXYLTSq5Ujaze4/YQRmSEIcrlchmtPdQDYq0Xvt2club
d1Ol/WBR0nN2cqp0fkteqmvclBbN0w4FZ5DiFyeFvVnpIZfYpGTv1EV59QJGu8rkD407iAOIFsOZ
8Yx90XSCMi7aK3z/5LRoDt5nRV4wbTYhHk8hZfn1csoqxXMQQxdvE85lDS7+2nKmH4ErsChaDKQt
S5E1EzEs3rb206NrAmIdB90MPAyFGOPhWswI8g09HbeBpT0XAzI6l0ur7XH8FBEJapqHCXLa4bEL
NzWX4Ck3vrb1wZnmDLVl8NCEDQZuUU/7Wc3jR6vZZURJlFo678yJL5kXAYbX6dgYjMoaCFhs9bDk
J+vg4cXjas8A2k8RyIYkuC8k2nYj44DJm+w7maEgSIgRr1DJbkyH/RrbXzSmGyCsMSG8NGpgj2P9
JnILZ20h3d93w3PSmUge+zcSbpjSAm2DVdfdcAqCmzDa+5aJ3spPcRmoz896avdYOyUyqm0qs0tX
p9c4zi+l9i0dI1DWvndfxMt1lMJrEAooLRwiMrmmCIvR+nMd0uqWtFpM3XEhDHJ7rJsJHZqwRrEL
dI5V8qcEYVVMEWlDLoef11tIErVNBkkd9dVrRkQCJ+WtowbVZT5XjNllmQZFxks66PTR1GAc6+7j
MgdZBvG44eKqx+LBN1v+DPvYSiT11Qh8ikgpPm9wKihJEElzipi5+0hs6GXMm2tMxVka+94Z78bw
yUThEMxMM7yAq3MmyA3xm+T7Mvd1ZGvAZOMabmo3Wc8cvLQqogbLrsRalr6Jkq1SE+60SV48ljcr
2A5ESwj/FHVAS/XkGvo146XMHiof51HcrAvrpE81mUk+7UWY3bnLSjtGn7iiEUIWHVPUWQ3/c5Ic
AuAx6HfVbMPFLODoL5DGWFrU/SFs7GtCYiAUEvk59ZKHPGZf9xHm2MZCtUomGjY7C7yNGNzHLvLI
mSS9pWvlTTvZ1+XqOEMSYQHX3WVDdKqYgrOgiNpNbF8sK70SMMelw5l/MEGhcs/RnGb+oxHwldV3
H4fwTGzFpVfzBi+zmH82nFRF/MYskWUI1z1coIhJ+EK6ugR4SXGm8sEkoDrXjSRTicl/ENmvRv6z
ixgk5kLe5KlxQXykJT+XY9+RiIkjP6IWrt6BC9tirrzuO2YxoBY+Z1V96+Tq+pLMTFqwKDFfsC3v
MXVZdBNGs4qxgRBFwb7BHHeLmWVE0t5/K9prQkQDCXJqGA8fkm6CIhYH8662w0ugu2BK0vMQMvZU
XX41Gra1NjD+owveQzEqdmXzXZBcMEU6g3X8ppZIJJSpAe3zMDPaLcexug5XlnUQE5uV4WTIkuzS
D+6ZNtEkRvLeYqZIk9H9ZKp5Bdjb7Zre3ClcaIv9ZtX30xauJOvcIWw2UQBvkiUfhdzxE+1y6zhA
BxRZdFuWyY1GoY/VmouqcdYOmla9mJH91Ar3FdXGnZMWl5TuHAMrHoJU4o+3HULdOXJ394lgiKn6
x2iWiJbDod9bR03tGaFWKVFBxI5PWNOwMWxaTjMxz4aDVtLz1yBmk80yqVQ1AB1c2rawR3o/evBr
0VkEiD9Dj2keE0K9jJ4T2//qFNO5M8t+42pMLQzpIxINaHuTTcL6i4vk7Oe0v4hPqyxzTfjOtEdb
fO5Kr9sI3woR8mgeNHuTbrX31tNnQWoN4CSxk533DURwS34fZ00X+LuxF2RWdPmZizVkNWZizYxt
MRjyrVdDHMNYTt07H0nb1KdXlARYajjOHac/Vn3srAQspBXOoc+cjBR8PTIfW6cEJjGmBZTEQotX
Is9UdMVMrm+M2/xXjm9iIjkYLnkaFuR5ZK6+82BwwEv7S363yAFprAZjxo4ewPljaChOBAUQeeSA
vYryECJv/7Rkei8b4RtMVg61ygNfnqTBizXN0aOtocRlaR/dIxWSOzERJdwzEUNBCL4uMJ1ukyxi
vyWQfrlBzr2NUjc8vD/16y3uUsdfoqqXl7Sl1yCMiBWwj6arokn9/jfLvfc3v7/Qqx7BknW9PLc8
XO69P/cri/v9yff3/H+f+/C/wtCgUkWl5vfXQ0ZFz6PHzwRERW3A8h8tm9c4jr9pW1IblxeWG8Ki
T2E8FVQNtbq5Wf7zpPWs7M87xftRYJw9mkU1nXTgraEJBB+uVWbFW70GEYQHg96V2Q9+c6Ms5KRE
8zhw5ENXutWvLHvPb4z9gKCoUinzIrx2LR5d9iX+oi4oaSr44zoNMal3joVABMKMRCnm2qflyeUG
3024MYMYn2JgaieqYMhH/GTeNo2yxqexe1ruMZwiRAA5iOhJP9h6c2lLVGgA24wT0BTjFFKQOfkT
yRyT1+9QaRnbpq6+w+RalT4LjmPQe+sG/xWRetlW6hnd+jRDVCbiPectX1CwFMm0IUPikB8Krz/4
oTnvZZ6Qc2yVSC88S7X9vR/dtI0n81TXU7UhUJ64Cp98YqPMgLNlcmvF0W1fsJQ/erYKtBJ+sq+w
G04qzsnwtXJHV9lqwzu4VRRTcg0AMZAZzlWTkz5iAtGw6uztxzjpH8q+ICirye8gPzTrvPbufFFs
neiJfuAJHaW2Nn0EGf7gZptGn338VYpQGt4mcjiTwZlsUkd+b/zkUpqWXOl0WFHHzCxpIDsYSZCv
O3tmHu4H96OIHuhYXmatbDZa0R3mzvjcuUlyQ1wewUWVm+9wdv00Juu7mzvwpSuig/oh++E1Hfbe
qv0Oarsfe7LrK7LCNLvcF1F7sePurinR7hXZeA5CBDHIiniLjZe0s9wjbYLbvB02fVOwKDWHcTN0
P1J96j8BiDa3puVDF8ycbUU2KkVI9+SmpIr6enoc7cHELZMT92MW92PmVAzVzACnwDlkNf7CttST
QxZ7+1ZiT8ckmVDbcXLAnOGnMZMEynWJdSNsXDpTCgkTa2O3Cps4Xw/uZxwABnOB6f8Rdl7LbTPZ
Fn6irkIOt8xRoixKlnSDsmwLOed++vM1NKdq6j81cy5cVqBIEAS69157hTcjImiIrJWKOQHxWx7q
C+mbyXoMMf+a8vlhyIV+cJO53Yw4GsF7Ytzeubxe+F7DR9pamHD5KkiyHMz5OGTNpq3wRQS9hXo0
fOhWE4DADEjxn40YGHqkPjbGQQe3HS9VZ3rEm3r4qeJuVpleTiAyTWYVdH84AvoVPfD3qVlhmRdu
CoRWqzrGAxhIA7M1VNlaBEtO8zYhTtocRrLNYyIww7i7J2RTPaTSvUDWKwJIXkVa/gKPQ9dkedtB
6+yjX2NsOiAY6dvqN63hIayMD4utcZ9SiRU1ecV9kFa0MWCIScNL4VEInAo/MtTPEVLShwHsmguI
FMpGqzmF8c7QhoPtSAgvpbWzWwg4va1/eHbGiDu0HrWRcNkWLb3eYp2Loc8rtlY3YIQXJ8CqwGSx
cKL6Vjr+NdfdexAAiTReQL0aP2L3Mt9Fq33SuAKpOMm5F+VPPJMjaCr9rWonsCxF9LSqASPTwTsW
fv2ZjST3jH4EJcnsMXvDLLvzFc0J4kfXjDYeiUc6lU+goc9IJtdBN88ic7gYige0wFHS75qQOQk6
NDbjao9550VkJetMPK2KSTy1OX7bPRy9tg25bDGbc/SHApNgnFqAq0IHf44CkyePuvzQ1O7PeXKz
R8Mm/Jadv3Bke6zL+m/uQ8NUPa805ktK5kKZS1ztSDfFKAcpuwycW2NWzaHu8VEzontX5Vc/mZLV
3Cvs0dcfx2G4zorwLFm4zZhoRoBvbtQM4VziHb0WUnWg+D4jHKG+ihA8WrjZcwCRTZBwqmkXVO/R
FbutYzKJ+NjlKbYSacXaqffb0oma85M5WPaziOnOEmfYBVFw0zofsCnMSOqdnVfbsl8mbCwCuhdi
a7eiV8arSFRn/0YltyF5F4Kpbc9Q1fcyJkxPXu08udeltWepu8fjiPsA2F8Z/HQZ7uF3ZBCADt5b
24fOMYnuLU8wT9fmAPPEpiBJyzDdhGb9XOEZTh4YlNtDR2RwzqggCegRc2Z9UUzYcTXcLc8hvdu9
aQEtDgQ2jFymJ0gAv02IrnFQPiD3BLUiuIwqvp7yda2THKrH69rL9iMkDs3qfyfRBDZRw/jtcv/S
1/anpbAMAcIItM6kRJC7uGVK9iBb44prCAa5+keRG4/MthziQo8Bmeo+E0JbXdJ6mOwugyeiS1di
c9UGBFniIDrgvFyV7JbvegCv3RW3uGoePcu84sFyx4qLlq4srxjxwJL6jAzKYKMmgVPTX8fQeHKd
ehciyLUxUgLWstHfIVogSiV+mNr6nGJg4hJoaQ3dSZ3zvCkPsTTeYELe9Cy8GPH4aDjgB7Yy9yQY
/FRa3SbO8idXyy5NSK3WscUm6zBJYdnpRUJBDkxlJXLTZu4Pk55rNXBfZhKSeYSJYdO8Qj0/5+AR
hWW9qo9GPVWMZXLNyuaBjBnNNfHeLBgmdOyEBDfDe+A5v6favbcby+9Zkyf3hXyEdT9V7zP30Cjl
1tNf7CD6tFvngNntJshsJl4kauqZewylc6pEfvL1fqOn2MA5FmQuW0cjoe88IPB+6o5i+phmHDFN
oNPMq7dpFG6sKfwFnvJj/jGHGT2jBnsLxNOCQoonbLiPpP9D5EwoWJa6fZbVtKpnKQq5GTnxc8bK
hlN76+HWJsNTV948QB18vY52Un+IpJeASeJXy0rWJSBLlpcjI9F1rBXm7GoKe99cu8nAqwyyMW62
Fc4+6Y/Jnv+Cif2kVMHmq/rdxGeMWDHJY7tCUu8d4QmTtJif8cg7TAT6aX57lrKG26pjzeSn3tMM
wOGOdkSHPR7QrpjbIk3IBNbdG6lh+D7TSgKKKkdQGCaaZZ8d4DXdb06kPYrROneJ526L7IG6OtzM
EO8htQUf9VT/raYWI43WXzd66Gw0fVvnwsYZXjskVcFqUHRqylQpV+nPNq0/nZZdv7C4CLWUEasN
qFxdcihiOig3lNJNVLqXqR2/oqHK9/Bs1q1t4CVXVLRRqDdHwbU2Sp3BKuUBBPHtSMzdJvdsudGU
603vRhhDoMwWbvJizvRHdQ77eLJoL8iW2YiJlipvsldrNMkW0UGOE/EDhPvJEdg1JDDxbGcCozWI
yLDm8aQn+o+ZIkkhL9is4g2KMwlaTEjscz8eEqGdkwnHKFa/3+So4yMo4n1XDe99YYY78CVcQ6ce
y923UIk+9fhWlvJdmwqMJQr29GoeLtaY4/7Mjm0RNlqWPweDa2RMcvzfAU5T07F3RYwo2gFuY3O9
GrPJNT/273MU7chuY6hVomEhRIFmNhYvMLs5J1n9Iob56pBomZM76RruREJOg9Zm7M+JYe9HB3vR
2XhMA3ATVwuxXShhkkb00ITiffk+uMrGZtZFHlJ0x6D5NubeCwJVx0w/LUl9Ta3n4BRGciq9cJrH
T8lU78fAOuB2+z70j3q3tj39s5ZMXvmHERGZHQwzsQVJm3Hn2MOzxvR95VUj4ZL2ihkvqFitRCa2
BQyL8++YbtWfeezdxr9+F0+GSgdXsZBrdjmGz5gvcoFovITD06tniyE51pW+HyKs3wTOoN9PS+gc
qxFkEfUQn9nVRDokL1fa/kE9BVnbqxQv55kY7Jmno5JX3xq4bpnxi5Q39bwhycoG/6sHB7xGH3l4
UuopKyFHNZnFq8QeO07v8JqbEmAO7Mwv0h2upOsqcjYVX5si2S5fq9/xr0LCgknu3qywklOPoUjV
637b4EVqaZ8jwhSxMs1o+b9ivEtXAR1n3xCZ6uPZ7PP36iGV7u7U1+p29HmepPCvzdDi77Gz2rNh
PbIOrXUQu6HTvtSBFd2MUQPPkMTjU5Wg6DeHXcdf6MnZ59sh94FwCm6cfWXZK/UI9XoYlZ+iUqWg
Ohu7RX1HtPyHGfsH9eJVg9BWvQEG12Y6EcLwOBHao55OHZd6WaHeToGFiHrvPEdt70O6LfXXkac9
Nkyy9RzEhF83I9YC/3p76hT+71v1OSpjopoDN6uRkDkmFRyDNVJ3sUwedqSCrnJ+1jIBm918o75W
j0H9AnLyqdG2WCVoBg9t0++Hx6G21+KAxGLiT318XQ1yoMGxQCjqyN2pH4X8GpXuQT2kIuVa9nQo
GmmTevZbPZUGJz/XORpA97lpcLktyDrniuIxfvmQyUf1CHVMRfk3evjfgwr5oTpgdBpH9VK8xFV5
jRc0z0mrLy+nns4Z+wNPY2INSovyg5iZMcqpXhK0GuUFlx3SrOXKK4rbZAAsNqE8dSZTvYLoqIL4
rA3xrox8zfjLpdg2uauSESsOKZxqH4WaYLufb8sAv+qSL7bbu8DrA9Sv3skov4eJ4ZNqoR16JuYG
WoTISTSuJbBoreBSxE/hmgQB9p2J9VX57WGamGbjHx3vCtjIzmjXB7vRoYfgnxWqGJmRzcZ4olv4
zAfsTJHNPy40CDT6PRffA5skYJkailj1HZnMxBjCJVSoJXo9ttriqAyQjTw6mmHxjAzvHmAPg22D
Tt+ENUrbZqe2HJ7Uv9yvjW2laGKKCtZCGjISDAkH1G8tEyw2kfUYRV8aToi72P0t/K5eN/b8E70a
enEbiFqLQb5xI97aJnQDjNtfUCq8k8qN0LHG25+GYURVMVQfs909pyH1kLQB2R2DaZM5s2dYA22c
dnTxKjri0NKsm4Rs7bAGNHYqak8v1O4L3I2agEeWMWYWmybPL0LNK3U1gQGww/UB4acRm4cZy+qD
35QR0gVWP2z9N3M+37oegVqSldcwo7B11MhM62BQtEX622rilthnukdj5PiLv6VXMqw1s3f4E1tC
ZaiYGO4fx0Y/aDkDJCPGMlUj1LPDNRiTD6TDabJR+v/GJPZFZ9DS4Sy+tnrtucrAtBmmfQQlgTuy
LjzshlGxhSgaa5NeZxlOUjujbwQ7gJOPxwa8PhRFeFQFCJR8DMETH1BlHue96ZTFzpiGs0Ze+bFq
8G/yASPmMTbXoxpm2kZ5WSD87JiXHObCvCqhiq20Cj0O93U8tSClAVi2rsbQow7vLSufMRqbuFEZ
RXpuNG36wtk2um8T8B70u5xOZnaJWSjw+t8UedVSYTF37tUlXwmCxuVoJzu7vjizbR5nwafaD956
TKkbhecdCnsery7VEmMV+1FzT34pXmUw/Y49ieLTT3bLS9cY5CLrF/F2Mgrl0x4WR4362i7qNXQG
SCQTSd5/aAVVX+nCY+RmheamXEWL4prIeNy0oXfOld34qDmv2eThqD0CnPaZvRt86hYZ469Zzvt4
5i/dxF7bGhUVjLC7qZgZI2t0Eu+6SegLk2Ff2PU9L4CaoxHXT2MOTqZlZJtxOOJ+hz/aTzsovVUN
uuFMjYQLHRX7cfpNxVlu5wTvPDgN565FhzUZb5rOcCIaswt9oI0DsEx3/VjcVBgH8268eSAFbiML
gXlQ3/o2uuhO8uVlV9+nNKqzxlrPAtRZ3QsBlpwQIKYXuC4och3WAD11VsZAE6Fr3cXXj3oITjhF
sLfywsYthQ/3e5yqBooLSyovOR6KvHUr4w/s2q869b6bQRHpRsojbM4SKGTHHNgmQk1CYhSlkeWQ
qsMI6pxk8an3EhLkyssyNGgy5nKUHx8pBdM6UKwG9Z1mlTdcQbHWRpJsJgxuuIH7ynjoehMjfRq4
Quw1Ro7pQNyWU2/ZDnYaEl+Qvz7doSe/yLIvVrjtpMFt0rBybbxhIyW8uMKkKlMvMjKJLgL9Z1aV
H21mP6cqlEGxvNg6qB4ZlsmOPBw8q/e5snLMvGwX5NpfNT9biDlyYB3mRZU/obYCK76Gc8Cclh7N
ivCgiy/0HqBIqs+dlL+XOXiYCaYfhp7fzIprofCjdzFGSNMYaht94pJhhJOKMW2jrtc2dsCGT0Jy
f2k7OlBt+hmF7XukYCB7gMkTR3aD5xMcGUgod12CERW8Q1JI8DSPzHSdRCFbdgixkrSoPxDEMGtP
9GIVApGJ0OFG6OFEYMx0GPuMdPU68y+58HaVbVysdPghGX0DHXKBOANvIlYfkhWQeaGTWIP3TLv1
SvO5an3lXjBvcCyaVo4O06NM7OzoO9YjtmgfiWP8rvr2U0uYIZuSGqDQMGsb+Ah8i/4iXKOe/h4z
1kRyRIHRQKob8BBJqX/DFNeSwVM8LTVmIhZrWlk9SXHMpHKGc03YvqbEeiQ2Z65xmWm7pBEl3v2b
PDW2v4rqS4xPcXksrB6/RsWLVSM/PGGv0tBPmqJ1torpmUbupouJK0fWC6GGPCMciYsPNbFz1JB9
Yniznef4Sw0FHa96xb/9OdV9wBr6jWHm6gUIxtyvcp64bn4U+A1qArvcZXbWwxKpSv+tGeXbOLEA
lQmzz9rHRNDWsToYsuSby/8fgzfNf9qMYdjj6A6NicnOY8I7h/D8b4TmBuFcCQe2OwQVHIq5X4ai
TH49Lyk27KDPEnLoIW+BES0RAJr564W7kPScJBzGvqmBWsfCN7GxK65STfbhpmzKm1BMRjekLAp8
F79BvrMD1OMFHDjOSY0ZlqOkjM51Nulw8ElIsp7+bWAc6asBHnlZWJWOP2TIefvvdHL7/9LJv982
Ucp4Lbq+OjH/9sahcZE3SoLPgTbtkLFwTFK/+i7kUcHWvJLNNa2+ynki8kC3cd/zdFIGdcW5KBNu
CDo5WAGUKyX8u1nRfCKYAFsmS18UIb/qVhVg0v/0asJ98Ffubc7esosCsK1TCAVDxrZmRPnz0ATc
CFCQlcecKpsidZ2iQmFNMPk8vrn2iuBQFEBBQT3fqLLex4YVW61wuWPQEkXD0dPq+JBG5+pvHcvH
RmTW/3PSzH8mh6qrhTdqmI5n+wx3/3HSPNdL3UGY7UFgC72SVXCXzCiJimYtU7PcqXnuDMZiC5ly
oUcwdTmWFnCc2lpoWC5u6SPmtMXLUIiHsDZ2CzlmoTVJyeLhOnNJG0fieodZ4eBw0URa9ARM+v7N
ZrPMl8FgjitpkRS5IRzjg0ybp26Y2FSjY1PuwghQWt2B//2acf/vNYNbE6xd9fYRGPxTgoBwKDV8
AocOmtYaO+SZIvDCtRuxTeQCo9kGB/SFTK8ZqDhbLz4vJD1h8lHGuSKBKzY53gWPdiUvZu1ulSck
9lLrOB+ObQXFcikYpnp+mmAalGpTCa38Y/Y4M4Xv34ss5wV14BY4EKw/4hzkIzMiBJkLdQjJLpQ5
2oqsQv6Wj+12dJEjhR5MqmSC4YHTgKsVBMLNCw8pGS2E7G11dDy8Mx21t1mR7uNxbx1LRcTywqFa
6xljIBP4KKYF3/sN7M/0QwvgHoXzSwo1QbotFrlqd2VcVVGQp0TYqavCIKENHjcAmHWsYWJ9uyn9
x+XLwMiH+/TfnSQJNTcNRCum5vkqPfgfshC7F2aVzWjgEzxXNkQYlXt0rtPGsODsFOODIx3yjPGy
IyMN8blDrl5D1hZ7ctVDbCYj5GVWnLpK8awKHLUjP796JAqSacofibj42RCJ5BfMr74XpRb7YNzo
sTZJtkI3fmmj/OPG4Qfcs93Y4hnmZ19eysKRCyIBWzbUxmCGAqsMs1dt3ZbuNbH6D5lX1XbG0wW5
0HuteJxWADYkBqypoxkdtitegi6SmIH046PvTttOdmdRd9ouJQDCawr7jEOdfbahuyqDbRTkePXx
1Jchn06BP+ALYBf6EYv1TZzXjy1Y3cGcspTCq9Wx+Ww12OTKC7cagRszLPpY2hBvlB+Kg+/WDmAn
C55ihi10NrODgW6bfxQhtsmokVSR5jTZV+aHu85jbbItqsCFSbX83qCQwyzjSRvCryLPcOAjP8do
/ywFZZhXN0cwwWyw6FotOgtF3EJzfJdBc1F9cVjFb27SHP0yeGGlxJ5yIg2pMtezwoairHsbffst
0KpNavdQeocA6Yjf7IEhL7Wk4vIFNYIsh1Uoy3dFDKLiX1siokyz0y9rmJ7qPD8bWoR7cwKHPjap
wqX/Zy7C17DJDgtTtcN8Muw/McDluXB3X5Ns4RKyBdOVNMHSEtsh5UqRERM7rS+3IqUTjevi0jju
PRUweBWrS1WcbdYaigxCRAEQvZdFRy+0V4H2zW/rVd9RDNx0Wt7TRzb1IYZDSlj9fUkrVgQ6K2Ls
RFziyio4XKPNJZ5xpHEIq7r3eFDLGvdMT7XCVLLbFmLkru3NJy8o3wK1CrmSF9e6+jWujbflBo8a
RNF2MT1FyQADoAoRwNTGrUqm4FQ29PgtwEPIRC/2mp8oM2+2SeycQd+zssdkb9OTe6KhlMsp/zC6
g+bjaj+IhPmBpfRtVrqJjlFyR3vst2z+WpCNm9gK7gLwfBPo+roxcYxY2u5OAJwMOlCApLzXFf2x
RMwO4f0YxeOlD3+B9AuxXLZRdNb1ht2DmVFmeufKgeGfdCRbNJxkS1aQJIribcwlgn2EbJgWW2cm
4y84NurnHnqaLco1ASfxLTHG4zx746E0fIAeN3dWoxyCHYI0IIs+/UHIAPsJBr97S0Y37BaSo8Cq
myQEjQGgN16w1Pq009l4TiVYcjpcRIQWTCJi6dwXLyJkkwZcQxgA4hTD99QirGpcImOrrgCQ7WJr
V0QtBjeGOWzp0ImBQVjR99ne6QTCdKfPN6U/KZS0o1O1GNx1FcQeSJok57X2diEGdch6ZoLZ+CS2
kx0FJ1hlJzOt6l0qipOU+No0k2auJiFx+tOmvYo2iMyiOObKeV768hoVRAEhgbkRAVzxdJVElZwS
8yY1CF1v1VxjO2vXuHfaJAIZ/NQWYAyl8qaHkmaeXBer+uUrxoYqLuwkDO1J6o6xg752qDTT2ESO
eXf8Up787pUUAAd8CSrKONdEiyxf4oiS9cQ1llE6wVesxdlwGzxVR2xyAhLpYjdxT438Wr5p1U+W
r1DUMQRtLGi2xZxs2cdtCIDeVUJeP2DQ75+DXiZ7rzB/xrWfXqZwigjozDfY5NiMpmbtHLbltaf/
OZSjfAjxYThkSaajHFHmnlmdnzNBEHg5kHsJjEj49GDcINHhmaCOcjkK0215G2b7RQITHPiyaCA/
xIxUvJmwQdpQbDBNe597wx4T5OjoENnjdHWKt1ji4+XBy2lljNuj1h2qDOBcZ3i4NXV4vC0MQYK0
Xuseep2Byjx1G4f8KYqQQC/h02GdvUds9mSFXXfAIABHNSCVlLqTQQuZyom2k/G8mQzjjzkm6Tbp
jeZs1V1zniL9dw05fZdPZX+OqqlfwZAJd6Uzb9Np0I9EUDLMASUknMRySZtkbMha/ByE3msaDzEi
Ow06S4DoKHfWfUEPaZrJeZyf7G5+KFpul8jXb4agtQAxgT8o2uQwPZPhq588XMg4gF6GBcBQoO8h
OQ37Vs9OYT93ey136JLrWrYnW5mb9QGBP5IhyjqZ9duSFQLBPjkmZQD3GOUCGKGedng9rVJEJieP
lZqNJ3E3y3OEUHlxIsag3nBxlcji6CGGIU6xAgRKM4YintKsaEmrUAzgtEWJgvkHzCxRrJs2BFZ3
o8Mi4cJyBwQ4Hb5CB74OPLPLsmoVSpsBvfpPhrEJJiQvS3WRD2QjMifbjwbjvLBr34YQtqPHuA8m
d/bhEROVYgi30ZSewS6V6bmF4VuwXajR2TRhrYugarZRqzfp5xyG54WeXRiZs3YppFVCFTcjorXR
EQ/wo3bLUS6EaQURkel9m6INpMaTHukPulVDMqFel73P+Ku9L3VSM7N9jGG+jxLoVllAqILAQ1WR
nXUA77VdyCe1fS4ccsQvsPob1n7eRQJK8UMGoL95m36MihqsQTunTG/uss5JiCCCEva5Q16Rh7CJ
UeK0aZEExIggg1KWC2o+hvOGXZ9S2uGZqhFqTpld2oDqskOEiP0D/ir1Oq2zUwKuuOrJ5Vx1UJ9T
DPtwuq5prfjJIpKRYaWtPhZuPzZcXeySPZuBEeTpuNf78S6xGToWeYpFghnh5T2WO6JdFs3WQhD+
TsbW6EWxBoNGVqMsg0j5ZRLaskI8h56MLLtVPUkPs+r8pHcoXxO8qrnnjcMk6odG8++hLZlVGje6
W7Qhzni3Ye7mWfwl64x7lRFUL+7pBOLgENG9a+aPwYOh0mn11pjrW+1aGMc7CE3sw9JAu4pt3Lfu
I2yJxzFvzd3QwuLq3OaYLWia0gP64tgEzW2JzcahDkkENh59eWr9aiMz8zlTgGal1DUiAY/Rah/f
q56ixbzYBrwpOv2hRfnC//EIVkleETECTL8TrU53dQCKZkwnMzBTBjKoqMLg7xCRELVcETIywSIp
I/FFrB4oosfVArZMAf2JO2Q/Xb/bJ3HzhjTtGDJfQVecjhuMBVEScdDtMe+hq1iT8nsOqYscBANm
L+U6y/MPYh92bSZ+Li8Q2gGEHtYHs5i6VWK3dyXasVgfWG3rn6r2XPADTF02XW2HG1Wft3XznDK6
RiRD7ZsD2iQJbX0kygtBIdXaG10MYc2HWnTX2IUFHTQwndvGv5NuDqmW+a3jc+p8rUI4kxCQ6XgQ
5MEle/s+Ysi4Dqefmg4f2nC5QQjzJUHLjg14CDxQB31ea6SDAW7B5x+VCCwv1Sfk/PUGv8Q5LvYv
nZKixkqKFGikzwqLOd3SIgqewnejqzeEf0R4LdGcg1a/aGbwVQmJywv8STzt8I10sTVEgnkbC441
mBMSGyKcr62hfMyYt7L6IHWZsm0swk+94ByqKpUNe+vM7occ649DOfvvWp5/6QZiAXXfdnr05Hj5
gXjXv2mQYjEDAJKD/KLr1Y7p3PwZQE5NdYwT9W/l9skm8WXHIZLDQ+Rhg6VUiS9iUx1z04Au5lga
jQaJH9w6fmDZGyHGTTQQ6Z3g/7W3I9i65pR8LYiIB9MhJMdr7QIEbiyG7suPRTSTT64/e6n3iwTf
BzCoraqXoqHfaoOHG76CqhbpUBl+FLaFQrJPB0C9c6rU799rWcgHPZbJhz+lv7ww+ltETg0aXaGk
7otNoExGJ303R3TykMRZDlt0EzPTUHOkqDb3VdnT4CjNXSugNA61u1OiFdWPq5bEnmmvqcl4kTRa
1/Bn5pIouEVfn5i/4nRGMKgUHkt/VEXs2mFUIZ7BIcYd/PsinFoUGLq6qOpZvBQG1CTk1AsAt+DW
hqqaCd7CUmBEfYOhArzSEMkvhV+ucGaLwGwckHqUP8y1+olQiSmNvgcAiz5HQ+e4CmB/6e4AlVZ1
HZbhreN2N2rHBiNGnLbK26ALC+3zk+M/9BLP5BL7NB3uyTFuye5sHY8pTpzhzUZ+XxG/9JbDh2Gf
Eys86pZhr83WzXaJ49CPQfxHpCseBun86KoiWNtKVSY67BJb8/esVtmUHhQ3dWzoG4jn9GvoyRxM
o4EyrGlXEeFLXjVG2Vh2Gh2f4qKI1eKZnaggcyyEro/Vn17Q6JNv5ayXQ7ASVtwxqN+tSEOfzs0t
JuuxnQp2V1akJKdZrC1U+y4ArdZSHKSjta2D+aYTmHiwUF30uGYfzUpzsdlCSIRY47QIRMfwYNk9
rVG3QeopisdlwLk0ucaAbs90L73A3BCrv1WTl+9mJ3ZhKR/akRt1Ud0GLvNKu576nfnZ+9PdFy3R
1xYCtXgqrGOijVQmzp8SGcSuy90LQYRMyV2A/GrWzGMZfFplBPagGSh9g8Ni0zH3Yr4a1muGk+A6
J6h7tyA+dmih+Wu94gI2fXJ9tAcTS2gzj19lKuB/umSj40NATuktiWEJeVRNpZIYLprlRXkSEejO
inYn+Px9GbnNM3ud183vpFRfEk0+DTn+sFDhAcb8VLEUik3tJ+8LbIVSlH016j8xA32c4G2PJdk5
9fRqZQVWb859DIZrU9p7T/WvPVAFrDE0W8rXIQhFuc2VykuNm50asSwHv/STQsOvYRQYvEVlCuQT
lxDO6xWKA/9750uq5tb2TI+ZZu6UAnG5u1Jz3ll1e/YKA+pS+kI+H8tkUh/9Hg5d0K0yVd5hxWts
l1suVxOZZaihBkX98Ok6egkCrtU4gb1mFjSFjovLTG6xrf0hNRJSo4h2g8PKSYjWB/EdFdkRcF01
H9qH2pK9NPwUhIEvI8zvkbSu3GDdtaM0Ub0Ul0DYz8ukd/kMoVowq08AnRuG+U3VHHuX2UTr3hk0
sbOoGqnUWJnIN1PzbXGcJvzi1DBeaOLvYA1vXTA+AYcxcEjDZBORhcHtUQFgLFeDaOJqu9wXC4Yg
GLAw8uEJwSf3s+b+UDUzpM10s0wulgFWZ/8iUup50RL5SJvJCSZSRCYtTu7hDJAoX6NJQGkIol1B
PQz2yLFagIYYNtprRo08fQoEVWc4WmhRgHqAkwOQiI2BgjMmeQnVBVmR/kzZyOTTxE+BHvQomuLm
e0rby8KrZyy+LTVTHAoYD7C9KYSmg6l2PA/KJ1Lu7KbqMbOcNjnWNUoviDeEwr5UpaVTei5nOYms
nyN1pzcB+CwSL/3FlZjwhanGXLIV7GI4sVLt6EF/nq3wS836MNe7YUvyUA3JfnkuW011ZcUkNWnq
O43/VyGQRE/CPXl88utFWJyrdZxVH9hun7XxfsGAJlgnC948hTqEU2YSauoC/8xZa1R7THCrXYL2
sB47uVMjTKhmzLw8Ppa8uSFvfmtpbmXtvyB9YHABlgGj3rimWfS23EO1ro87d2oQrLjlNiwJte5Q
mCiPGiWJc6aSy98Lb4uQ1lMCfKXmdcWfDJACFZO/R1tCmaHuTG/IPgCONEkfvKwUPQNtfcYblEJp
Sgx1Ml6XEYfMMSWonGcc//q/9lw6uDqy9wTuA7qcDzIc2TeBLvBnYLxUZF+mW3zEZMvH/ozcMtSX
+bfl7moT7vGinxQe1a1RsXPmbXGZlZlA7qbFrpr2FnqA0qJvUBfrHFPbdwqdUmULM7J4M7fdblEV
qnouVlYIZo78VSkQF9qIrawtrQTIuGaoDX0KtaY4mG5J7IbpbIs4ADZOuGrVjcXYh4Q068kImZdp
Yh53FmLnsbIOZlh+LYQBKPbMTItuM5pht/loGoENPI0aaSwUKKHzgRbmoE4ZK92b5hNmDEwaK22t
1ea3yKU6VsNvteolVb+F7V/QHIXmapyyPwqDHHtqyEXBzf7xGuKlg5MD17WXIg3W0PqoOr0C+u3R
icrAPo6OF6+Xt0AmMLB3IVd1SQieHT0vE4xCXZuTF9wXX4sUmTV7JOzfLjyUeAKkldavU9v48Gfa
pYz7Ki7B071Q/pgEg7Ma9yJ+j7cAbUhloFcNiViGDIymxUJtTgtBhLNe/5gzp6bjpfnr+Vj8Cn1s
b68GgZCYy2IpVlBC3YrCQ0cbfakzql4tMhs6MqXoaA3tG5POLWPD9IxYQkJHCxBkqeJZF5hfozHV
N0WT/+mz+KoqpyXHjdpWBXqiKi64dhirvGJXvDUDNKK5TuyEIX/WPQJcF6DDUYWEbVg6/h3yvKwZ
rdKlJwmEJkI22dIH8xwQ8AEsvuVwafQYpn/L4qlspt6ldfbAcnUclhoHmLSc5Eww9zZFUkG3G+Yb
5XwBTMR4Rykc8qb7qzHwENiYrI2BhST/gjoKuBu4x173wVPowCwluLW7gSgxmOQO1l6wMYbfTpLs
1eW+rIlpEvNyfbJb5iFYKh6szGWkRAm2lJla5EHlt3+TbnmSfX5JrChae14RnJhprsda4I0JBr5Y
FngxuYeJ97BYFehKFB+RcrIpbcRSOTXkcv9EpouAA5h3lWe5uW1keFG1l+UyD61C+TCNabAmrxEW
n/sy1y1Ozt7LAiYsOIZo5xAmkPG8mGM02QzbNm1he6IHGkh+23g+SbWN6Z6irHwyI64cyWbjGF64
a+8S48tNigvhLvd65Bpfs4UBUiqQnta2/RwxAccPUeKYT5lOACkn1Cf1vUwPvbJ5yd3yKnoLDxJn
/uWNfxeVelCn0Et8znkPVuPRpNpVfIlQ6nrewFYg0XX5o1GvFTGgoyMChq/W2cBNVAbAkBHrkBnU
bNdxx1DhFOk9c7Rio6bvmgv6OKitbqxeO5Zkhazk5D5xNR5qOiPXh/QHefhraaA72T6bZv86YJW+
Nvh80jTDnBTVMLL/7k0wtR17k0CBKaI9h3w70mC4Tvo3rcrjnGmUgKR1WTi1fgP1sMve5zjHC5kl
guncsB6lxloHZctwIWcIRDpxvbUqiFxj5pzjQJuh1FlPuWJ8ZOPwUDekNs9G/GB5cLAaCQ8uV+Sp
KqR4t7krAWe3A1tLODsWSQygbzUo6eZ/2Duv3di1Nru+iuF7tkmuxQS0/4vKuaRS1g0hbWlzMef4
9B6sDnC3YRu+N3BwgIMjlaQqcvELc46pe/7qLrlobJfO0wpONkXKsvQ4j/3p16GwRZuD6yVzoDz/
y9Z1St/TEjeGVUEBqhxeb4isFXcowq7YXt/FQ4oE9NUY0J7WPoeSTJL3wRL/Ajgyuq+oqZdtyK/s
VJ/CZCFrIcldzk/yeSd2J++ENguQ0uJFNan91aS+vg9Q+KhLqpK3O1wljMuzlndP83OzRIPO4L49
QqjCRj638BHbIcfgNq+D5E/evt2P0Pt5lkWfBBGDbSjQUsq3xCMjmux5Sq2BrPeqOjvsXje0+Z+a
stZGWjyq8rdz26+iZK/uRixXEpOSjQCCmOBKDJgiJmF6Fidx0NxRIRTjBXnSS+avn3N3lwXezg37
RYdQR2Q2Qx5w3tPJ7NSMB6iZ16Bf3sjCO2qav02N+PsO5SDAnOnXPJrGQ7CoZtFHQGqS11CBkYm6
11yO83n65QAFuGs6iKc99G74juKQ4d6wuI85C1Y9S/yEW69zwt0dDHVXepHOLgKeA3fhwLz8i21E
tG4Q/yJ5ojLyyVGTZfx7BwtZNk8ULxeEPYi3NpK/UZ28zCHm82NTJwEDXXD14+b1GRHlz31dh9pv
O9bF2+RSB0HdKWC7zNwGppyzZog8knxZs9lV881XNfkzFs39fQFsgBRfMqBZSM97gAV4he7PRHFe
VFmQS8PGf5rbp2GgvM8BMrGSZJjXOTPBiuownSV+rUzPNoj05ZRpv/fhsGnPduKhYzzVLtmQIGS1
+NyNGiV8VpG1SXOAgihAJ8N+DlNRu+kQvy3vFymL0W5pdfYyrY18XsTfWoV6dn73ubjR9bCATJvi
xJjwNGuVcC/s7rXfvXfLtUuY+uvJZaeZ2KGFZ8TB/1UhfESYLQA0IdENYZ3HoKHtN8PkSEZt+q1m
Sa0yqrVXm6xIqUNE5d5cetpD2BVvjeGWK9Y7S89uLmjNEMLPKLG5SxtmJBJ+P7mQ4ceslO7SBHSA
xvBzHq/n9XM9g9/v7U0zk8bua9S2NX9IY8lWrfWTWAOOwhknMXc283SUVLy/WQ2PQQwOtkRatoT/
7cz22VkKIpGGRJ17HVv9rPIJqYCgP5NWeYDWyTGaOV/zDRGlSNNMfDVzFX0XwMU1ldac21xeoUTz
Qc9/qJorgKa9aju7SjNg7yS+u0b9eOd3xROP69DdoJt36QBJ8eSMJMUZaXidC8W97GubbMQ4bbKy
WhYtxk3Tfp6n41Pu/GRa9TUTreaekcXHC56WXZmUDzNTJA+t08TQgyEyNSP0+WXlPYEtfcdFiA+T
k5zjjnPlIZ305zv7MJl/fU87Dbqmr8sYD3E90+ggiaRbn7i+vD4yxIRtz5TFGDg5VD3RiFYvOXN+
jKchMsBQrOa3cJxiciKi7ubOYp489wULFEQwtFoiyV4T/b5Vv0so58bzfudOM11v7sHusydmFAdB
9ZLI9I+Y56fzu+wW0zkt3INDVGk02X/SvsQmg0RXT/+OM/PIkT/EBD3OHw8JjvFGsd5k+MAywOY6
5NPQGDKxsynJp2z5TGV5w8LHA5013vy/TUq0AZfGopwrq/ltvlfE8zj93l8PhLeyRGbrMX/1CB0O
tTgl870DbMAr4DyOj+N8UMxPcDxHcQN5rx0iRBIEC7ajNvs2mWwLbW2l9MN0DZ/4kj+smoNXq2wK
bjg1vBPTXGq78/ge1uXVHvCrzSrPqUVxXZXu7f4k6VD5gDvSKeXZ70cFlQiX6IcNsDCd0oP0A5ht
HFHtOc7aj/msuT/7LX+6CIRHa3SikqhxUGwtchxCVMK/PhwMsiXDo1HANgyz4r3Jn0ZhPd8JUnPR
a4vpM8m8Iw68GT8oSJ4Lgrfmotfqo9DET/EoN7HMrVVV8IHOVcX9YaO5uEHHcYMk0vXnUnWeXpiX
GljCQnYdifP9HpvUFYn+a917BBY7XOn9TaVskrFEPJemKVgkRhxd8ee9vtUyqZH9sQhr6yWvSJ+6
Tx0Mg2GAZeFsNAPx/4nGv/Dwm/H/QjSe04hJKfvfh7I98XxS/2X5BaoxzL7+Z67xv37rv3GN3X+y
eCnHttFGWqQR/zvW2BX/NCcc2lI4RNmad4Hpv3GNrX8ydVCOrimEzcjXQbpVzz/wv/9XQaCbBPXr
WJZN1KWQ8v+Fa2wK838RLjqWbunQuV3dFga0qP+k9gzNOKuiEGxK3gRbw++cU1i2z7SFYF6Ht6rv
6ltXl5hRhq5bKWlYp2g84phmUmTZ7vbqpEB/pOunF6d89B3NX3noJba5ZhxEHgwrqXzWUONlZPS2
g4P3h4Wus2AbExGKoYVLIVEEhiF5nT0zlFWA6SaJnrxYX+tVJl5GH55WOgiNaITWX828B4s8mm2j
B/nKClx3yfEUbGTFQLM2ummtOykh1lkW7cw88RhreMwsAutINCZmXAAtpmGsDX5RaheVw7opMmbC
rMKHYaAqo1QVVeBtsyJcx6P0Nn4TYLzq7UtNNkhdF8kTKwY6tE7YtBnTLtRw8pahURypURai7N09
jggL+e7wgpFALfC4VycMtsRehEccQPZy9Pr6QxOo0+pKbJEBezzyQ3nxG6SLPtfLAdH/TxUTv5Dl
zbjqUJFs65gOX5utqsTsoeMJ63dYfqex09RrkyBcjEI0G2Eptl7p7U2uqiOACoNWQ3xX0DuIoCsz
XAp7h9z3Z6+sJZE+5Z49CRKb2bKOUGDHkR4cDNkhm1in+TB+TV19SsULYaveUWi5AUK0vwk9YlSW
wBuy9QQ8GSoyStSVZ6c3n2kQTWMtrz39476GPMxDDsSXHzj6EU3iMUaxcFAxonwI/sNa94qXzlbN
RrQwUMBKWidmxXB41TohsfTk18Qm9XBYiUzuN1Umq8cpN7ACkU6pV87rgGR9iaCyXY0+s1byhFcJ
c5AlXeO4t3ObTJEWK9vYsxufUzSm0LdefQoL4tNRGVfBDWWQ2JTYOd2yUOsyZSTp2/5R2CV8JBPs
yajs6TjG9AZDYz1WjohvvKErjezbiQ3lczGHIdceqSNagiox6SI8/0XP6CfOe4Iw2EME1Q/5b/gU
HBvfc8wYNxcfRWpQXixFhMClyx7RN2Ij0GvmHGZnv6nQ2vXRiFep0LNVDsPBIYYNyQlyd0SYHWjx
8ZwqR3uou2c70IujGtIbk/l12DZP5EROh7FSaxfx3bEw7JNX+wJAVm/tSiTvj35R7wozZeeUkSYk
y+oUDuTNiwbjj5qMPblO7bpxAXhA5a8WjtXWRyjjj2Xe4ULz4vI4/UQaUiUnRBeQpSmOnOZisjt/
pAL+gemV0gjrOp8rNizyi7KNKrEvRKmNUz4Ui6jEVExSz7DSiqzfsYU0jqZ/NLRPZ/Sey7Aq8QZD
KMOcyQfF/pxFe+RiRav7Nawu1DJt7R3iKn4BNbQkldU7kYh61eegNFe018Eckmu2DS6OYx9ze4iO
A0AbAKS6DlfHPLQGtGF2R93WUxhyLdyY/lAAI+koFOrBrK79NCyx4cHYydRzZb5mFW2E6w4rkAfh
JQgYQIA9WQ6G5jz4uf3MEeQ8AAf+q2rB7CBjFxsC61qTNmCfdCB4Kcyptde2IcJtaW+jsgJcEefZ
0rDLCy4X55Q3ng8rUuuXYwh3tGU7cZZue0uLsj9EIdBJtx9BygQt4IaoFGAs5z5YmJ/kyctlUsbe
VlftT00xGFByU6Im8Y6RKzpDWf06LfJZpkjGqtE1te4jN31YjV3sHvtKe0kiH+22ILIyLcBtZbbB
MmvMp4UKtIcJEBTsXNWtlXD/Ss9/rQSrQBx5YhFqttzmbyQEhpfRpUcnkNHn9x6uvLVLFY7prcx+
06RpX6rWYIInV9HswtMlCYMSI66BoGdw+2UTRN0eh2a6hiJMrLilD6uuoyHueQgoFzenM/76RRZu
6xLHVGUwz2qQMsBFhqzUVVAA+BoPdWMVV/QdTpCzpxxeMkfPV+PAHrC2/JMyZkGhnv2ZXJbYudGs
tKz/cy94Md7v24qkRmdU0TKHMSLwZzKOM7aMVQAHCqb3YTnguEaK1wTjxmROzipFfy1GcAQ5Ekdw
vOD9AmGWBCsNu8FT+xJ3wElKbXhwDaWhodwPCJ5hWSHWzaCZ4ua0Kkp3rPh1zHxqYvS2rrU3GaLB
roeQ3B4Pp58Hz3nsv60Bda0t3GHr2XW6F1P5YQbTt4sC9rGq9jYbgls90vTE1qOry/AB/5Sx8vBV
4yZj7HN38NUyfKxUyBE3cmtWWIHJs9Sw/MozqwJmyZnjbUBoFahQDaY3sXdIDAzRCDPq9ZSkaLF0
dBbWdG0cIEdBkek7N4u+aXIwHhqWtpgkgl+ASbmOxt6BDgYHMbukNCFgTIifCrIoXWPRMA9Ohl3T
yiJrPaqxOYC+XPuOHHdeLOPlJKo30dhqZ2IvAlwUZuuoz75G1SwHyDr7aYot9CGTtTItpOWKCywp
Ef4SJeDtc5TUdhS8DKm2S4dyjRR52tWT/BkdZCJTxB44ERaHT/N3BEX3nOFgyNN3w+mLW9oFb3k5
/ckYbZMOyjWTjiHiM6u+lhD3Z8p2uGXRqh2Mtvpw7bikGQ0w6BR9R64hMgenduyt50zpk2E2+9jX
MDtwfm9KyzcffP4ApgLGo2fbxMVr4fsYY7ms/R3LuXhWx+hkEaE1tuygeYs7+eTS6tVYHt8701ii
NUVHECGqYaP0wrEEzEE1b9g0f5TsAGPEcX1xwpYZBBUMmrpc38WQ+lZx0yZPMuwBpiZVsyp1zjy9
FGz1Ve2/D/b4aY5NczHCjLDr6GQHpvzq9ADhm9P7xwbYkFuGBG4rJvu13ThflnLf/cL/UvrU73WZ
ymcCb2anO8NyVU3yuXOqt07iumiMoNu4bhncLNuDrE4W+24aGfw3oUa37wwxk/PhRk5FdxZdhcMe
gNjODnbB5Kvfkk0gfIwqeor9pGVMb6Dgb4V1jXreD0vm9sarTLUTpdoX6BH+5kHE0Qit0hx/lUve
sHKKfTkoNq26sZnKItiix2XGHRr+thqN7KAZE3d+25zs7AZEtMd4Xxy80asY3nERW+QI/BlyGwNo
eQPepS9LH0FWMfpMC/In3ip9OdZhsW8b0W5sH8uXSGDtu2X0FQK8Y7rptnwoFitwg7DGIVTPdvQw
11loADZm4tssM0GSe2n5wrN3Y4Mi2BOi1a5a3bq1Rf2AINvPK/fT9SV5YqSFPeEwEWvmNtk5pFzl
rG6QgpHzIEP/1+Thv5RNroF9EBMSGt4oNPjRGmubttAcIhisTPyNapaRCo3wLs30B1dRJdVvsreq
H9F6H76J2YAVs7vsxoIHHGCaeLL6jVCsGIP8dXBZW2fAvJa6ZoXrOiUzfbAm9eE/ZCI8g44efoMi
PyqpUGjW4onh1HftZfmN/dF+lO2Z8RYniCuSbSJxNTMJvRpclswsQN3Y/bvVIyFNLarSfOkRETkZ
1S8GkHLh1KF9dTt5BA+gsUT8C8FOHaHLtatIRySgQVNZD7Vdrw0nlsDs2KglJnD4bPLDB1uu0iDU
Xt1WHqjjFELkQr/mWIP3Rh//FPDqVnVvjBDihrfZsFkWaJq8cfI+4q46+yW/fuQ4OlABYhRC+cq6
r1k6usm+qWGLmqFxcVqCHWFjEcLc5T8I8VDnmO0xqztmJwXpnqYZvnZzLDStx7TQ8y5dWfP33L+x
lwR4KolgnMy7dEGF/lT0Gq4iYt4W9FhRMh1rXb1mmO3Qrg0/rhW268jMC87ABrG+67/ajLeAAqCJ
b4OAKN35X5zPe6UXj9jt9VWeTNFBhXs8bO4Gpe8lN7puSwF2Hsw2WPukxGEahcR4/1fP/IIhZv9h
QH1hSGkES6FbkLE8tM8kzHV2TnRjYHuscYjingIcBtkYQMhxmpJ5Keicg99joYyLQiwYEr0ZTM82
bVNetNrBJ29B81KQt5ehWUD/rNtj4LRoaxXTutYq7ZXQSWAl22M89NSWa5EyLpQwNVDFaGvcX87S
S+CXdn7zXA5jtMJtRk8HIp8EAfA7WOtXzageS6jTG5JKgRilt6l0bjmKODLl7LiLTw3TbS+gf4iu
qdWCyg57DyV5fUQTGOwRmMjT0B3GLNS3cWN7+6CQ6mwAtoc0Ee0my42uLm6yRaQIsUsjB2m3453n
CIdc5awrYhne4j7ZGqUNtJdJXo2W70Y4z7awyl9PV/qTFuHZ6SF1rpPMVoBhIkzCU4fnmQ0FabaY
nQL3PTOZoOdNL7eeBWiNW7KOanWIoMM0vWieiKP0llrgfkRDvhvxd+30LHlvE+dDElTSFMbJ6dW3
slAgxql806qzQgBQNtg9/HKeEGJJ562cri2CpSb2NhN6Rr0Hr+eWmlgFtn9w55NNsd3y9G5PY3KM
s+ggk0vCvNxP82OZmCtp6eO2pyuuFFS6DOsqCFFzWzM6PPgzWiCdLMpdekA045FNvClrQGUj/Rr0
q7Thd/oW5q1eHkRbfnXR1LKLsm5a3ZPihwB7bfnEuoTqFZTglz2IB+7dh6yN33ymiLgp0B8P+kXa
gF4p7O8vlJOHuSuLGONEdZAEIO5EQcytDyrFcqY3M0jNo59zH6vKpS2cwYU9eH8IBlx+LWludEGM
D1CRHH34xnsfsVSepuN2TAkOKkGVVr2XkOusXdk5gvBAm+aNsEKdlJhmuDHOoe6cCWqY2a0Y5tYr
sLRPHDyPYSuocVKKyNQ3w1VX0Y6sRU/mZ59e2SZVx4BIuvFaDJGxL2pYp22J4L2yAn+vNT8aI3CG
3067TFkB0ARWF3cY3U0YOwN8DqTA979/ZuzR9biIIMCoSlFah4ji7eCpVmwtXq8oiHGUAYoi3dBS
MEu8F17bP+FkJhSvuZpt2EBT6sdVrlFHUcs8G2We7jLP6TcAnZqFr4I/VEMVdT3bGamsrW5aL/3g
C1zM2g09Y2S0N8OFIRYjBGYTlLJrSS761EzrYCI/h8frq26PijmoOgdO8sMin11Xl8mNps/xk+xy
4wR5TaLYVMiY4IYWHUvH/FvX/RenDwGPGeNvn30ASE+fTJJ2Ju81HcJgY8aQCjownHErQO2PLqGx
6ppC/mC558yio3zfJoTVq8E4Rk7zbZTGLlOUTJPpbBvTfYgC47M1VnXWWkQm6R8NM8BD7rKqHidE
520b4ZYBiFoHKxWJdiWML4+JxMKCw9zUI+Yk8q0RPpfDMjB/C630zpd29LxPtKsdMNiyTWfjJJIP
NzjatYuDsB47VCLNJrdQ8agxmCFxMC9JZLg2CJ6WoR5hqYRtOYRpdDIp9VHYAWLUE3Lpu7qAqscg
ng9jvIucjB+kMFgZqrkHYDLCdWkffS1wFmHkdutcGOW1t4yfyMpfdKA86xmEXaYAz+ohh1gTd2B5
Dc9ZazJQV/w9JnOaPl51rUlGThyGbMtysdRCdk0eHTB7sXhXESxQTMlDnJV78gV/S3pd1FrBLnTA
mGjJcC1eEGNv+6Fcpqp69TQJJ08lD7VHUHAdfpqo0Re6RRDvbMGyUudFNRxoOaOQybxwX2+isTik
Q/pbNFwOpijxt5Ujy9T+rLRu4L4Czm2OOHLQuckiA28d4Ca3n0o9wlWdoJ32EQSYEoCaJduvMRt2
neAp54n6YvIsWaS0cWTPrbVmOjuOxXMhp2YRGDLoP0L540bqh7mhp6InNjItCeOCD6h6j+34o7f7
37rZy4pPDgbcRjrt1vKtRxXwB1fEmufKOHcD3KdsIEfXR5ahNDhW/i7Qsx/S0fdDPmTkslsHP2M1
GoGUl1TKi1QHSwFbay8bvzjRVB31SHsochh2RX0NquiZ7eOTq4DncMJvIuobiqMb90gTFI9Z2P3a
JtJHZMpvQTdcciiJkhFFFRU3BkyH0NS+Q5Y1C5nITRFHB91layk55gP0Tb6O1KNMNxxq2ICkeKga
u156AyduJxVV6xsG1D/Y2X+jqX5Jpb2eAiiNbv+KgWXnZeBp/LhcGdV4xkP/rQ3l09TDUInCn043
bmz3UT50+ykmjzeB4kEaNQw/3IBtm3wNGm4Wrx9+DCCRvtlw+/A50KhcpMnYlDZh74XA96zAeBE2
9KMi3gdhzv2UojtoPvIScwJdABr3TcJhniBrqaGVCsRik9LI/nFWCo0Jf+wOpLg2R8ZDfIwLgzAO
HeMvAe9MRyecJqHD2CZ5hZ7O7+jXNzAPW70r+V+uViJBqIlWKr4ZAz+ovUx/8pIlD+oFUSF+1aEW
QPcZuankeCZO+rsx5dG3xn3eW4xVhux1sAKS1gyPVRN1WaMz98yT31HuM43wNPwVdDduuhvldjDc
n8rvP2SHDSIyqB/zzF2jDb+WU3HUxEMi141WvhJ885zHzYPHNRXAtC7DlU+0dAllCPUmOz7L38jA
5A8QzHFNDJ9WHYq17Tg5YkQiz8qqRgjQUlsrS3vK1EzFJxAsFi/IiQ6exfwj59snZtANYAyGocPf
Qsa0UbH3UmmErqXu9KHctONHiYlAL6jBMdMWr1d/60xcGouke2AP+xZlEsvliEi1TD+X+e/IHAyC
8RqPktjCDWLr3N7KKZV7dOuKGQdRN/G4JhCZT6S91d6QLBO38/eNp85+XCu68mSTgNVfw5i9pp1P
Ycowh1DoYhNqHL2GhWhfZP226hCPG6rDtOgP30GsPjO2sVWojnf96V3XaaT90h1BVzI8PSasJhRa
+LLbdrqf0SsGqyhFr6pVjKUk5uJGQ51r6lGLEIInnlvTY1ZEoi3CEbBb7efjSeO2MhOiWfCpM5M1
CMlzCrmXoCgWQ9pSeAIX1LLoy1ZBvx8wIBFthESRS39hDYiyXQfUpRla9mmIt2KYeb8apG8LWUPq
HNLQpQbCsNh21ktg8C7DBbCMryz5U/qdmB26+6yq24Xp69GxHjElw7Xo8RPiR0wCHbVxUm2MlkQ4
PzSpMQzmkkKuVUallXWRwIYc3qaozRmXy2YflAw/y7CjUw+0tfKVQkFR7Kquai/WdWr/6LDFUVLl
AJg4nyUx8RtTwxwIa/h5NHX83NptKgQmcIeRhO54aq2wmcXssFns4BJMckB8RTxseS7KnTm02kqi
glt5FjJy4WevI1M4CMvPhZdYQAHCt7ipmD718tpxaHlGaW5D23vQS/lszDE0pqvCs10pk4RZ6GBN
Z92KGuv9qPA+4JT5rlQAb9enGaoDzp2AuWpuVmu9rp/cBM1m25DG5KySMiO4btw3WOihAHNfRQVP
iIJB/Ya8BezVnoetQ+rUIkJ5DzKrN5ZBtTaSOkgyoH6qvKlbB425i5uMGsV1QfWAkcw4q2yAuOsO
LoEqESaH0Vs1asWDDMC0V1yGTUakXAJ5TU+bteqA13n6KwUuSVKFEx9MZiJUIMmfNtdMRB4vQeyU
+9ijCYPOIK56MH3WVmpzXUME61S1mfmeqe8gLrRmJRj42UXWAzhN/a+CtEAGgCQvdMLD0DEmWzPh
ZeOOfrvsXpn2t6u+RYg0HgaR/vSIMGsTJC077w9pZ1e262s7L7ZlJ4gH76b3rEb6ZnvZ0+DwS+mP
rpNz8jDVr6yeevjTdPonN2OEAY1bXxcWA4Ug5h7IpnJDV4FCBFLEYGMb73mrAzQtwEYKbDGbSGbJ
zhjgTTrYmNA6AtMfDWxiMAaeAJc9hQMHtxPRwOkmaT69/6j5zlMt4JRI7t1h8taMMfHdRGKFCQoj
v9nTa0Ysw2IGCuwhbuOMgPIIoUCnlHyp2XWMZi4df6wRzZrumyujYO0nwuJmhmvDgxwQyG06Rpci
rT6rvuGKTT4syl17GE6hCpbMf4FmIkS0bCfkVO7QnNMbEBJNOXNu0jd7YHOoYlQVnl7+TklHm5LS
pTDuEttYbx/NoX9ju4hkUqwq0zloXvt34i3pLPnrDkDl9YJXwaqTzomX4kv49dqM05/UWA2B95iP
9rA0zGKJI+Zk6jbbV79Zp539SDYqQkvsOyA0HTs4l2TP16Dyq7x+pcqTm7B1L+3gnNE1rIKKrhW5
ZvLctc17YfmH+bUqKz5nOSh9ZnyNeC8x2bKxoNkaDgbP1lD26P6yY5BeSyd798zxAfbczWvrVUOS
19S9m6Zz4pP0CD4xx2xrRcglLYc6hdNHrMfM2JockZCdWwCp1jrhkKqauT/RoWrmE61OMZ5FwVEZ
pvjmxuk5rLP3gUFHIyKcg90ptYuj6POXRD7zrkGgGvahXq1b9iHV4F2tvr3Onxc+pn2URld+5GWG
GOb2o9/Un33BVIv48g4OHr320M+i+2mh+Tu/73diDKOFmVQ8WlKejJLZeiEqcMNj+Wgn7VvpVrzd
NU8A8zZbK7UGbZA9PdhRta4ArbLO/ogsVK3Ych5r7zEz7EuJmb5yx42tkm1GWbzoS+s1bM2Nbenk
a2TnsmrFbGghC6lqeOceyboCKOJ4LGtUFYGbjl6xo/ywVcRmWjfLogkeRBvfdDezmYV3qIKxyyfs
DWrMbyr2Aat28lqaAaYL9ZMDLVioEtDXEL4ye1achFW3cMzGxKVgXu2LLz8ZbB2TEYBLNjC07qId
np9t1ps7spYo9Ik0IGGrfQjsYd1wjWjGeA6lsQ0jtW8j9WxGFN4avu5m3MZ1sfORklkxmWw2W5ci
O/jFwFYJePOM90+s9slnCNxo9LRehoIPFAqH4skENAPI/Wm+8Bst+soTph480/Lu0gP97ES5QkD9
ngCTqjTvQhruGl3+C4v29z4m5sYajnTYHFel/mb0rkW04N9MIFIc0vpx5JZfGHbAh9P1KMSN7Ejp
cSo7uTf1aotEETA3ViumDwX1S57C3grDSxYVX6yvP+rBBYzbsBs3063T/8nIGAV9dJLatKooXNB/
H9xG+56M+qdN5ctoui+1Yu7OMOIna+znEamvppl7G8wJe8zPiVqx9T91y3+UU/0X+/hLBm81tuJH
ds6E65JaP85YgmDjZdFV7wBEl8+2Amc9cCt7ybepswe2xVMWhOvQav8whtlNzWps469K029VUn+k
3PVaVpxaFb2bRf/RN0R9BNgREZvO5o2HiRWsyNl9B2a1gSPF351jO/UOygH0iWPJtYMXUxgPOZ+J
cN0fftdF2ZN3UlfbPH3R2aTZPD9LyIDR8Mx+6ZeoyUsZILZKCGQrWMbNuAoVnMJpuLg2mhMtO09C
HitR/IZdvIRTcLS09l1wU9k2G6jRQKfIzjTWUfiHH6D0D0mFjzOiwW05TLjB3izNOllhiIsnXBRO
uVBhcVGOtxMdyxQcG1cxFdferA7NJC6g2xk/87x0gwMRKqfW6J8ZLj1VPFPQvgW3HLNQME7rJufS
5vS0cOWOLrdnaj6QnbD3b5nVawuYfuQPLe22Odr53H1V1To56JNztUYTLa2F+MXLRrIWuFh8k7S4
4MHwq40qXLD4czyl5pPM5NQV/sCMoRUBTX4qRtQTxSavKviGV9klO6/Jno05uUOMSye3AEXl5brR
i2vSjOvWeRJRv7eIr0Ymc/YD890aMwHpnBGQMz459jyN6VsmadWVqN0zZM4HTyu/xaB2QQXsN51O
PlvUepouaVx/QgC75emzpxRxFg6RFe4nxnXSLYY/OSE3tm+Ar6zjm790p+GlN8qvHpFvVZ/6un5X
cvxwWgNygfeqyDUE8U7obN38QVt/lkzBWYtsCz1ni2lSTokq32OXWOHs3sWOk7IaY7OBLoZckWPv
MYtLWUbH+TlSEyEV1EicGGtb8DH1Rbpw8G5jtFHQFI1sg9O4WGbyydBGdLOO8cJ26+xlJkmezoEe
ZxdKaO8dt30/Bbz6dNQZPxRw4jKj4vJj8GTJOU/nFyvG0TfctYeNaTCuuDWfydXZBuIRzOBb3VdP
tmVtPMoItgOMyxUYcWToUbHBMcmA2vLWtiH/zj83Hu1HXSBYLNVZgZVdVCZSnfkHptJ4clIrhH7p
AXlpb57KDrQd5BOFL2Zqwt7OXx14+mRkGCqAoirpQwCOJJZ71BT75/mLhrR8a52Adi/8NWuFhSC1
n3OzeGzVxlE4qAkZzZ5cJCWynXChkzxW+4jWhXXTp4knubeaaOAgwERMhge82Pb0KqZ2C6IAAX9N
jhxIY8lQRKsYclPsgPowGTDXsXbuDZKW4pHHwQCX3Omunm8zJpTAvOrrqDnnMRD7QMFQmMRevnft
LFx97qZwNYTjznXb6yysnkeZff4b9e4309a9nbEDVXiPAucbByArml3gJ7++dM8kjkTLEaa/q9df
hKLc/DRa9y2AKmLSeWwu+QEmxJYEMw1HZJHGW0Z4yxZMAOlnUIDYkCdJfjDinrcybuV64qkFJgtr
t8NaFTIT4SMdsgE2UNlSCiYAOII+5iMzqId3OyX0nO0P1LX6aruNIMhcBxma7zyT4xHVxNka1a6h
njgAF71rGv/bf8DI1f/4Z/77T16MFZd485/+8x+Qv/jnn+fv+fev+Y/f8Y9z+IcCLv/b/B+/avub
X77S3/o/f9F/eGV++r/+dv+DvTNpbhvbtvRfeXHnyEB/gMEblEiwlyzJki17grBsCX13cA66X18f
aOdN36yoeu/WtGqQCJKyUiTRnb33Wt/aflPf/uVJdBVuPug3OT++9bpU13eRvDXrv/zv/vA//lvy
T6iXSC7/9+rPTVPXb99V9l2r36WfP3/tT+Wn9YcIQnNlaTo+IL4VILr29f7zH4Zw/hA2Vn3TEYFr
QdhElPlL+umi7/Q8yxE+YGMhHPSdf0o/XfOPMAh9L3A8T1h2EFr/jvSTOv9vfMBAOE4I49gNLDSg
pv035adnz36I34SQoNI8pArtNPn2FxcSDIHhNcAlpV6U8V5I5zEwsdi1zaKiWk9AOnNKizpAmU2L
hItnUH9uG8KWVPAUDEFxSuo2Pg/d+6RLcmZWkwAJf1lDkWhmx9JEEy4Qw8FUZfkbJizrxBprgelh
X8/4K3HakNOxPBPtS9qQtdyhmXloCShgJSy+9VPxLKC2l4hZMeSMt64huSzfrzOgUW1tpAfWKg5K
YC6whq4uiMNjOu+wq1rg1YBJp+c4WPKNnbkP4fw4lOGTpHg0lvpJklGfStIIvfxVj+GHnqnDKOPL
pOpTYcq7wsKZ1irEK1oDLGwH+bKk7VMaN48DtISeC/ZsTlFvKg06RXxynfRei+J9kLx532tXxSay
BIU5ueFrFr794Lcedax1sVcCA3PTnsWKfHGbqM3SnVPZ+5jaC8HLnQrpKVhkfXju3RDmL+UQ7xNr
DbMg5G2b1D8cqIskZVOK8LXFfQMbhF/JY4+6LoxpHEAwFvAqHR/UAfQCpPPsVe5RAfyUAtn5hp4H
lhBmxdSzJeosOCj2SGfeD6IWnps7+cD61HeI9Dnp7+ghyxzk11ids7rCHhGDl/CvR8raOPOXrxbB
XDnK3F2RluCsJwaqBKluhsJ9WES5sDttuGfBMXcZRlz3dtyTnNx+xvGGibh0VNRNwWdYXFz7cZiB
Wigf+gQuZ4erp8o3GPHByrWQcryxo0fEigLnL/r48U4TxgXCrI407cnt1UtArPFzQQsQ9zRiwrCp
33uHAr5EzNpkyV0mOHT4b4/BkVmq6K2NasRnqQIi18rke1xis1qtJ7lAmpIltwn9iR7sj0j1SHGP
4Cet4G27KDduWAbdG4P13ZbfrSIzHrkDbkHAsxTVLcC4FMKDD84jPsGPK3ZS4PCiwB0DySAN8d52
9MSR/M5jOtRw0zlZmDESr4P8buksBGLkZ4jB3Fqz81CBRNqshqZuSj5jCborMvYvt73K9B4I0KbF
aCUPBCtmuwI1NUAdoFpdzcdsdwme1Q1Lv+lI92cayLog3mPr1/ZjqFB9Jo/mqBVGT3FnN2tvkwm+
LkPEF1GaVY+t7UTAcVBtmO8+dRa9xfXE64pjmU7MSDzvbprxe4WFg86Bb0XazWdvPGA/vYndgjOB
IslvThyj081gGZD9WDOMHCJiaNpNVbGvklquLfHkxQItvlUNEw5zdfbKXr6MuW/dGMcqIXsZshUt
H046UhL33Zon5HA4ZM6TCCWJt8x5E2s5LcUrBvBdEVQbu+O71rwL00reXbkCP3GgZ2S9TujerPsg
RbsI8tC5kUPLFLgilaOpjsgJQQNWKKEc+hplys/9IH+9ygS5NjJS7OKXWqYztlgBG0482dIxNoGr
I35S0+/DH4eCkDRFn+upU8cZltaRSmwso1D0L6Lg7/qCsQDX2n3az5eAq2fhC1IC23t0z+zYPiAb
sBoJASkq8JuZyyqiO1YtF5YaPf6GRAYGDR5W0o4plkltDxhmtVg/Qj7DZEkbFnJ13hJRxgB9lBiP
Qns9Z3Xb3cyZuMMU1G4oB77ZTfiOkLZg9VFu+xReI4O0m6Zo4z3e5nPQE82iEueeLK6TTOGHOR0f
KEw/9T2Xo0IQFgVi4JKh+ODzNP2263W6Bq/sMB3U3AyKW4cvAnNvcJvEZxPi402YoRFyVTQpVGHB
ghUOMyYErAIKRQW5yKib3ZB6d6PBHhxcjzDLBMTCgCmZkWjwbGrSYRFabizo1LfmquPCxc3EsKJJ
FIqGy1vFbEOAF8PMTYBAjNdsKoZosFiwoYaFfumG97TYd67zwajWCU1cX+w2/l7Y1K4Wxu20zX/o
uvzoYBPGsf8yKlQoywqZaVoZ7ru5fW1JDyax3HsauPmi10w59coAE7CNZMYVYKG4liS9/TAjedgm
oXoUZfrRlPrHpKdn6RMeFijFxcJP7kXx43qUT+FBFTTNc7onyt+PLmVw1YO2bEXzIXOyXVCNXG5R
yR87BKIADjlcAF5mm8XgjTaEvW1wc7D2Rsq2yb3s1RnaD9OsvtEAfUdpxLJZMw3jMLCs8odpcC5W
joLJR8sBT4gXZTQr4h4LfBDC3yxN5FZ52J3RLe69ydt3XO3nWB+xxmF2tf27ZRS347hOhHBGk25i
b7o0jhBvRCyOuE8t5huElk8BKZJwa+eHxalmIIjdl0wzQ28TbkaGBRzFmSiIBeq/m2WQkptTiV6I
ScdSYwKDCARsuPgsW/NkLfVNNnGfJMisNc03iFZI++Ppq8LbQO+1TFCtfXNdLNNDe/HGL6lqyq1c
QX0xiMIbOSlzMzJtp4XrA7bht4VSNRz6+pBUmbllUMfUI+EilVgKozwXH8Iqnvph4VIRMDCMtf0w
gDjq9DSRUMIF0p9Q8Aw9d2LTYWZSDmcoDMD7cxCGAx/i6rrL0zHZzxRcpXXnUEdVpal2FVA++gLc
Djl5HPpG8qVcV195hhvBIGIq44JoJMbTMquXqViKE5RKl3RXLrae+2ACYs8sM90h3EDH7dx6qlnX
bywbyFT9aIx8ljS8dVbqcdGU5jbtcLr3FnwTI71bly5Za9+KHrm9sK27eTFfrkdO6DT0aGjNBsZ8
InfWjwRyiRvNLQ7Rqr+SUpnZS0qWcYg/Z3l1KDGU3iR3Ie4JDiS33niTUNuJPEebeNGtymllpwSH
5xYmDEwvTNbqt4BS/8TsCsmsGX9T2vOiYWDio2P6CzdNJz7ROm2iwmCZheLdw18gGnI0/HbId8py
H/nK64NNS+esqP1/brq5UefV14RMQ9YsmSJ/GsKTY/X7QLXWgRX4l7TzuUsAHel78oZYHI8nKUOL
yU75uUSUnhr9+n979FLxLRGksQQtZgpYeCA7k57Nz+cmkdrrGIykkHaJyawqP+S5S+CLY36kFO1P
7QwLwaqr/tSInQqSHPOGBRNm1f1dZYBtluvT9el1o9cfxLs56fXJd1+vLE9hAP70O7wt/jwuq0c/
PRdVgGxq9nYFEt1TGMiQUD+LGtLB1AoEeWeonR/QW10E8S+9e2dVqbUHFMZIrIjBx5GAhLuh0OG+
sut97yrsmvX6Xq5M0akqnz3CcHbd9QcdZS0SOUm2RZeo04LO9zRrCH0ktedWknAmxQv4M/LCtSzO
aX03F8qMajvBkjVbyQWa6KXVqd7IkkaBrPrkEqvyYgAI2TPZ9U8B8S+nkPDA1Heng48PVdb1x9h7
86c6/tgvDguwcPjeNHK4pDDSLssD8rG7tluVPWtMNH/l2U+/tkHiQ2b0mOUN5bFUeRl1kgMm6M3p
pHAfW9ikeFjQmuZvgStfn2UtUhOtV7HWkn/EwYIXw5LT6foIM5tXiwQSnmjPeZPp3WSLL5AyNNOu
gWA87b8AMu93f6GAfboztHftP9HA9pRggq7TH1fasJlNAhDPCh423YIQGoEPhkhOTHMSGjAqQx9V
SBqeK5jqW5Y5IDqnADVoZV9w5xhnmZNps4IUr8/sMaOcChO/xmIxtEQulEQsrBtiqX49Gsb2k5PF
xDY2SkQUKhg/KjWeVaisyB7RYeJwHM6VOVAbChYBBZGAF2ae4saxCcubZXKHr9o746nxzlio/J+P
YlcKxq8GQs/1tes/0V18qvvlRNiOG11fcdZf8msgmkK2pK/05q3leLeoRIc3dPbndjLll2LtcAee
6d+NcVxR0ejhPHajfzsbxiXHqSMWd/yYqd64U5V3Zm6AjNEZy3NHb5AY3zrc2o0Pv2F9ijr5zqlW
4ObI2qwdTfupzHLr0mNwQRNWNhsawC1KEOI9VeaMX9sl2QvQVg/Ae9Z28fSl0qL61GpCm8qaBUJR
eyzPfbpfmm87xcr7W3/h/ie2/z9qXd0TW6/6//yHtVbjv9P8qdZd3wkcH5K/D9D/b3EkZWjY8CCk
PiiwTXs7BhiSvgNGJNoLJJeWrGocfGIZJF1GXdy9/m/+vmsFJkMlggXMv3ULCHMiDV21+tCL6dmD
2SUFi0kKQcTNP1js2z2QW+2np9ha/osoljWo4H/56JDhfDhBISyHv/1pFv/kjC21PpSraG0tGHsd
Pk0lk9rEnTHLmAcz7ZOfkR6/uku/vvK/Nbv+9vT/yd6XBVlV/HZwrN21X12ztX33n/9Aa/Qvhudf
v/Cr7RWaf1ieEMwGMDb/5XYO/T9wMq/7UCAHtH2PtIo/W17OH5y2ViBcTnSf3/uXlhfJFaGHNxn2
NXo6/99pedFZ43/1+6FkhjSZXcfHNx2aNv0vh5//lm2DhhV2psiCEzeGzxMMfyWBxfSQy3VHqjQp
zZ8Ce84oufpLny09vG8PpMpsfwP6lUVGh5ohbkm2y5fh0gZf024ej842R6HwnC3gLNryfZ51diB+
+sckviqQZcxFBf3gwTiIIrOfHHOJpjZwzq2J53KYzTs9PiMeLo4VCFgSysonm87hA6njF8iWJ3gd
9SlLcGr5tTHu/TrG9UimPMBLkrmUcOiww0uXwSWRgOHkMB29tkjwXaII9GJXobdaB5hMOsjnzI51
QYJhWfqfieXB7UBDHwtUGbU5gCn6jtvcx2wbt67z0NX+G57TcMME4C3zFDmb0rtkoZqObtA/dxOa
elEiDnJiMvTchugeF9cWpo0vROSBTtFyO4x2uvHGeB/X1vRcGPAeHBfSpq5enRBfZp8doHvOD1Nc
m0dLqyP1abcRVbGAvbbx78zByVKDCSMfuZmkpA66tgS6sUJmGa8tUOXcHPjRhFA6wAANvOUsW7Fg
lLQZJbbzcpaFA7nrOKtkO0Gv2E/egQjdPnKyNAqLloi3dH71jdK+wLgyuSfAjXKm+s5leLCfIBxO
sv7KzJ2BKu4KHbv7nrofr7z3o6srvelLv2e8jHIUpxFhXMiY9/NI8dAU96qXWE19Z4ys5VGT30wg
ZJT7s42wLGCwnomzk0a2PZhIJUcSidUAU9B13x2nPjs0NM9ATy6ko4cX0sp3/ie0P8keMcRtCRQR
onv66o7dgIrDPLlDYZ9U4t25XlPtai+bDlnzRuEOdT6hy0TeLMlvuf5Si5GkiWUmAR4SkVUDtrNt
i9spQ190VWWUO8g+p1UHuwDq2LEs3AwD/JXGyyPh0hM0sfhafoZcAQjMBiNCti0y3HHKQhNORuGD
V+PWgfuEFjrxSL72h6+1mZJI7arbgsyRc8wizGlGdayQWXsiCc+L7RMQdhOAT/ncoG5P+uTBzxmn
hlsrlQ0jD8fY0/zaem3w4hkOnmzAJINhx8eK4RMZQ87t0IzDJbfo50wlUl8dR16dmhtpxA0ybXqK
wpVn3xprmHMs43NpMhNr9ZGI13qrVPZZ++TUo010WedUuHab78bEmDkcqi/JrPAxBuWChcBJoYVv
7FB4dwQaXgBjU8FnXbzac784QQXdRll4vz3jw1i5glObnOHyZs5T81gF5lZj56tLt76tLAa2AehS
ZPP+zm9pwDJKLTZuoMTOIpY9LIjzVXMP4Bwr8iTK19of3H2pqWMzfBj7MC9eFK34WAx3yeTpzfw1
K7NwR9om8uPgUUIsiax5JjZybQbBIPD6mEjkmKMmr7/CYMvwmSdrh8vZVgS0RmYDrsde3t3YhIRY
nZNsiADtokH0zDeG8dhioOHYeP628dwdprz6zvumO1uII8ZhqExdLyPCJG48lFrnxVtoEs/TttF9
ulfZl8lnvUSnF6vYGgG2BNFkEhPNRZtqgGmYV6KaL9Ua8dm38+ZRNmAbFrDqW8+fijvjMelWDmWd
He22/OD247ADRfF9SFOcb1aOZcnv6p2noebMhbaPvWqWjSpRpGG2k72PHKqEFuhSbqOK6LaVR3im
bwSH3P3ghxK6dkHzaKA7SfZrATsAJG3YLTG21Zd2kcWOGxXKdPpXNyvywQUJ1tvA80rSbyMDYVdC
A3eCXAZgJtmh4sG57suv+OPHG3fiU5J9AtJ2EZ+rN5wweERquRylqrYFGqw0Q/ZJCwweflZ/b6bw
AriwuCs09DBlKWNrDmgNabFkKW8ZIUmCCKAJYfXbAtGk1+608QZj399lyPowW5ty64xvhUA2ME/o
hhHvJp+45+7UlN0vMkTBoCy5zef5kuNX2pd19er6xrNh4sYf+y1M9oXJKGgxZQyf4S5Hhrlmrucx
mgiLOIjQPqdln3wMq+GxG2pvt0yOjBzXK6JBd84O0zgGqEl8hNBAhEBj5FvRo/opaIR8mh0sQBoE
/qanebwdZwwGfWvN+7h3qztMYzUgr9aL3B67ZSJq0mPd5T4upMJJT6hE3HP4eLQ4l5yWe8F0mIMd
NX+WLxfVIDsCPBGeAheBCKwAdTO1HiTssET62FHtuQTG7VME4+7SMgWgcTWDqGIRutCpRNVapzRy
wj5Xp0Et8Kk8SEJ+S5KxX9lbqOZw/UbuCQGu3hDSfDADmjSG7tk0oV4HSZ9GYuXT9TP8Ms0sjjRe
4u7UwvdGr4Dp/9CUdyR3c/GN1W705W2mCaX3E/fsSCnpu/UXv+c08Sa8aGOJHzJx7pY2HE82RsA+
zYpznVVJZGcH5gXwAA1KtilE1sGdnZDAsd677YQ8t22MXWBha8lHnzvyojZ+kz5kpqi3PZOewui6
s1DVISS6GJkWoc6BFCFZEAiW1956WFscuXmrjh6dzDJDpDNhBt/IYETbZQe3unXtg/xoZK1xSB2H
ENsseYpFuhKyl27vxy2MxBQbmtQEsqQQ1Tzfungx3UgkvN4tqESXXb/DZTmtLDZSJgfvSCiRF/mj
RCQKKeBDn7EMCAvGdd0+SUoDU3SaHJk8Uh0bPoGdqE8vuseFhSWK6K4Zj+7UgYxDN3AitqOilVDm
+qNaOADwrGItFtayGUqi6ZNk9kgWJtwVbzaNQKTbJy2DH7aaje1gH9F8d6frq9dHbj93JwGnnwwS
3Bj9gD41Xk6Bnqk8GwxEdmj4p9Ym6N5D9omVBQmp3zpfc7IAbvKa8YRDd1NyETuYChepibHsullK
5CyEcn3DZdZHiTd8N5a44xo2JESGV+veLtekq6xtTnhx9CH2jK0/WS2wnYRgySxE46eL+pzbQYvT
KAAQ9bNTUwjuA4VHGW+AeTATY44spV4Va3C0/piFrm9yqvFs9TbgbMA47mnSXrqZhsJkNPUsK38X
J715Sgz5HBeqQOBXdgTJBO0JV8Ilb+aEGSXPkja42Mtg7HJQCKc5093p+siWxq9H16fXTeWy5GpJ
cEcXJUFzsOn/+Wi2HQN1TkSKWXZOg6k5NeGjswrSwUwUx4HrCdJ/LOB4Lzd17idR4yGfU6xfd5bb
IoHi7Y7CCfb4SpFKx80JNMavjTPSBIJO++dzP0lFlMT+52leamyMQU2oRQJfJ15P+ymj8S6pZbi3
Sty/spb73uj4h4PktetDOEHZpljzQK7Hm2l9tgYL/YhV8b9iyjVvrg9Lry8wWSDtv+7WInCQ4nga
Xs7P7fUFi7SvBcjOhrbblwT7PutMNtdHf22cMGtP0uaLceG/+zZxMQsuEhh0Q3tyBrpB3rq5PpVz
8Wa2fRf99VLREujuhpp11gpPuX4X3vVruX5XvY3Ozc7inf2EOnQ5pZ50T/HiAtVc8PFe+43XTb92
HvvgvdMgddOxmbmfuS1DbWqUpu4I5cItFrDYwSskhtNfm1AW48ksBYnD4fJcgV48tTA/QRetx1zG
+dkZEOIMGqbXTQBRIKKl9laCHDA3y9gtDMrEwWDdcYoN89cm+OtR7UKYALftRpOhvih6WKfrZiWg
WlHgdzsWjlz7dN9xVSczkvzTBVWhvoulTJCHwvdlpi4f8TbOu+sPh/Vkd8AJbFQ32Rgll34djqIw
gyDBgny9evjrJeJqeb4+snD+/LJADyr5lAUjLsR1H133xXVHDQUMbb9eNeY5uYBxziWn80FYZZa/
v+6Zvx2//QgQEEMCRJB/HtgipMoagEDprl5QDnMgT1w1cHPNXX+QLAiC6xfCffz37yuc2gGQL4Ld
I+XEz6/g+imvn9eF/Xr665Nz2a53gUyP1TxsEULAxccH1WCuuUmn2j0IZT1YVMTCBQTk2ZK192oH
MBf3S59ggABxFCmV7+a5eTZqXCF5UFuwoxckIQEEZ/ZK0EMaLMcZmEvBBTYAwF/XJa4rGSJbh+x3
+9dmCiWiKis79x5GZLfUET7P4kY2B1MAPMQA8zgA49rq8BaOxJ2dxPfSp3YzUm70rj4lGKSYzPlH
t3cfGxCAHRa3hnSn1l1sGLks3q2KaNWwvp0GIrTr75awPgFYH2BoFlR+Y/a5Mj/l8CSgwLcvyVC/
2AJpWu5wClhVfidTvAaNOz2YEqBql+/GqbpkCZPfyrThsw7OZ91TeUpW71hJ+p0WzEJNEkMh+ejD
GM8sfcTwlLd2e06kulXOGBySMn3urFlgtswj2sVEpBWZODLygbZvArMJRL1nkrmx5uk+rEh2dta4
vSI7B69MgIporjCL6WB89NBEjHMwnHrXvS3l98l+CJbHFmz4LmbkSge3IH93eqUgQbBmGHeGTnDH
EE1PF45qHeUjnYiKIXIs8NpLwNeB/Jgn3oe6vJ+D4kc8ZwvS+pQLaEleoWaxYqCW2Zi6uASgWzZI
6w8eXsOAXMu11LMxVFiBDwS3UfeFqFgnTDgs3aqM4rG61U2HcSofbs3pUywgZ6uEbjCLDCUlp4TF
VLSXYC3g+4i2fQ6AZ1lOvHo1WFcFRXZcVFNtcWa7xbfeG55IZvk68CUsKQBGPWL9RIz1UZbFKajM
x67ErenMTtTKhTEwNfWQo1zKx/7BjQUSfCZ8EusguMzsk54gSQ828Do8/EkIfany3qR0JJOf7qht
+uZzr++rFppSs1vciU57vueEf+8zVTMeD9NtixzInrxLx4yi95pNo1N3Y3WZiEjr5os0e6hQBurW
g50vcC9V9rrYxWMezg7DbP+2nF1NWgY45fga6HBS1XwuXL2Db0AouDt9r7V1h6zheZFiTeL+EhJi
t7E5j5Zm8Y7mqkRsu+C+bKt9bZZ3YzFiT5NyL3390jTVI+/yxlrjLhMrD/Z1SuEFNHo3OfWynRnl
0SnReBuo3AUpfwa7IRnvpxKq8VRE5gFYH/2awRe7DCWDg0oWiIsnNk4V3mdT/7LM8Ul4mBpjRL4y
QRo89sVRAV5eKVx6s0hsyoq5/RkGQravF+OLrAvi0qyGW8FRU/SIphe7OECZknbDN9PWXPwMHXk2
whK1cDnw1wAAUap73QfBJjawLmAGS5l+rkQ+hhLWE+kvDLs73CRpDnyU4dnGwa/Gn0fzjTx/I6th
POu+n7cBNtjZW3NcXDVt5AhGNxisjc7r97LzED757QvEsxbhWAjDzHpTIJ22Kd6CliXWzWLGyK9K
YHK6DdEZDEiaXIgORfY4F+l81tWQQdrbOyipbtoqDQ9m4SOeE8YphzZ/Me3kgp4BjdFo5vetBm0T
whfE/ILOF713M0AaEI6Ff3cif2n231lZJJGjCc3kHBV2YnGf+ATB5oG6eLlYbnZpQhgxhq/fIcF0
m7CjISGdbxPQ0v0izS+MBJtoWdyzZjwM3sa4mQJSj7Xzwy2liBYGM1EAE6ko2s3kMpgndNJDRT3F
aOjchexLNyd2BgXBBscBQ+a4fs6y+Z5xDREvhTPsTeUyTbXLT9w1GILHNAJnJtTJSKkmxgsa+Mcw
X14ZqdW3tudBHFnFhqr0PpBKSoShgREyq9BAq+EwFENyrFLaAqsWLo6Dd1iUU0QZgq3SgLLDELrc
VJ4VpV770tOxvnBZI1aIvekl8p22x7yTEwGqkAYOZhx/7LgGnVCavacl9DKHvKmqkm8pXRQcCu8B
GR2wxS6BWaooccuHLB2IPRjwVXuVeVFSf3C78ge3GCZP+bCrWN77mXrRQ/DGLR1q9ISSP/Tck1WZ
xzz/UXiETo6LZvY2cm/MWZNpF9ZwDz1CqV3eA+IvuaVxIvVYPQqk5gK6ZtHgbAoHgrhJoWwCpC0D
sRGewVWGVW3G4Ag9gHIDbOGL8So0Lq52DhzmWZrrQfYoC6+68+sRx1KFak3rEdoMN8RS4CFeM3yY
dm9h6+DpcCOJ/Y6sEct1v8pJkCY76JHZJLS35U0GnPKVFe5C1GQ3jqU89D2YrtSAn5H++WZkrk2g
xpfGRPWMkSTs0BUOY42Xop/JVoz9GzQYS+RMiYmQGo8WCh1U5uBeOiAEBTP4BkPZbrD9R/RNAgIO
PJbOOzhON14MP3hNQw/zWcsN161arAJPdbEgOc0xo2TNVZ833ON83WjZHpicIhOtprs5wcTgcFRn
y4h1a5wvroOCyJhtvUtPRYVjburLc8ZVAuYQxDyr7KCbN+jxvKhSPfm6GqMBSCPXsx4TDv3S2jml
IEBq/E4s7lOjb/sa68LAJGFb6pSEQW1TM0E8n6qFDpwP0z9Q+yw2svt5wNu9mCfaZOjeAGhukBSH
20z6D1lm36fVrLel+7mgv33TryXjdSOAoHdFHR/QwT65XNjG7SgYFgpl0/GiOdTqpInoBa9h7HE0
ZwU3f4yKU9ye49E192JNbe01cSXdOB0Mp7zlNrcpUh0SEur5N+VUf8yH10ydY7vzIsWSCDll7G1i
x3mWoOPITsg35I1/C+MBiqnI5GEuhy+LNb2yboqspPxqFiMRcGXwEAORwkhjb2T2AEMrjnox/phS
4r2S6WJUAaNjAf08dr95HqwHVbc+hfJxMSmvMlW+aVc8Nl2NSqpXW8/JX1vbfV3oeGxbZUCOcyk1
NUddEBi3dgYgVDUxJjvdYK8UnFtlUVc0CFi9g1Nhd6aksuLaHmdIVLRMH52uyzeyq4BpOJGywmPs
NyMEr7zbLcvaShqrT4AMG7wyPTpZhcfAIWoV39l5nmr/hI7hg7DSLqqC3GDYHvrbHnvOB1USqFZg
w6EawFgxwLueZNFdUh+Ds1m1GKLSfpd53+phqLcmwbKtgrjLfqza1N5p34KtYYbfRtIXc1INO6xI
trvAaEKfhjU92GprvojuDrhlDfy2eapKgVTJmGHrW4hRFFkXZN6AbyFtg+fmquiw19LrU7lqSeRV
8VGtUpDr8782WYuAw/a40hu1OE2zhc/HGtEs0fjfwobsT5AS+lN2rdkCjrc0ywmi5Q/VU/3ATGTa
seDhL6wv/bUZRkQtMVqxTbP+0Zzgy/4wrDoYM7/NYdEEtDKitgz1KRAlReascUKoGr9PHSxEZGdk
OYsGHwkLxBWAxdQBchQb3sBlIW0NASOvkzWf2+58zFZ5h7PyrgK9krhnzyLztZGnCekiAzcmI9en
aFbCjdG0JDKtrY1sbXKkZle1B4g3iGCz/Mi4C+JfDblCrA0Rb93Qufl9Uyoz2y72go51LezdtZKH
j/NoqZKVWlYSiIorzpsQIF03XVtPpwXLGjBQ4xCvhXOeq5HWFpvro79ea8zxHjIUYzNh0ZRfK/Ak
ngfCr60QNc/6/K8XkaySRlNaB5JG2bVIUyU5ggcDn/NpmdqUu3u8xlZ4ub4h/VydyrWd1dWBDSgq
z2m15VCJNdMtI+f3/FWU1K65xNdH7lWjtG7Wf9HZgTo4oXC3vUImptL7wBH5yVOaYENH58HJtAF6
5r50ETYb9qlaKZHt+mjIOwjGTD4HNLCnGMxfhXI2NHZCFh+ur5G/zD9bf2pNLpA17dPgrPWb5ThT
BDWR1YSRWrDiiW4uutfrk+vLrqqBNLLHlFmbp+tG/vPR356y4O2jonWSm+v7Mwi65JAlk4IPTNK9
83NzfRmYYgyw5UGT2VKhuU+LfVvmJAynPC3XN3t9xwWLBAwBsDbb9T26MyIyf91cn143aLzybScf
i5Y7cVWym0T98+//9ibWL8kPPBRE8/o+rj+ZORCymCVzOuJXJYrE7eSHEJrfRqdtQs2FlM78XCUU
K4tA4p3hgQA2QuFFbgIzDgcmJcErsnXvlgpPMGRo4kcGutl9rC6W7eVIi/JvxVS+sgbalM483hDu
4G+tJnvzvPq5URwlGM43aWMRAIwFnUkP7sWl4Oua6ubMMp9awmB4OGR9FVk0KnbO7CKxKx7VVHv7
guzsrTTS7buJBd1d9ksM3AN885mmr+SVo8ysZ8h1b7A36IIPqEKTfMVWCbIPWClu5SBOyZr0i27+
o2FYgAF8opSvSoj/Lxr5L3j5uAit/5Nm5H/I4lvdf+t/d0v9/J1fspEgRB/iuULYzAxsGqi/SUfc
P9CNQEElPZ1LJCDBf0pHHB/pSIDWxFqFHeFVcPInKN/5w7Qs/jVaqZ+A/X9HOmJbNp/nd+mIZfG/
Q52LBMLyqEP9VVrym3SkI6jEbVluH72SUtGp3HCbVAhEMo8gS3QV2qZFPfrud2fZCfirjuUfmSZ+
EVNnRhrE4yHx54+BX30BY0XluQQsfBukY5aRPIeWc8uSOAPmq6fIdjJWCFnJAOlWm8QC5jYdxZws
0JtBC9wxOehfI49AIm7bBMYOCnwSC8VyCyQ5n3ZGRfJLaSH/JEKiiGA2gdqxXoNpVWH3oKgzcloq
Ghygez3W4w5MsUa8F4Pjf+yzERmDu7Xx1H8oPfJRexYYsKSoWhGBcVkwPTShaNMtl54j5usIVjK0
kpWaZHLTqL4eZZs+t+3in4MumLe6Yz01LO5dFTTLfY7Oblv0i/k/2TuT5baVbdv+yovXx4lEJsou
60IUVUtWByHLNuq6SABf/wa497n7ns67P3A7DMqSbYoEMleuNeeYm/Yxckj7NjxU0DdofwnV8lBm
lL1pcozLhOmkDbBbU+AiBRmvdnn1Ta/cdQnDKV/k5lpalEVWznEj7Mvfhe3+DlwoonVTfvhLukyu
i+KsEQrMFAIRhchaYJta3ZtDq4+ktlV+wOyyaS/tQN9KJmrvJtObzuVzbjhqAxb/3Z/xMYzdQg/N
iQ90VNfsZk1Y+3gldfchSxBn1iIVQOciA1dU5dAQyA9pH1vnxZ1k18K/IlQiSp5CUPcSN5Zlvgdl
Gm+7gl5gkAYMVOJd49CFDmxOgbVBoII/iD3QJ3y43g5i7j7xvRM5VDWRvgTkjbC6WZBHEhvwspDE
BxfTA568Dm3/pbILjA9Lp2ah/IZOBZFSF5+lSJ/KtjlSkH42HsyfOvfn+8BggWw7MW/Ac8ULY5rm
aH1CVWCt2ayyDaE6n7XBWLAKX9tk79LckWHxTSeY3WN8Wihl3pQcerLiyRgfPyOvFATUm2uEDzG9
TfOq+/DIWNc8dI73IRq732XNkG473/zF6fwVnnTgVy9N5pUnl/RozoXulzUmPyxvQvTU8+nWdvlF
LUynUQP8CjxGqHQgXfAk8pKXU7r0vjGPJEBFA9DJKXgSt+vT1VhbP6Cs/p5lA40eryNDJmunEUbh
+MizrNokMzFUyYQuSefh1yA5Q6TBg8EpY+vn0wfDqQMb2X6ShFDSwuE4EfpPbj4cFAmWcySe2tH+
HiCbMMQPD0nR/oJpRL8jmyLeUPnYotTKokFt38oEv1XBq171Hr1C0uc5bjgPiJPgSq5NvAwbw+XU
S3TdeQBYRS5AWTKJ/E5NJFaWRa/Xqbp1LdWnlaDDGTiUrUtEI2bFKHNxyDR2sIDdoIYWT2AGh4WG
4uw56r9FILMKh3C+kRs6oplSCetHiSwtajoOlyADKtqOAnk7gDzxVOr0YsbeE9S/K2Y2KAeSOQhJ
jNLGjlYsJvRxAGeY6WYvU7UxPOM4ZO6jZfhbK4RdX0M+HC3aswSx0tNvFml//i0HzEb0mx9qt/O2
Uxa/hEY0LB7DC0G/nGCIS9vkSLnoKiJ60YX+g8oHDklW/0AMj5TaJEeoSSjgrE8kWNE99INj8KOG
8hstNsWTlfRr1cX9IcZ3tqK98AfVCDKMbAzO4ZNHwBzCk9p4tmCOS/dXViTeLkeRv43zjFsH7UkZ
EoAusLCtF5ppHmQnydCLgXr4cRvIsQdwmVt42bBiECY3uz90MT2NI2ZUbkpNTuPSFA7UJfHws+U3
8yEXqBrGSyjpdyzA/jUTuuDgUgzBNSmAhQxg5KQVAyaMx089YdoQNn1Iw/1pxZfGbmj8ED0dpkCS
3IowiDbLd01EKAif2kiq+g7s7VWldbabUoxWEEYa/KeJcfBo9Zrko5E21JwibhVO1xhtGoJX7jpy
NB1Wn0O6oKmyXyX65nWoS8jd3oNcaHlzJgTafUk8ZeZifO2HreH43rnX4ZNcqNIY8ocdqQE0IDZD
ZVwmgTFfxTTR4hFbW2U6JxdX2gr/SobsjiujZLQftJfIQ/E+C7QBQMhjWsaJse8mGvS+ZXFBR8ba
jEqi8HQU7ro6fwtseLdS0qyP2pisUU2PeyDi0JhBCJSEQ040OHcyl8bXCFD1QE3JFis8QQptcR3G
6kccu96dr7v7kZ4dlofxwyAt+zj2H0YHRDHzSAgo0YHSQMWYGkXemkwBB177FViYdWYxYFEulAJL
rKE1MkJoHVY8OPMNYLVkavzt0IyEjyj7zSvDt5pzD9TYxoAJQxqpCWcbHGAJVW7yGMH394Shqr3O
Umj5aA+RCqVfVaxfk5Ls59k7tMh06aPGIYBTKBzow8KkP0jUs7uugAXoDAdv6kcERfW1ACy8tf1T
qBhfWoV7QaDFjujEp8BTh6bgAZkj7SwNBcH03wYnwlzt7UKb7AaHxAhLkfNYDXd48nipfcgnO9vl
SiobLTvLrhuwqw52wP9KQD070ICZ8a322F6cgDjKauYHqxlB4pDmJr6vU5FOz2kB2QcA58pgIVml
XmwccI+h2OuaC2cZeizB9DjlzmdYE0nbjPo4x6Z/JipwM5bL8E7Q+2deTUsPUjL+kEuQOHcxIt47
5jXrTpSHCvvkRsf115QTFSLPxQ0mXFl/fLX4wEkEjqL2NaqbUxViAMxonI/aLxla+4jwjOiKQCG7
mOe2QACX26O6BLM6mHHvHD2qJq/kDY17Gu1z8Nvv3vPE5kRq403FbYYtSK2DMcuPsB2CreFOD/a1
n7jwUrP+dASmNQOJmamX4G0WM9SGFRDFHFden8Z7yQWnA/j8qGh+NtyIm0z0H0TXtOspq/ZOn5Ei
g3Ok+5xKK0cE5j2UVG/nLJ9aZodWeLZT/9NMAIjWKKe4c9OXxDB8DpHs2n0YLMgK4Z8S3kA3sIat
G+JBVjmDFUOJfWRVF9ccE37ypU6HaCfy37JOcZZBaS6HFp5G9mWlObpJJgmrIg0F6xGLVRu3ycEV
89Gz/EfJJAW9HpVgbE3vBOnUSLuAa4BeY95eYxsrxAivqWiZEnUSwQQe6qA3g3UQkTYqI6hafj0e
Zw05Puki+rllAImclixiOmom/ABHqkDcnd5xVHzqAIm4RBVS3wG9oj/E/V3VQvfobJA9TZRKsjbp
7flgr3NVDStTRV/QmvSa2EZAj949+9K4xQQ6bUJaOFyRXKBZEbwv2qy5fxnwgjFx0uKSudsgStzd
UNCLBID5YbsEshZYpJhMk9G51FypQYiu9nirEyIpCWtojaRCQYC6l5lt7jmkRLrJEV1XvJpEzWgN
yOuWUfDKNBmOAepCfdenFrIj4FTR1dfIZlU38ZJq8TRn1aELmqcIxR7Ib1qPScu4mg+hgR/bm+q9
Bct9NJOKbPMiQLlJgOja1C6k/9oFsucPByixe9KbJP1u5rb56PjbifjQo0M6azpDEYi5s2kcbeTY
DBd3dj/NvP7ZB7CWmiL8SZrmVg7Mpeh4gMlKSZRlZHKe+hA1IUeOdS6HP2bLJC4s6Oy4ikV50q6z
tchbomyzKDcpNQNr/DGUWt3rP1oReoQbuS7VJZcOJIEMHyjQ6Q+4/Yc+7ayNhdyuAlfI4oZTrV7k
+rgW6SG0DbybVlfuEdZjw2GoFxsdzU9YksZNljfJjrDxk92OL+lQ9ZuxqlHYdRYmv9FDJ9/WyNUE
GgfHTZ/akuXdNpLn2R3sTdJhOfRRg+5ySViDENeCYmXZDVG1+us482kjAPVaF0f3F7kyW4RaJhwg
EEq62aSeFkcHW2eZ/5oj30DWx+wBT8OZk6t4wSNg49dsyqLZxWX7Ta30SaVXjB76zBJnuO8g8EsF
msCpb7cdWkGHYRwOMQCRnVPWeJ5psEunBq8/lDsu64AsoZXg2LJx44mEYMZDZu9cenKI0CIE37Oj
yx1MJjgGhdqStOKskRSAozQWK1m5UjAZBhdBIKyqKYoovrLuaqGztefBY4lDeoAc7JxyAx4bJa8R
3st1mHTv2OJRUg7JZ96ihk6M6qJmHE957UBvRfW9aXt9BnLoP/ZTcoEZ1B8xenJ5ePqH6DXsrWY+
NJX6g+ngeahZSh3zQnQNR0SfCUVSAmRIxTVsdyKGAW0FLcHLFceYRnlbjUADmNJdEEM6T0ng9Gr1
FjLdX9W9LvdOhmiQPXRe+N/ucHbkdQipJUIhT6oYCVJvRLydEHKGtvGtSoaLlLJkMVjbWyp5yYW8
s4KARlO7h9rwM9G0iegFQEIq2eFsRU3CYcekqx9FRICGJxC6HObJE0BXSGhrWzP3oahlPzcjk0Fy
26COJ1C+rQGUFXAQLBr+TERwFnruPaKlXWJGZOSkGN+qyf8RW/LdFEH37LvGkyhKjv0Vonkfh3/4
6hZ8cimK013Ikb2YOJvUT1bFaR4yKMHMMBg2IVxISWypmWK8cGKI/U5LlZXMBSgObJqQjV98GIZg
CJoDVuEXpoDE2TTTjg4cEPMXotlX7Tgi+MBUtovM6Cz6GNJ2DnPf9+q3acIKOk1dtQ1j+6fR2q9V
kiwIzw/fzlEBJQQvLWWUMjfQW4st+qQYxGU5wXZzNgNc/DQNEUK0k4IXbO1UilB+KH/g3Ato8Yth
J/Un3PbyXLIUxIXn7ZNIPhPPt86Qk73gUR8EpMzYQUbeiAfBnBYROblPCMRHu0u3PrLbdZl8F2H0
nni1fUef5zIbk7divxzNP77RfIY9wQUdCTsN0lRM8zByW72VOROnwOzvmGdNqPe5hyNtsYek5qqX
9EDnkB3FY4sK24ci/dRMS+6kbis0aMm9KzRMgD9SA7gq9YxLoie53E5x4GttozxjwOQgtZ0DAoJm
9P0Fms1tTubVqi3vXQe6aGBA1XLH5gT+uFnVJiEtvXfBEbrl9Ea6hQHjzfa8pyxogkPfYs5fKB5e
LTieTr1GyUPmfNbddRaa7ainR9VGxc71xIvUNd4ZNb/n7q40yJHPExaXMjAvaQ5StqPicRIzwbBj
sI+GHkIkr7onCG8Jr+bcRI7thVQna995k8l6SuDV4L82gFVW2Ped2pt3+K6+dRnyB8hvJpJctEfl
0LdddHHoatkyJM02fxkES1SMAVYMPfdmDiE9ItmniGjLrJMsfM7Qq3EWmy5dTWuoqybN5STkUzHH
H6lE92JGjNLIT/2a7b1uk+qI0+vDUeP6gmH1OZ6jlxknJZ8oC1hsVX/pZlu8039LaG+CyyT/lfZe
eaTpzITYmBH2MNW4PZjkWjrcc/vbVzfVXY1QcO9ZuNVFt55yVxyDqPCZ5szGLujFdUBIvSRYH1sY
a8dg0XrasIyYXC1PiS/bd/TeGIjFrGRpf/hL7tmQL5mFTFEjNN6PCwVkQjZQKHQukek021BGD60r
3/qW4UJF7MFBcbwjngUrACvytzYenMjuf+qMYKPMd1YwBopzyzNUVU5Di0MjMqb1zyvDqWDUGe9n
2Hw77ngkq52GhY3yzjPtLe90sTVzj1OzTK/L7bqKfMjZxrNwmX0KJggqANuqHWpIXBXwbypk18Bh
ejPmSCcOqu2mp4CRB8XJdkDx8GTY9TdLEUhB5VyQAWJbyz4dre8JH9KERuDLScN76Z6b2HrVykv3
MynjEEcDhplc2pWXbyPwyGshPmOTpT3vsUklGa19whqecOfKDU6KH2wPZ1MwjEoY3kDgmdEf23fE
xFHRGam1byrT37iZd09Uyw+/kh+VTyBdhcCKAvG7HwEF6fIclwjjLMcEQ1eH8IYG+BsqY1mZK/zG
lHpctOKh95uLOeHRckF+0p8NVrIwK3RShG1NQh3srHgmRo2S7HGwjXRfdh3QRnf4yFW0dkkSI8Mj
T08a+QqOY+azwGeLaJ26iOrh1c8wnbL0TDvh3lL40SYDhPGi3dW+wruARX6DdPZvKa+8yXsXye5N
Onr7EtYHdArcawgr0DmjMRy20jO+K2LECVYLry2X0v72VVDnr20OAG+ga1K3JF3MWdGvbjeHs0jL
LeFJFpl2fXPfl3GqTh3jmqZC8aLpymi8x2P9oZaJpp595KrUkNVpyOYJsb7DSrW8cmNEMxHPnP1u
SvvbS0XvkWUciiJvH5NZHA7pJ66Oxyah5L9px28PeQrvCTU0U9Pbg8kHRYJ7dLy9xNsDwQy8b3/d
z/Jg0U4/lpyMAPX6uzrEFYcmOvFTFN4D3MZdEzQXiCvJvI4XuTWnTRIovPfbzagglis5NIebrP72
T4Iu+Pe/vvzfijyL4xR6eX+u+U8yo8j3t9/YdkHBcLEsk93b2xP5zc6V05Ot+p/+IM99RPtEt3y6
dt/sg6jGjWItI+ZxtiinOI8JlCoKMfUyibb87qjjtIO2OvAil1d6W0VuX5aNmtfecm5qFmnH7aU3
Kvuo2a3YYpiy+1gSejxiB+Yt3aEIyq3nsvwCqaJslP1j1wbWbrRJFgI0uKiCbwJhAwzuri78JyYV
6NQn6xBV5bCnBmNNyH2/OkQJIU4orE5kyBh75bSNxmUjYPYE1tlswPoMY6TRFCxibmhjeGtdZ5Mj
40vZ6NOSyTwL+xxizrGzGVmcmXanG7wCM9+CppFMjS1HrGkuTtVhqTBu62+6DJr9or3vpttHWNHy
r32q0cWOcRNI357dHm5XnIiNP7MY8+1URFxmMqTBzHT1oG63yn89SAcvBHU6sVU4xE595RFDkixG
AJ+/vMK8425u+I0yZqhZtJCOkx7jnxdvrbQk9a2OOGHYv/Nlhptn9r1Hp2AnFvnB7UG5Tbm14eqh
0EOXoNBScs2r0V0nPjyOklgY+t2sNijNIUwvDIGiXPdZsE/HJIaow0kScwaIjOVmvD1Uy/V8exbF
RnPoAJSQMZ8iJ1t0A/8YAubl0vjunZ5d1lzGwGHFgLp3XkWRdMfb5yAXZ8NfnwjdHE8a3wY5EfvB
iX/W2p9ICyhQpVkdfsQwgUMq5tdR2u7GjnMwm566iOWhBlLXG3LatW30JmyOdKM3/f09szGAbzve
0R1LQn0X9dBsiK2HPGKT05G4czw6XVlM5t3yA4Ue2zOek9Xte2au71on+KMt4uxUbeytRk97kQ7d
SmrUWMjAGpSQ3GgriNf5/WCpAyS/lnDHbGcODQ5CI7CjS23Tg7DH3t/qdPmtympD9+qZ3gId3IYi
SS4vWjTMuCpjQWtRaFyikWOpMfClYc0/fVAmNfE9d51rnQcoQOmM+BgL4Yalv7gE05+yN6M7R7b0
kGi4ERhCkmPcJAzNHbFLOk7PWk8W5KdWmheWTHkZmt7dSNLa4O9ld1Faz4e+NtK1HDIwMACeXM/4
UYcup6mELmeZn72g8ADsNAEGhdF+FHjSVuaYfyKozja2INOrnvUWRTe6PO19x03+kKclXYd2SPZ9
TY0t7mKvmqGaxHcki1fn3gfdKqfK3jhmm3A8iaCRKiChKIZUfv7nwSWsZKW82dwUwZ0ciE2LPP+R
xq0oV8NUZ+ec4IiynztqkHBY94RxrL2OdO4J1QaEMEkpxDNCd7eGKZ2DEFl+VrOX/fXgejQ5fZvi
rHd/jxNB0igjtrFfgsmeQoAnliJVaXlWLw+3Z/98I2phouAeh4PIxHR9+4aILKq/ys43//zc7V+5
/bBlxm8t/XWYQvizBks6J1kmaLRvTyH1G6SnRFjMbaA/Yn37038eGl26f/0l4oBpTZIvsjYHRYlG
oFfRdQJXzLKT0CdHbSO80yhkutNQhJpgwjY3s9pwceK1RoTddD9priDrHpC75Hrv64Cw5ok7xicp
mK2Az6U92SERX4KN81ixquqJZTM3rIymPE4+N0z12VxijBI9blqS0tdmoI8LXBS/ZlrubFaBlbLN
bzsS3N7t+yKPo7uyLp3uQxFwulZet4Mu9RKnnHFTz3/XqbeoOPCiclfRbu3viyD6lVWYtDAgwzjR
FaO3ZitbRBlLD/Ok0uzT1Jdk0vQx6KQNDkozY2EKirreKt6yrGm/fZeZt4dxc1Qvif9hTTTGYxv7
fmdNr2zZGC18iPCTptNVNs+ux+DLcxI6Jx3n7BxNC4jQOopfIgE9kmaGveZ4tB3L/D1rEyifMF8K
1bPJsuLZ6HyJa+ddsGm3FcmD1wInyWDs1mn0MuSfMe5j1rWrmogL90QOC8EQmyoPXoNuudlL/BTZ
lnWwIiN7pDtUUyzMUOUSnAuNW1T3Hm1ts0FdHgTDolHuzktbdqn6sT/+cY2K4Zd7cOrkAS0L+bQu
W+mcdT/ZGfTOk9fMGE/M8R+Ic9rrJPqoJ2ZsfvbSMTjlwuKOcVaNLl4ad3H8xmmIMp8rgJVyDw0S
xeUSGKWC5Drzjw10FyHn8x518b6tSjrGZPPgk0J9ilSSZv/KlnaxmqsJ5rZksP/SwmzaILJ8mFkA
uYMXqAw3sKy7xSxFwE4Q/OhM2pRxvS3r/DiSfV3l8VfFJMDNox2mrvusZJpjPBiyOgXMSRw/e8QG
T8YsbI2guEdqRto3HMvR/zW4xX0dJIwUhvgL4cYWK3FfEUzpxI/orNN1SpIpWM4Q84Y6G9DFMOOS
tIXsEpYSMAl4M/hRSaxMCOogCNS25B2NQARunrjoYNj3mvJTiS1TiDva55Yc77M/hhwOccunamNq
qeaLV2SbVIfnVoZvjWM+k40euPavRt2nSzIf/b/nUdNcY4B8rEc/OU+GM25sB+P2PCjzzN1unm/P
bg+9CuV58lhL8ygBFGQWaI4o2VJrjnaIEN6lja4qcbKCTn8UMVmPVvmyBDBzqLnHe7H32uSxrw++
R/U2TniyxEIEcxq84RRnfN22AC2QJ7NuyA4hKIDA9aJu7rVVc4Zj5dVhqn5E1B5oTQFHcZzbqOWc
Sa+CDxMWQXNqlgcZadpSCHG5OzHpk0p73+OfvKkX0f82eDg5x8ZOsZiBKNduD67rPrb53OwATFIv
xksxhz68mqHM/3RmkRAKwSHGXU4cw1AdvMCd9lEVLHKCEhZ7QP19++Z4Tdo8O9FxxSy6PIy3Cg2u
FJnjtJoJnyJdVsbFOkm4V4iSmjCummyHBfdwujC3DEfwwTOgg7oFlaLAYsYSjF46QilJH4zIOT2K
gokuMs5wecg58pzE503S2c04hgt+k8JYtrzbDzU5A4MIPFYkE97qxRvIYQ0z3+3pmFTI95qtmWaI
kL3wXerFMJrH+LRolvIbj39VjwyDrB5VhpG5qj+PIcWe7IkNMxYLn2oxAg5WyXnmn68LE5eNDru9
3+nFdfJf/32yPGOwx6SbtWUx6eWpBRK9Rv7u30yNy5/dnt0eDFneldz61EdAZClV3MPoRtsgm38o
q+04uRZv9oA5jr3ApAVHk6ksXIZ0JVT7ou8/BNpjFMfLsJDy1+nJn6UViCvOxW81xTZDIKAZp9tD
OHPDhmA/C3rDp9sDFLwt+VfJobv9hu1cFpuMkodOQIKxICSNBb1dvIsr9ZoZLIvbMSP2xHTLZlM1
gnW6H7AeL/JeSl2OGzEe3vZmW/5HaKw7//l/xXo3Rvr/INajDyf+v3jzdzDl/+ctbsK4iP8D9fT3
3/w34dxdMOYKppvwHN+0BEynvwnnnvyXYyuLcb1vOaDKl2/9G/ck/uUoYQrXA3yuPPDo//ffhHPl
/sv0PUcAk/OFJX246P9mvP8Hrwvm+99f/3dkmrRNuFX/XbNngUtzTc9aeFRQqlDc/admL5wsjcYj
jI7aWBiNsvydDzUhBjq+tm7XnLWCfJRVpaDZ3cOX9PLjZNyl2uzvB/rhlnPUPYgziDvQSPGWF4i9
bCs3YPWHu8pxv+IkuPbLclM6AD2xKAHXrGHjZkmE1CIMLrFDPTc7+OFOUpEL0IQ+rCnZpFgY53f9
hSiy2s4907p+Pnh9hVQ8xHgi4KQ2ZVrvBPO6oVObmeKjwfp+tCz6s8MEARHkyJcbRvmd5eld4rBt
msF4HsJsvtMzDFUXL1wY1YTazYAZcVhllFURqbI6k+bRj4CxFEFxIbYQ0UCCHdeUz0QYxRuV9sNO
WMMlI9DyYXRKGs+TY23rFttG27GBmxMrbtVV/nZUbNM2Ddm95ZVMs0JOeFmc4puV43PaQxkhbQIm
VbSayNRby/6rmYDVWHE3XRMf7XsmXVqb6IJoh2ydqbo0euxXbkw8glOnLurIkTkc5stNuMxWyI/b
aeAUO+jMyQJ730XzNL6wdj3lJKa2ZUa6B83jjbTbCz77lXnIK/lSdYO+E5Hxgu6TAVD7Rl//0bYa
EEVMIqFIOw0K+aZGS/I+Sxxj/rTleHDWlX/Fz3MZev9VuNWXBaRwqKZ+lapm16VTg63ROy7fVRnC
Hzzlyxz0UyfY1+wCn3OXL6Zn07qn1GIg4HQkXGTlWY2juY7NglNqZJLn5pzYBxirUAyFqPDPAPcv
chAfTAvTu3mSHuNZk2mMcoDrCKKKoIjAm0Fa46dkIJGShikNbgDmR4foCwva5BCxkLaSEFcu8FVn
5ySF1iSV9nFWf8wKJ0Nx7ly34YILy03tMUKozFkjMEMFNclwnxGOvvbG7y4PX4QEh2hiusAKkV5k
Q75LINRTZcq7NLAfZeZfy5Roslp/WiGD88ZMPuoqaq4NbdsR1xR+IbrQaQ8sE9fWts9pEsPv3cUN
8YqjkUaLpIMhJP0ETUJXKgiMDAtoWQOaCUv7ezX104YJUrTlNKT36BvI+u7fZYb+AuF6QvpWQ16g
y202Is/AasBQK7gLGuMRzQpjUiTvkdIXTPx7sx3oP1vKxnhTbrPc9bZmHD2DshJr0t2RliBbqyv3
vrPy+uISVzh0nX6NXvBuPsXNk4fOCPw1KktRzb+SDmdyUcpftlffB8FEVpLgXrTafN9n2C6pc/rV
NDd6SzRw9KHth4D4ZHDvMVSRmZK3C9xDNKy5bT6S5Km28X9TyG4GlymXMu17t8FVRHTHupneoaj9
nozB3UeDfY/wDRVAI3cuqvrSJuFrTs1yE43Dw7S0BfoSCOjgSWipxCDi6zjA511ILOFj08E0EsFj
O1zB9s/bxmdkZmf3LowvFgAHUyE+c9z7br0eZnuE4cKk2Lc5S0axOJCF4k9oas32ixy1nCQTdzOF
4kvMywcULqckae3coN+7Q8RSlhCNaCxGWmyU370U2SYHArzP4B7V0pd3mWakIVTwNNZ+8BpRI9bZ
c06Y4baLi68J6/OmVFF4ognHL1NGvysyv01fq2usW+K8lHtVIYcwGpBvrq9AvVhvgYO11Blp/WpC
EdLIexwU2ptqIN5nwGvokUG58cOyguIOBFBX3V3uQZRN/sSG84YDBvUqyMvlQPtb90Cec4GtwQFR
Ztjixc3zdqvb7xBS072yy3QNPlkgSil3Cg4inPGfXuGE65yjwcZXLFgUiCrxYC9UrEx1Oe/HkjlC
n1nho7M3cV1eOmMC0hdXfLpNnO8De9o4HeSEwUBSYNXiDogTShx1HvELnyOEhE1kveaVgMIZQSdp
k+NEQ41U4BiMWgaM3ehoCzJFzIFA7yL414I296XOw9daHFqvvupB78eqInY5KUgwYpdksigfc1+s
U4KRuQty6j7bGFCwbW3b3rQGx/RBjpxcFipROlbbOs2JzjEXBXKBX76Z1plP6O2MPMlh1HzI//hZ
95F4Vrp2s/qxnYgbMA8joav406drRjB75jiLAKXfdMg2IksyfewUzltBXSzChm5zlROBQMc1zsJz
bQfiIaOnh36Gawd9a5XUCKlFuneN0CShUh2Hhm1N5/UDhDqUU2QmIN9eORaZgSNxSGcnMjB3Lbp9
vIObrOnKu9ipLgQzKce4Wh1pu5Ez3LtWzw45iLMl/Oe4NdQJaG76YPSCh0znR9xOdMrbg524oHR6
1CT1q235L2jbkDyl76jOSb3z9DsS/yWFvt7pqp+OJZKVde2ofR6S3qaVfyRxdj4suiuByJuosFM8
11dPR8Nj6p0rTWuudpt7X4MOLGevWgGMrQkO9XfT4D/OysAeS9TFYhz61RPzABO49nbcap9Vo5+Q
CRnHNuT692uanBUXJjWHPsRkJa/nSZ0iuZLQsrZcv+QX2hu0+NWGDA1MYRp5hVX9LnGC7eqRuO5+
cjiLQDUzGWM0WPHwI2pzV2rv1GLywXwV/aAP9dL0XrobLAvDK8r4jDE3sqye1Fd6KX3prQWm5mBC
zIdgHtFTcYYgPW0GohLZFNAiDR8xVKtghjyXEzrg5FiVmFhcReMRPyHDz9olgTQ2jfQgBlz35Ry9
DiWG0ymXnzDv9wyl2OCTte+347vTwHyTxGqZqftu9+OOf3jtnEotgoOqzGhbdwUTCL/rd3PIB4o/
f9iNNCqMWX80IvwmlbvYN0wplVRnB1MDNxDvmDBw1Cvpvw7kmoIWde6kY8mdH2pzA9uUbcyWbzkS
NLxf2VfSCYSPNHHcOiRIuUauYxjDUz51b1k/zJuSLuympBvtzjWzJr+7C0dmGJyYX2sfuxmO+nzd
aiO9lJA8mCzM1aUcoQbSKZPVTxHU6l5hpLfRtkErGpMTYPhjHkP6MkmaSSv7qxpijrPN/Bijg49t
cPhz+IEsmRUR2WJjvKQJwgsVBcEK1RtJHaPRHiY3urQW8sAoA60d2z2Ty8SmbWP+yfMIBB3yH8oH
79hQPq0bjeitAn6GtAvuX/CeLhdqI5Ody+d8pFrJ7jwT5WDBWhdr8unytg63HdIucAHALuJ0QC8y
MYYhGjuEa7ab3Z9JWkEmY9aNbBbxqPxpGMTADLICtCjFzzaUn5YsnSNWfpwr4BvM3LcYQBFmYFwL
wRJd6Bmd3VQ8BXV9Nd2WQPA+eUrmezznjySS5NvOiSkpM5gthU+sijnTUKtIyHLB7JWt9TgVjUSx
16ynWjC6bRHLjwPhPNQ+LlnJjU/Ag9BEDtpyWdwTq97Py6mhf7KFNtdj2Ty6yr7z8o74aaItymGE
a2yAcdDYKFeWwbjVt2fwISPAWFakfju3c/Mjt+p3Sl5qu3ZA4z4s7taqfeiLiY6wierTKqNjZan6
Je06bwVzvr+Y2YCyRBkedzfvt+tGK4beD6E/jrhV+tfRNQfKcszGsTcGu3kBhADTijeLHDgdVUi7
c9SbIJEYQhmpKRpFTt3nn/ZwdPEoBqp/ayD6GYlLkWrJ+yH0aILwO5N2V0I4rUhJHtSwGX2XZB67
CWj+Mg1bwssZtni7libSqjPc9JoEYqaw7uvPmukGTVxA03NAwLkyyFN28tpa43cgOtTdz25xoU+K
Z7HL9QfY1e9hyZFI0vHawqntVavWieWEmzq3HwSHjTu7Z0WJiW4lQgNWrWMew+VbXH9lYLVHR8c/
WzWchcc1mnIDMCGSPyPw87nNf2WU/4+981huXNmi7L/0PF8ACT/oCb0RjSTKlCYImbrwHgn39b3A
e6Prxht0dM97giClKokUAeTJc/ZeO9qgzHgjvHMWyIIVANJIxZov1CAfGuKnrG1e5SfweLympoFP
GsPTarBgOVr4FSQKemJcoZer9649su5dkVkfGoUMMvEe7Q7DETl3pGJhrJHHLK0+WtG32yDXq0U0
eU9ZFyA4N4MFLcZQoz82BWm3nJ7s0nuyhuDTBVI+kPSET2CRzqriOvj0hdrPRCTLJG6d7Y1j9mQC
oWhA3IRoFoJaisk2dXA7E2MvsYkQk7GyG3sH1P3L018GUJYTu7cO6TwoiiUGvRfTGZD/0r33bv7o
fVN9/nI67iFwQpei/MVsyyPqmOCSRczSwsSVvUF+nVpuf45/nWiT5mH5GoluXdKBmtzmanroqdrU
ebLoV6bh1LBVmtlhMdrpgdQOvCxNQGudHxWn2WNptoAXjQMkphF/AwYvKbCF2eEDM8VrPEmCd4pd
3PdLq8NV7nOHFv46tYqjlgfnwmrwmA4oqLgvQIRpOR3Re8Lef4QZ8WpUNUI7nRTOxPpKOvDDBaIx
F0FhhWLOxNBR1pfREVeJ0Laxf6kSq3NSPCCVWjqNoJFFtF9ZRg/vJFfEG9LJboTU71TMXRlFUMEM
bYrNy1CbH6geb1ojT+jezwq/khAUhVDnhuQDqS71XmV9qcx7oP6dx1pQLhALfw+VvRkpcchnoEFO
D7siBxpP2Yy3IWiXkyw/gyNcZ0347VnDYzpTOPyYbZ90rpZrr1C73ABELKuMpsH80eQ0Wgn43mQ1
QGQ27zA5EJg9E+6erPQe2fjgeBBj+2UpMnJF5KH1DNCOxCJZ8s2dVI9c03/rWZHmv7no3Ruo1q0X
hDe/PHV9+elo2yinh+vPXo2C6fE0elcl+9egw07YAGL1me7gC6YN8kJZ8Ur3IqWMYvcsSAZJ7I6E
KjCrZmdaz0+lHdbgkHU1+/HKhcqSa4KRZW/01FN0XE5IQhlyWs1WK6YGlQg3DWi+XT+xjyIdgZQH
gcje3gedR0O+Kdkoo8kzmCqw9tPtNNpTxEBowMq5YOGKoVFmJ7sXz1EhNyKEVyF88wq/nwG25MRH
aTesydQ64h54mBKH+66Xreui+l3YvAC89kuDa2hiaHZpKucNQGq3w5W/wPg4oeZpWk4JD4iVmM6z
oS8hA1qqku2rFn7WlHVRB4o7LbK1prsPRlBu6VxRxkEAhSipNs7Zdk91RVmAQpLNfHiidvxyOuNL
9HvkGciae1YLQAUYtCv7jHQTSxZbNKxK0W4qiy+0o+4+g7y5pMHXL5m6b0j5vJIbBdZOFG+2HR8H
h9xmIn++atGPNy26VHOCsucjVvBb62YG7oml79rh4VnYmrN1RnGzO3EBwPQqG1owRUO3Siu9jYjk
xbFS1sWCcLikQlJjhPhZMIn6hdpxXm5krYECyjx0UnlyijTXPUeBfkx8GZKxEjKgisIDwLVN5wOa
KCoC39Eh3Sw8ckwc5Ae5NBTR5bfZtT7cbnsVF6m1N5BWx9LQlkVSfBY+ED6SAtPJeUg8WZy1IGpv
eZTsfQ9P7WyJS+l4MlQPD8G01VApLaKOjCqnQflqY9hhNHrMdfLU8Z2zb9f7nyxGA5o6+M3Dqd41
JbcNnVbnOkv6B6PvaHg78igtthzF8BxjeqPcQoKZtx+6K2M0jkx2gMj0phj3Fuq72Yx2HEMabK3y
3wNYi9UcIQgPcZN7DUqt2tB3eo2ULpq5dRbNyWhCS13Zf2UdF6hyAH+Arn+32zlQuX9OUwGApq4V
IcAxd3GPXUnPpOLo1ZO9kaV4VKkEgZ3gNgolG7/McraD0SY7KX12d5O1Y00lm8iVNAS6hl0CxZkX
s9j2TpvuE8vajYMN7DBFt5o5a9P0BX0U2huoA7qnQf0UBgPqvilm3k9Ptwr1iDLdvR5o/Qp/7LqQ
irogGx4I4cG+XDbnPq6vaEO2Oq3YRQ89cl2JDeYaYqZpBcZ2/DOh6lombOgI6dW/HQJhMpCOmz71
xQL0HU7KUnuukYVoomxWpgqurRY8GpE4+27HWe1BxYc1QInHxI9NgVqSgIE9K4CflZrfRNbEaKe7
h6gITpPuAyhBdyuVgUTWAQBTgAhEhyT2ubz5CCinzuEHp81yGNMz2WYOc+f2MS2MmxIFzYFRfOQC
2B/60UPbOQa7MSJDAk2cfOI7fKKOI82ukG1Tt8Ff21oZgkdnW/vta9EE9GMDe116cYYAqVua0iD5
LKMzmiOLwDcQ9rX3IzT5Yk90pOw4QFNgddOWhurOh25JdiNasyjFjlQPOTCEaFsG+C4dHB9rcuMw
Hih3GeJ/meS+8h9S2GhtXX3XwpRrn1N53jI9einzRWc+BLP0IoxTa4OA5GoQp7CLSA0SSUxtUdjO
oQ+bfx7VQT2hBM/n+4YQqL7ooUfsdVaWS+/zfshCpOHjXY0xQjlB5sx3Wi8al3jYwWVzzzyogHgd
g4bV/k6NDRSRVHPKEcPp5lDOnBlaM/8Ipu4yPuOPgu9vqaAReNGCLgybjVjfmWM0bmknV4dy6nYo
M8ft3yKxWbh4f9S3FDXuuE/RORcp2kNVPELxj2IcAzVcpHlEe//toc5IDoUE4YmFR9Kby479LiK8
y7Xuj+7qrf/6GlUoRGY4xI3Fh9jNA+jec/xVX0/uUs5WEtrQTOpsBDT3Q5izbWWy8mbMwuJh1uPh
6/TG5f0hWhrGt9Us4XMjYMdRy/qTA3Ct7vrkxrSOHRidLVdeeWgjJpNhiSEewxsilHnofD8orhq8
Ftrnny9Jyz1Q5ZZQGRUttT/f+JNgdf9aPGb6amy5tf/5Rl8wwDBmYzJxDHs6gCQ8o6A7/Dl49TxX
vj+PIkI/mUIikuMqcBuPubpUYusoQWwQgrc2kPgpsurZSf3shF93NXWC1bSngV2Ry5g5JEnA+16k
WjetdaXrK222itVtvUxV5oL42xfYOlSmGnJ+2azEHgNKgpsJRwiixyxn4UdMr80i+3NUzsNo1tLF
ICfJetpHDw5RGRh3afLaMvHXYWdjMBctZsRuz57AelBjtK1b1MslXSkxPGOoZ75NdUsXEoCZ6d56
LsOVLugqjlH2MmIe25ojfhpOymNsGt+RZGEZLDoQyRjfcOyUD6JMaNAz1uUefRiDYV4EsPJaspfr
wldXE/XbUZvCtV6MTOqhs05uhcJ/MJjL0hpalk5wmAjdWHKbK5YTgDHaMPA3s0Tb5SgWD4Xf/apE
9qINjVxj9i4AEqk+e2SfiELdwnWVgp23+3rO2LQN5kFbESsOBUWcDL7Y+6bXUugRge2px9BmqXIT
8Epe/lSyuDTaOTDlroINXxuEhjr0PTPrNdFx4BMy/BvkwnPNpjqtymOajunegGrVCdNfmml8Mgz5
klTAJi2IFYmLf03VDE8iuNXdcGtG5xAnt07m9FuM/uIr88mry33vxWctGldlVbzSjGe/n48DW8n8
ZUQiZgC6BLTWfYQgJ+dfW7o6o5IMJKRNSit8KiIvQMvRwWcQN777kDwy3wgXQsueLdN5MwUTnI6m
bBpq7zAyRnpQ9U9fG+8t79CKaYyghAFpJBvEGfSwC/lct0ALI0R9ge4A5G3e5ne3hJ/hnhLbnrbe
RBhjF1w9aBNWgUOX1u6hp55ou3McuOzczAXJrrfSp/6ZuDzSMs0JpdFeqnbYdnJilxipn6ZvKa/Y
59IBZ62Ueyz/RH61N0gapGJoWcv9zN1LyJmRxIQ6J/QSOk9QfZT9TkwzZWLSFat8RP1T1MswACHP
rmIxknG3MPTxVkrv2yYa4NiU9KB01ed4M5v2Ika7J1wdv1PRWuzuw5qOA5Is2vSucKylkbjdDhGX
fc3pYhYWAg6NWQaR8fk6q1u1zCfeQs5kb/7TMSgyPiuMCJ0hPs6k/YUr6TOEcJT1Lux+BdHnWVfx
liklsTKz975rxdKX9Lx9AmVhU51q24DbwOdRk72FbR7tLSZbVPzuW1drn9wrIX0UBv5EQhNNgkLy
qkZG043fST2W6DmwYaCZb3vyq02/vmGkpIEw2hQ2xiXI8V72fVVv6NcgnImtB51m3c52CgB9bfw1
5i6zkOYxspu/iAcVkLkTIAhFR19QIKDGvb9MGERofIrI6QNEL8bHVLp8PB6+e9N7mLzqyVfGT591
NcAleq4FYkWADWj+eDB/C3N7tUiS5kc2+Cdc89WOuEj9qONyLF5rR794Y9dvsCL169oU27R6ZZPl
LZn3u8sgNe2l2dfx3iMDvEnYUmaZdWOiPjPvaP56vcPOzYCi5qDlixMsm01H6RxFqwpP31StrAzy
RBzxkbj10XKKN02QQgNUYUUbIQ6nN4yKe2n2F5IBN1Fr85txsgM2BeLZW/oOQ/otDq2KnJh6LlMZ
3sF4APA/UhtD9ebvOtfu7LY8uR0brAWRVGzfoZJ07yI0AiCvLObHxNEf6tr+qCjBcMIYrKUJ1lr3
ibTlL9dhcsNpg0Lwtyymx7K6OgD6RpM24OBzLs7fiC0AzjkRvvMJX4fTWkXeWpjB3jAFSh9CtXFV
PSYJup4x/gSsuCNDfcNLm1bKphfn9dp1RGk2FwsSBezwEhbwOeJEPGUofcvuSwTYJd2uxdas7Uf0
Tku7Bt9j6gwPLXdtAJmbwMCvZYmCqHLg2Rpil9jjmT7Vo+3YV0wpj7nCWZ3PXi/jcv+9Y4tNX0sS
PH9tuqmd4ilskOdKVAn6RMltanj4ItvxFxRICMKScaPM9MVBl8fUNWhQE4y/hdduCxff4EBPBVYI
TTZLVutYPTUO11IHSnvp1vnJy/0nmxBcOF/1NjM/Pfq4C9uyvkvuWz1Kp6auXuIq3jZ1eLRycYb8
fYhC7oqDhwwzptlPoyho50Ra0/hs0vEgRsKyXPcvN/3SCgwDzM5uOdqHBrScljs6blSm7rW24+Y6
U4jpsA4aWJv6gzYum0WXvE/4mDk3WpFXn3GQPSGmuNT4BNCtTjuyHdNVlznTmhoESm5w0DzzZmkm
yfX8zTLeALXlPhqdFJqi8zEGqBlmk0qJlKJkDIP5HWgLNCWmr4fYsteMAz+xbmdrlZYvcTccuuhJ
s9pvLaDGISSw7ZstoRAPLLSEAXUXjcUA4OOmhjFYFrSJ9Ym+pFvq2bLSmbbXgm38OCdEx3Jba+RT
jIU8uRGGVc18ryZtnl75R/R8qxx1gnLGGVnCLEWzlhjTf8Wqe2sSsmtlFF2MsIZxE0ePfZv/uC4d
JMjP725arZu2+apG8yOr8tc8pSxQ0Utld79MB7pIlw+P1Br5hv2jwwIQ4bnsk8+wNQiQ7QirnQcN
ef1l8Xn67iC5GLBFF7DaUz3ZueMzyLX2MS60h3JYSa2qwJ0MxiX19RRVaQS6p8KnanEpFcYqcvhE
SzJy13kfcSZYNSj0qHynoY/tM9IYeLXMJfXks61QBPgsFIzFjI3dzqHOzItN/jDICdBTdtgrexn8
aoSNAaM65i2Vj+myUiIhOdJ5vVpCQ0UY7uPB/Oy7BI7VeMPI+EnTLMUx322xwdJtzvLv+fr2i6Ba
Ni3A1CEjh1ziQRhM+2ZqhLKHoKKiOcCrN8YHy2HS5tYEctrSgb6E6T9wWuvSqIQNKKaKouKnWOKV
aIqF1kDEATqPkbg235AG7IjKRaBr6+M+pGV8L/ed9kfa9KdQzcHsFfq8NAP48ClUKm6ZSDKxzXwL
k1fRCP0LNxfRzj2sIXKk4nxtI+QBiwcOlnTifcL/24lDpUcviczVJigSVMDuVUswmOD4bAyC2wAt
MJEpGJAW/s2L7HctZC4Q+MNpTPzXVsNH3bjgWavm6KsQQERe/h4rwrSknB7zeNo6UZItmiw5FmyH
6CowCmlxtjtGjKrJ+TQI0ltgcFs5Qwz8oYnXdjLs8kxfm0z4lzqOUdCjLuR01+i3MJbfqinq91WT
0aXTmU860Vslp4uiiNz6rtQWnkweKYHQKIwO9rNgVxNjtKTcgqalYWMuDGbcCpoMjIZ1qs4jzVWS
iAZuGfYHbnSC7AruK3y4JkLQ8KmqUOLqfgFhPCYCNbgUYfMuJ3zePcD5lUCY1Hg4CvD9b3UjX/DX
VwcvwC7K9IZ0wOmHYdCxbNhVFI111n30GYY7vHAqkCBUXSX+3z2yn0fhxC+9lub0rVlqo5yFjNif
dTwAUkEeVq0o1jBG5bxzblH7HO2QP9L3aZqUS4VrBX9oQpHnCARTtqc2xKpXuzLYTxMO5oANoVYZ
jOd7xqV6a/b0CeyrNyIMKazolNK32jJzxgagJ09WaXwBj4sfNGvvJeeaTfaj0qfjEAbGnpEZSDA+
kjajsmHBymJiZq3AnfZmibO51CyE5DFaKbp5pcqoI0NtUXvDS0tbqJf5U1v0DxUY5iUz/Ne2gbRv
WO9e+W23xA+KJvIXmLifEP0+5QZtupqZ5QjV+8lPHsHnHCd6IgjoEarSvYeF0sPuEH/V08RIKept
bssDMfey21uW+kt6+BBSf9yasfZiio80sX9rQG/7XBKihw2cgdkd9TrhDZdwmzVjHfX5WU7pq2lx
Wucg5gTNNvyHq8xN842wIVQo2Jh90547fdBW5ihpDgLZ9vHwrulHg5XCtrOYDI174pivQoM1hE+N
2iYmoHSc54EhKBcf0b5HAjgAL0S3W3d4pT1Dj9AW4Bfa7iuXjGWy0n/uB+ddl8Mr7YgXlZNWhham
3orMPg+5ohc9/ug1HdkUm7tfM7UJ0jmcXfnw08V+KjW1TVyFqrYPrBVrKKdp2lxj2wwXYUG6nZN0
MzloX3n06gNwndBFZoXyO+ZkTn710YTeJm9r5vKlD4nO7U8MxE/jwOQACLD9yGwWXftvOwcQQbjZ
zAEHH9Oz/QymDN+Vc3Gj2Ss4gbwfWbJJ2pEXKzAptGh1WsYGdNOWPMhkUQ76Vz/m7TJJ9RX+9x1r
X7At9BflmdmSMTHiExTlG0OEpOZl19hC7p0b3aOXy2dyCJFurzzPJajPp4XdqncM535ZZ6fUQpo9
y7Ph/SF1cFLSOv3pwdDQy2eSOJFcmrMLdpdEpI94E730Rtux64M3BV2CjVg9rO0ig0Gv5jw8YhbM
GsqMNg2rNlz6uPuBOBRrTwWYfyP7yxwHAm6y2F53kf4UmiRukLg1533Z7+rLLWS4gzHLMJtECUfX
FtaY0u6B4y3zchP6bGmT/sW1qlMobWgWrr1op3xcWdVL5DfV1sumZ1uK5BBx/VLwpXCqZWmu1AAE
uk6VXKOS2cqWlMgw3+lGC1OOAc4U+JKL9WLVdNZ1P/q0XRntO9ldGkEMQT0QwJUOWbwM4aStJtPa
ennn4NcGCGZrD7Ew+nVIewU5Zb5UhA6D8zKRK6Y7hjn+uhh7gjrETpadekwCXpmMOxR6HTPcoFwb
2vDz/4Xa/zdCbQla5P+IVb3Uv4Mi/zdU9Z//8o9CW9ft/5g2YmrDdm1LGnO07j8KbfR3/7GoyYmT
1vlQ9X8H8tr/kTbfg6kqpWMZHq+hQfwT/s//Yer/gZwEphXhtulgxv1/Umjr3p2a+q9sZ400Xl6C
Jdl1MArT5H9lOyeNmhI4RdE19z9cgFE0GSesLylNzqYf4cOztSvUa2iQGj4RDLQ06+TFHaKfgMjn
pRuZ+dKbG6F/Du5smvZj42GwIXeng3G9+1XuBxa5Y1sVmG7vfvu/7RttSdLmIE53FvP9UDjcbyd4
Yqu2qNdeV1d7W9fRIiIgBX9k29zOJ5gKRIVtmnlPXVL97BQaAt8wv2PCaa+VSttNa3ivuTvfjiwm
M75ztT2G8/14BSweIevK9n5rnvUBxCJWuhM6hXqfM72LiNEu/UkcA5OlrhI9zmyQuZjH5nYv8WnY
qOdHAEDyg82SUYKNWqEluhgdLVoLL3KCjOoowhj9ZwOTcvC/NcTDhyF1R3ZAeCzu1hfTHXTyziOY
pb7a5HpvHcv54HWDcTDST5iYNSFrgbaqTbjnAe9GwOme/cjGfLgHC9yf3h8RH3Yb5kg4f/4M8gBC
eYvyoyOKD5IQIP5J0VDJO4ykPXF89/cA99fejShh2sQNCDSe35zGb5vD7tN117fRGgrArTfiB8JT
0+NI5sJqZJe6QETvwGgPrTlY8RKZNQ1Vk/EQJiGdZAZ0gxKZaTPjUjutg2CF+XHVwx+7+5zoQqAb
dpttbuWIDPUWZ7ClbEkj2aGxPxmSFRN8FJoRuIKBs4W7oO8N799/+v/6JP58OrASzLWoSU0x861W
joQueDV+XWIi1+iu1eF+GAaTmNTC+s2+GgOn6ptDYOO1VpVVH+z5Yrg/+nMYRNiAHCl8msXWxuDX
H+6H+xv6r6d3R1cNJZv1FA9eKEp7WiZzVN/fD6dBXqEPQmrU5S9zto9PM7rg/ujPU33+2uTU5s6F
kHn/pIvZg35/9OdwPxnuTxHjV0hFm25xvyLvF6Mz5R4IABdT3P2L97Ojj613I4sMfD6cxPc/3Z/D
n68ZIaiVJP7bhxbMxjPoEvQHjNm+rs+Hu0MtnXqyd0uQXRGStUPyvw93c9b9Ov/bsdXgEkYcF0ZQ
zRiB1MacsqbPVrR/PSeDwR7bR0K4yJe+z1FCaA2IpNPPAHY5o7sCMpHAnJXR+DkYrj4xw+Jwf3o/
SEajyOdKpLfWr1jPdrrub8suT3akGxgrnBzEWEp3mg1++HnduuZhlY/5Nh/aY937b24xrFUhNTSF
jD5cw7iN7pRt+lZSZN1fFJ5YUJuM2rjY7l/Q5zvh/XAfDv156jWFvvXI7NFnZ+I4/wfpN3JLhu2J
BWIFAJTNYhtQamd0wIUmgrUwCrL+TA6aEOPBq/poM5nDe5TV3iESOBnN6YW/bKIvibahH2Bw6OB9
HUYueMpk671s2uBYO+bNRau4ub/E+2jqzp4ebEm2xXwbu3+ji+Ksenc0iBxjjyPjrPfxDczUxBWt
Natkemy8uafcm+VM0z7H0/DVMplc4gbAWMGINiDCc17plkysfyJPT/dTVeqbKoNt59fPED5BcCfq
VcMz6bkQRGXufWalbq0mhhzeBrRLeojI5emzKN3kFf+iiloCQgt6ezg6KOrSUznnqcGi+jX000of
kl+BSfauMcQG3muXMVSJkEnOp8IwXHBgkmCmtF/+qFM26ZkE+avOkSyCDTjgBLasAjEK8n4b8O7Y
85cmCDi0azm1WhLmD2k5Zdwi2L0QfrqYHM6mYE4+sxD1lNMxIvdzSEx8lq086dXw7IYN4GWLpoSW
od3pY0rEUbG+We6wq6z+SHgN2GuXPmZNDXkE8fM6gCNcjrFAmR7mP4nBYGRw1bfQAvMwMXFaG27q
LoamIYaxQ/EpyCv3OuLuK5IM4vEiYrfdB9SEBA4T4Vem8Jps0JqGERtHp7EyIudpZ4MVw5oUMrHO
7LXlJ+RSYfshcqM9kAF4FIT64UpEnWwNVL40UNAEEy+wtiIF07G/FAH8AMtkkmYgJB/qyMecgu6h
s+grKQOUVBq7MMdUgbcFBePGILBn6WbJ75GwnG3gjTcGNJe0tvtbClxnTUd70xYG1BTmk7SNcDra
WrfydAlnNfbnIFp+6Nik13bCN80HPxxlnogzoUz85+AnHFP77KYiXVV+qTBTZS9DOSuCnFjf6IX5
wVws2PQTg0tjqhD9tMEVtOfRaF1tw/AO5W8tzspONECDmJdU1pEAhKT+GeFDs0FvDaMyA+jpKhB5
pVWuMgB1rCJa9ZXa8E0nndcVGQrybYj51XWNN6bOoToWHhrFKZf7AqmJpkU/SRAqDAxgVkNHnBTu
Mn2sRuyzLkv0wAXU5eEv4rjLlTaBj+zKSt8z2xq5z3ozT1uceDE/jkk/vmO2smYg2JjTj54bVyfz
H5HxnpKUv6mtFR+t1/xyAXr5g3fqC1zsaFGIskObHsbBuTdCdydTBzkJl2oIfGwVhtimLF89NJlu
vUyOLzYjvRhpBWJv5+ULI9C9sgRZvIO+sU1BupEWb2QcI/AH7AnELnwtbO87lTHLCZmMK1ezxJkI
E5UVEMtHm2tSzybiLzQ4ueEcOTiqq8fQdt15FvE+Xf8d5CRa4fGFlZ5adG/3oa2/9Y1GyrMwfw02
C43jIS2gwxERAT8I86+kdqzHvL7VIwJED66nE7TJvqZXv6Iune21HS839neNwQQKEBwDYZe9rhyu
MvGeeaHXKArUshF9dYqBZkRjAD/M/h2PxvtUBhKVvcbm1XfXpkbiXGDQGA3Ns9KpLTtb0iTMmAPU
Gb2SzO+ZmaB5RgH2F+1l6LmdhkM/tQVNNJr3KK0oaenm17XzBQb8EgsP8aNWnSJ0tmvsYjaxfPpD
q4azQQQcXajkUTrJU62lybLp2psJ1aIhEwAn2zGk41k7GW43qxj2fdLRoCf8hFMlsuZEaHwihOpA
Q6n0dcXOHDRQA1ZiUqvyEhUE09k2OXUwUegSNOkWx6E4uZZBmNOHMUb+EcwJCpAQPaLGVU+SL16c
JLn2aIcXmhm0S53KO2++OoUUzJnE55Q3m1DljG0iKvHJxFgYQsJwvLcQr81CAQA4TKgzyrBXO1Vq
RzEww/FMz1mTfP2Djbnd84cgviu+lBa2ulLU18kloQWWISkJp7nZYk8ly5GInIVAfLnoC3bPtB89
2oDsgQ1kcpIV+zjqTNkiX51ZS2EZqGvtVgiLfPxeEk4Jmm1aU7ZOU02Lip0TxWxztG6dDMXmjjMK
e4PZ3h1ldH9+f/SHdtQzQGlGQUk2u8/vhzsT7M9TlkQ0UE3+Opgl5XeWQ4vPZrca7UJw1BRR9wO9
rX8e/XlaqMHaB8Mhl9R7BqvJqprGZ8OoUS/FqHLqvomOjnJcRuoRuvq5lGDqk7JLQhHd2OCtQjN4
GfL0xSi0cSO8BiclQUbADMt6o9LwO9DnFKj5MM24qvshHgYqYJcyaJfzKWWznscxLRyeTUR3LIQA
lRs+oUPzQbe6ZBsR3lSbZOzmY/eZzEHWhsz2Ud912/uXax0AuQP6IUPPZRTViGl9Gg/sMUYiqKw5
FGyWu85GeteVP2M6NWv3noqrR6W177TDnyjq+6N2rsplAD6Rbd3pruq5H+6qnqxkzIufGTVChWrC
mOtpGIyjtr4/92hObpKMDtkMM/sX1+zODPtXgPYcUO5vzLmy75OWGYicH3LvComuoDAkSi8diuk8
NtrRj0z92TKKVz9NGDgnGjzaQQtO5EaeJjMzUWb6y9hwryIrOLkLXVzIN/xRIcKyCorNkQjSAlEl
gyW/jYezOx9IPv89pXa6SS2HqRxDLqwi7I+mUHn9Ku10sQ19cHw55ZNuf0fBWK7NETVvFjHbt+ZT
JETYtR37zL7o3bjzabCv89D+VIWJDKnzCY6KgjMdV7am4DYRvdIPt+2+2TS1/BzYcjmIBJ+AImXl
s6iIgRT1m97Gwc1GP4BUMpqBRcz3TQAQL51vJ2yBIxTS3V80W4tTq8+g4LQM1sm8X9QMQp9N9OC0
A3UsoCqoL71Nd3DQCrWtY+vImYfTDBw1oC0956os8GtHthWsTBEOJ+mNj0PanIjnOvNBzAklVnw1
9d9GUydnswKtPzFoDksE1nmMfoIlnhxFG1l1Q6J149H7q8povMRT2G908hO7BBF+UwzDY6aIDZBD
hVg6Y//PCbOweuLpygqVpXKGtaZN2VHAugJB4a783MQBNkbNWRUDRuKIkVw4RPGpsUN3o/X1b2uk
aeAF/hbsTTW1p7Yxpt0wmtcmcnEdY1hbxAD50Ijz0i2o0qbHLTjwgD5Q3yPJ1tBztMW+6UCGjg4G
DCuVcm8XDRIeIDKxTIqd6P2N6EITJkwI/hp7rPD08Ypu7d1xzWuoBh0fItj33rIe4wFSrpsMn7UX
fIh8NK7tWHXnHCxn7uTiZOH63HrK/InaKcVUy0hvZI/1SBeR9RDjaUbVsqV8oA2fp8fc6qjn3GWu
tYzundk3Y/Rk6CTcqWIurqUydCzvy8B2oksbtQ/WqMxzLAUU22TcmUP23RqGvR495uWhG8dn6TKw
QrszPCZVkO86FmmiwNfsmsnJG+RBo6JYd4i+l1Ot6/s6fR/dmO1JweeaWnTAGRjOecG+XIVNTA4n
7wj1eINsMy67LUkCTNgrXk1EBZ9zm9k2GO6IafZ5p7VXrBM2rJKmAwSw+I3cDn81Je0DIw4orY9m
oD1VdGl2/Nh8jWesYpXPOTNrZ5sDCECz08MmGZKLjFCARr7/4PqDQayzeXD05jHRhv6hzklKvT9i
i4KjQMTayrbrnEBxC8oKZSr7noBR7+jt2PVBbQ7S1Zg+wQWHte5ryGg9ekCiiEH3deSxFmO3MYtI
nbwY351uOwAIxrWP2nytVUiSpO0dTJDQz0miwicdLtpbldBlbovv1E21bTLvcUQQX5R3GdpeO2l6
9xIOvgby+Jdqub6KItxUXaadO7vw19xdMW/VX7o2NTA66xYVNFxSsjmnfT/PCWWnqMl6HZ19GmQX
lOLJOW2+eg0R2tAa9T5sneBWTsGBMBF3X9X8iDQufnr9Ie1cwNB5CMq8bjtwrDWKcFricTdCyqmr
Fg4xiqxUNx48BTnSU7W5inVr1k345Zpeh9pZhfhRpTNrKpx0qeX2a1IX9MjN+Fm1Xn3WQ6vYK1O/
3W+0hMQ9BRZ9DRFY/VmPM7b3Y7Id5kD5Nq+XWpGNwDdTTgRFPHnr6lcz6oOTsuTGKJrsGhramdXo
V+Pr9SF3h0fH9fRTVHAGovRbqJIwYRgIPdoWuhC1wyx6TIdy4zjeCzeadK+Pcs8W+LskZeSEy5Dp
BkjYjZ+2znY/eUxNY0T/WD/lQf4v9s5kuXE0vaKv4vDaaGMeFt4AnEeJosYNQsqUMM8znt4HUFUz
na7ucO9dlcEAQRCkSAL4/++791zTJ6/HnERBomnwzQYSv5gXeDRENrQYJipZOgeRBYQgaqdUVQOh
bCJItNAiujRokhe5XJ6BgDb0BOlmb+ImNH7UereuyajlmKqwuZEW0GXB9BvOMD59qJ2Ic6ZoNx6m
yx3dIoYY3SZKB+LcJ/1f6KfbUTcDcqmqYpVGgJWFACJNkW2s2PgMGbY/qozuG6zJji8IOuhilK5J
sRnS4R1+F6GkOocS5qveUSsigutcdh+jY2JpW5IV41MbZdo9w2uwnSXJ6kGHnUAQicQzZeuLsF50
WnpdM9T1A7jbcPA9Ab4BLp9i2UjpdfJkDOMgQOrsIma0srmqExAa5EWjTJIZwI46o3l9Gg4USFpW
XSmf5lGYWBujnWrEKoFke6pjum9+mUk7S1MeC87Tat2kCy2bdBe518HDwKvDpezQEuNz0Loe4vFA
MYbBel1Tt9Zck4yOUTuO4FMo+giLiJzdtdeAZisHa5GgzTdwaKFWqveKQNBJ2NQ7DHBoMcbShlyZ
b00tdK/ggPqF372r3ejvu7jg/DTAayZtPjm30Cckz1KPpKQwqJdNxpzQGEQpGneGtcd6WR6l6pS3
mcHA121XmtmiFVGMdVSF3YZSlGrLlgGqAnkbTanYP8UaY29DHSMoBcFP1Mt2KUFyb/LkqxRDL7RN
q3vXSnAMUZ4sNRIsEGW4tY2R8ToOZCphCw4RvYT+0TKII9As8dAEo7sUDcEnboJ3EgQWs1Yairr8
1cILPZBcwTQDFKCDTvPLqmXKJrKy7RD2i3ThF16UqFwzkLtgYp2A4Bpp8GrQ75tGWFllSUSiZKaP
pSj250Zxz7r6Xodh8wwWiivbiDGiNqsfZhT70CWs+iTUPpWoVNP2xGOsFIgr98WUeSJo0LdCSYUW
G+FGVPOSImclXVIudF6BL8xr/ecBksOuK2i+wbYhaNfNin2CxqVqVYFWYTyKQEvQzaPWznB0ID7K
mlg4eBr0kNCqyk0idZtcUql0TT9YBVtrpCLF0fP+qFqVQJ5V/iIWZnnIQNPtDd49MYrwSfVERkhF
mlc8uu8J+sBHONcLfEScZDWrvwgFEcm54D2Ebkr7HCVKkk6kCDj3NtTNbA0mA75KDUok6VSCipn6
JKKnOTUXGszhJfrcCrdj1LXKpqMxSUAb+hIu88LCrRX5GEyvUlG5tVMJjomYMZg3lWFqw7ZU1zXp
SmoOZsa+6iAXYzxDZQJYKrxkemotU17UMdtK3iBBPWNCyk6md+rjUtuXEQ7VuojjbR3F95IQdCur
4wswrFqDeyIwBWosLgBMsUkBwGGJShthrB/TNZbWnWoJm7aQq73SpfVKBSBtt34f0goypC0pDj9k
jUGR1CJTcwXNPel0d50Y7deGUdFK6Tw+kZF0owBnpK3Kbb7VMpP5WlaWC2qQRLd3grLwUyFdzx+0
5BMrJUnDSUDspCuuuDfI8obyZbRciciVWpGtbm5qPSEvwSjvJVF2OgzAm4Do6kF/E1SYQEBFr2Ic
jpsZMhl6FiYVuT5iBXxtgfRylkVj7vYqFcWkGeUVY2UKpFX0ohb9iD9lVA5ukljrYkg+6iQqbXGw
jI0F/5t6ZErnREnhKjC4QLQLn6UvQ1RC2UoScjKPejqW28jIxa0m0nTKwjPXZACKtRsf9URdWvgr
T7VYk+qR41XpAyaGmndxqW0eU5Icgu4FoVh3MKMa/aGrFEt1Mo3EhsUkLRNwlYbGfr4xSyKe4f6H
jqioyVnL82ildgmnc48hZJGYU1aeYRAFracYfbbE4wGBCPVX5CXW1p3u1Ub42vN72DOpbyngcy7o
FB2cvgDVsBGzE5aUS+715T4M6pZQDbleGhFpzPLQXeibd5eepDsI2xeI0NRE+7A8F+pTbljNXtUy
XDxhKR8E1EnOWGQataiw2I+BFG7JQuoWaSzdyT5mAiT+/NaHEWhfPyprSZVkO+aLc4CbGluhCU0k
N+oq12hYtmOJvNtk7Gpx7nKKxg1JKx/PfcXxm2X9BzKyYCPzpZ6AETpCMgRHy8MEpPqSxF6bH12v
qfdEvywQtooPrYvEBV4HUdjSiTkvedsGkzo9clQiqPZpvFVx2U4pjWhQc0MkW6M5UyAs9p0XDNS3
1WivpwwbJ8NaPFjNER5KISiTcNDAsYHFIQVCus3x0wGvFzDfICcKqTjdmWCIkPFM4Kzw0JRpcTQo
HQKekBdxrlw7Td7nZWHiSPCCLZ5cvMFFTfOksKJzNLTn0cBIHFMOrCJEaqqVBdskIRgmQEhIRrKP
ZxnTtkTCJQ1Myx44eRK9TounlsMATwUpKpqetZw/LI7rVv8KwvITGjkijdT88PEfdFWbnLI6xv0e
IuIt3KJZQrVFWYXCdLQUUgwoTiPvjIX10Pf1Wo251IdMm8DDKlPBjSgnmAyEmhjSAlhL85Ro5aEh
iXKrGPSbx8HI1/hrApvwQIS1cX0RzSZ32gzEX98zTM/NBl+AZR4o4F49iWtJ7Kb0egGdL/XG2BoC
ArUi3+KZUrbMuflxgPoSBq1ZJxq1XWksSq5rCc69wryve8pTnQa5QhAEdTFgUbLThopSIVWfitdn
+7TAtQz2Gd9Xiu6Di0zVVM+pnr2KQ1Y77tC9Nw0jW7OHzzT9HY1ZaGtlNJ47P+UHHHjxBtjao2+2
cEEw/dJ2O4/uE2opb9UKxcgpEI6Fb9G5NWg87YgEuebRHhZd/4IEi+yvUk1WgtbsbijGufl36/vN
S/M6z22ufoExhmouxd5kqiUho2/oo5PT7tIazXwUlmYLvWiqlAlWE3MmmKgM7YRVTsUEj+ekQZjv
h6AaaFoh05tAiIPVUWTVIXdInc/wXVUhMdZWvAzUyceE69BrcLXWPnyFuW+Prp3SGbVCfJw+SIkA
aYKYvCeK2VCWJXCzPIclUgVvMpZ1U6VMnEKIXC+3iJ6DxujJabIoFFeyw/DP8G/C2k5ujbFPoFSz
qwZiv9SeH3dCF2vv4rIhmEq+52AhPEkvnrSxIzNeDXwi6l1SFMIYrjxN/2QhWiZlDF3K8/3AEWL4
ER44BRmVh2nGmQGVxkSitEauvPII5oQ66KNEHhCxyxhoLIXLn1tA3gx8T3WYgrj2/JfMNzO1Mp6K
fLd1ggIeJBqyx9/60PhtCuLr8ONOIejzXz4vZVMS+u3uvGRMYNNSoZPE9JBR8ISin5fMvy/Nd+e0
9EyWr2NdnPwiUUDi4GrjxB4vByIUdt10Y5GODlpKINsQ8hn4Tm40rl7bESOROTHdR5P5HmlSLM4B
9PPNfHeUGYyGpBkR+NMfWjhH+8obRcYBfBjTexunmib1/IlQGs0ihYizM1V1msZ0KxjwhkrJvM/0
gfmKL9KgCEt/KpoiXqx20VwvZQxS7SxDe2qAyq5KOsu7RO7r3bwUTUt+ijsTZB8hhjxII7Hf+sZT
Pf0l2AD/uKnz1l90bazY7VQRnpUynm7uiItMqb7B2x/14qM1KZpBtPqDMDtjZuebVskOjSyVa4hz
qEa0dgq0nCrCNAelJeiraCNMdMGpkomO7E41I2n1/wKx/4tATAGuCdPyP/+kZC7e6/d/+5yfeXpP
Pv/r3x/rd/9XedgfT/hTHiZafxM1PPTY9aapzK/yMEn9m6iLMrneIkmTogpa80+Ap0yytqyjKBMt
8M0MMP4uDwPgKfKfIoLi1AxTkrV/DeBpKv8T4CmaUDsVhmTYCSceqPIbwDMrMoKg0C8fdQktKGGZ
GSThadL8y6I+p28QBFjsvhd/30ClwcRkErV0BbrfyYzxLvDR71ZWhmPEgDqsd9ZTm2kdGHSVMDU8
cekg3PkGJ+eyMbEUCaRyuKoJv3786jMBuRpAP3qoGD2rPgpXWSkAcoL4TIPQMxxmUwMaM++UUPbA
Bh2++sL44kMO5zzbBZtcxSsWgfGWk4bEOYN4L0uV8IswlFokDQ1hYrg1Er2mP9VMrDSDm8CiIGXm
+DAvqslI3pw5Zt2idUlp+Fb1zA8Fk8rn+6P4ZTfzQ798SvNW80pRJ4alGqV1A5mAOO+prcTESG9f
5kW36eKVqvrX+RI7r5pv5muqOMVp/NU6EowRvs2P/AKA/r5yzs+cH5qffrs7r7u9DK0g9jHf/1+L
//zV5x3d9utNLZ0hKPtt3SFoEs2pPTMttdPNvHR7oIrIcbndnZc8LccLNC/ennLbzfyU+S6BI74j
BrHo/NXGqDBHMqimF/1lj99r56drHpple16ky9iOhf/9Zn97T7fXm/f120vNd/3pRyHIKslsf/97
8p60CXu+72OkgCCF9zsfJj1VOt8GM/KbpDHGjNNiPAms9KTYTVXR9bzqe8N0euC2yfc+5q2/N5oe
vt395WEudbxaM9m/vxfnrX7b3Xz3Hz88v0R3e5felLECDRGmuhVzyQ6nkRUzpD/eYeEJ9HYsUr8X
ZY2z5ft+NsnO5o3mzee7I4LJXXeZ184rbnsa9SkHZ74fT7ufl27PpKqAxO32HFNA2NOAksdDKJyV
nEtfTW+JH/NtsXHJZE4kGRHftLInQH2RU6eioAM4VpMI1m4bQ0WyCH0xUu8T8IskETBocidQfBpU
B2NohZUBNnIzYtXKZ53drKb6XpwFYBqfZmTPIrHvxXkt9fC9Chl5fROJzU+ct5vX/bKfeXFe+Vda
s3mdK0OkyMKUqr1HsgcFwOwD1Tsh6G65H9Hk7MQUOxaVUsoJcf02N0LnG6XqOaln86l9rodKSYkb
LCORANFdt+usoEdD4uqbdBQX0VCcRrW4wiodFnJLbdu2kj7Z6dqhTCp8VFMHFe5vitiEpdvNvC6d
iq6ZPBKFNjWuoagQ9gxznhN7qTxTLkErakgAHYHqrD2/68k04CbWJQCso3QNkp4OmulV4s5tMUvp
2j1OlsbJS7xAzFKJU+6KABQUdxPsbGrNX0FvInSGnlpoCDse6DwmcycC0AbnAw3t3D82ysJCotSs
6qDotlLzpCntOzMBiSaiV+wDpl17inakkls1Vwh6ZqteGh/c2HRAxImbYlJNW5NkVBOMP5YqE9km
QChnBlmYQekzg62mRBgGeXOoXZWbNObnxdvKoBXPCqGqqzkcaL65pTfd1pUDNX4lUU/feVHz0eRD
djBQEmK8wArr66K4E7xzIdbCWi/1fIGfh0NgSNCoEVFOThlyq7Rs7pCTdd8/xJtu8fabm9cVMYBm
o8WWHhuINwDp45bgKJgpE1o5YThu9+elb1AF6QnDxlTihWBg0YxyY/qGFTLc09SnrD/fZ/bZ7/rC
5Vvp5NZJVYO4kQpkwmIgDByODKJhR0T7uPterKnaNpW89cdxRfqruvMQeNhejtDA89BmTsGAUSaZ
3zdFs1UnT6xOZWYHzdXc0ZNFPmrSakZ4BveCMg7TW29F7LvfL4kxZIpdotsINtJwT67J8ECLXvG3
1UP/xnRgMj5nNliK8SneCF+Zv/YUyBcO4BN+itHPgLr3XdDCdnlpgAD1C1yzQ/Oy/KHkJ7A5arWR
mW/6y7aXnaXRooStlhoeqcHYIGIIxpMn3kmINtSfjfveMsUE71U6igUgZBnTKXrq/EUpLEFUJQo1
dWrNxBTsG3ODVt+nXmkt9OzFH7bJ+CnDkdBwi/k7aqmat8WbKApOBHoogkvcrjr1UZ9yyraKArj8
2fjU8+2gPWrWMmtgSG/K8JjpiP/XRXxwfVKqIPLu1eiQ+sdShGiwoXxU1YiXKFitR8xYDRBrZQ0g
yZCBtE+gcd5WQCnSoYwnwFAdHeGrzwE8yHSOm5eyX0gjLjnSAs9+YuM5QmghNIfBvKTxumueEwF3
l3eX1z91hCU7c29EiwLmWrvWAqK1HaOnMrclnhf13UZFGpzsvOjCpBCgigvwgqwEstxh15ob5b2D
G5KSOosCM9rK0SGpti3gZvHkM6VvbZ/PV7kGCqFYdnI3eGtE7BXp7CApvmTaii/lk4kJnajFL4Jh
JMZrZ+mY4KaLN662BLyMqQ6rGdE47RPYLiKvzl6wkB5p0oFbWtJ0itxVBtqx3g76tlfWub9N6PCX
n7XhUL7zsiNtVinYZO5KHw+m/BGOjCM5TTZ2NR5E6z4TFpm+pljqj7vSuIsaap27duS4QDNKQz2M
vjLvSa2OmBvHPYUKPm8iPEVvTX0ohnnxBQEIJyjnMIGfaY/NwaOisNT5Alu6Bnvti2m4qv3EeO/3
i0JemMh9voBmptGWuBFFnD4wPicBVibVG36dBOzQ0A1B1KMXBZ3UMvl06res2WsICHoyalZD7QDe
0iwnDY9Bs0wthxaAYe7FegN9B6/yRUPRqF4tkknEDYSJapvUG7dcoLEwsn0Muahk6HAwutEG/QYJ
iLRiFeDbYC/7Nxz+pR0i8Ac0eF/L284XqA8etHo1hKt+zZ/pkR+sxZumppVE+dOWPsM3XeCtIiGr
1ii8O/nSJQdytcSrTL9HeBXTY2Ccgxdm3Mq41tudpDMCd5JXS9lVHAreOpHuchwFYnAZqZCOKjnV
IlzJrYiTmuaHpK6IF8eRHCc49PbyhHYGiGGXaI5p6Q8OCoSGrEfhEJbU7deRhyNaujbmmcBLksto
qY+I9H7mEA0eqXhpS+UEEoAYIoNrs2W7iDlpy6ur7jXqKICswwFj+CpP1kyLshcB8x0nzpyCGN7B
BXuhoRT6DmAkPvMTP2bjaJ2UfbJONxkg+HrFddxsbCrENrlmnuKQksc7CQSkW8u2fmTiREeVzLIX
TXkpmo0RL+tNc5F/usoyKje8NUqpOYoKKtllvuY9uRWxvgdZoTNiW473mD9XmqMGa8XaIwpqlq64
AsaSug6OeYtTsdQdiAggr83/aILTaC0a2BTv8dQdINNrENZVcMLUUJJRBWvtMX1OjlgpzupVWNbj
xUcbT3O8eFOUsw/tNcPoDb5FWook6hZrhW5IfxDUY+nuPTqr9MyyVWEuDWFPXlKL1RNU131AWoG6
oc2Ed3+IN/Wd9UzOrfUjezL2sbrpN4jDH5BN5urWux/3mNhHwHLPFj4oovHSRRctYZolHMvA3l9E
BafjMkixA1ubijpkDhDEAegcjWTb2QA2Ua0KV42m6nhVR0TY9x2TUsDu4qEuuTA4kyFe40t22Bww
uAeRABZ/9nBt/OswIpsD71JTAt018dLQ12lDFf+rG15blelDNdqB/0z2jo1IQPbOtMIckTviSqFr
HK9j84JdMKa05x70ftNyZgl2QHeC4r3LDxKoGlRqJqJIwp1scFIBxSeocDQ48bvCTWQZvdtP8513
efZfAnXP3qM9ExofZA5EId32rxj4192FIDlJJnCZGHQbH3XKPBsc1RIFZ/0BgyeDtr4m0fYqIgiA
CC07SGZXhsOh/kMjyfg5B8N+Fy3LrXqvRKtxFS7S/XCHc195czc1FDgADEt+aUhJSdn7mXM6ePKu
ITl6DwYMuyXvHFM3nZPnHpqHuwF/6z2qd+bPfINa7/hZPqPi1U5hbUueXbqYZx2oco/cEZZU4m3t
Ui16x90kDp+pTXHa9lfa5Yf9iRPiR7XSF1u81/Kdcko38h1VfHDw0aPaTUdM+hw+I0eSqCs+a5fW
dRQsBCqxlUv3qoOxzZd0L9mUllzVbim1Q7fOFu6di2FefoyDlRki03A019HIWULu2zvQ7BlCZQu0
Ml633GINSPyNT3zYW7VG3LskvUNEbl9dmC5ldgq4wCtXwzLYqQtYiXwTCITVFcxkjDNobqTFh2UX
zrhB59vQcX/eIl3o3rDHK4dh6W0MELAn4Yf4hC+FymL17nEYJLvsXtsk9+Kjt4sQIXFJsEm4d8MT
Or/sMVuHvKt1cG++AtXgMek5iZZICUfgmCuEgbw1dIrZFs6i54B35JZ1IGwWwX2Fz72GxGVrz2jR
+J2xQnyUrrLntA/yU3VKF+mqvdMOZJq0d/SzHKwfo419xFH50BztoByqU3tXbt31m5DZ42E8FCeF
kG6HDATuWv7yyOGdAEWouNu3dnmFRQurGfA4JoT0gS0w4djMdA7ayn+tt0RjVO/D0ty5uzcSFw7J
qUcDYptrRh8HhOYHX7bHVcXnGDnCEoKJndjEth3xXdtsssiO8cpayU54V29108mv0Sm/Ci/BpV80
7+EVzsLVsMWv4gkr41azEaZEdv3qPQO91BbWlVa7jkIf+jO/HvIXFtKKq8YzZzJ+OnzCgI+hRzFA
9OyeFgc4lrvxUh4waOfb6CRsQD8ctGu+MBbkqK6tu9QJVsYrDGCB3s6RnOrxtXHwxpAbzxlKdOgz
6a+CsqE9y8XlNeGvWntrBiXbeM/P4Sm81ofuKzqZ6/ZQvMeMeiiVvYhfL8kpuKBD+/Jf05/JBjQo
dgZb2xN6crQE2Bk258+H5ogIe9W8iY/wdDI09nzxFQdVYF/FTxqdAkpbZ3iU7Kq3r9ZH80YkobqM
9sV9sjHf1cfydThxIuQEqb6Xr+EP1ekAcy2Iu9lHe/lRd9q74l59jJagG21xLR+5daBI8AIfOVL6
dbyC27igVqgdSAd0sp3/Mv3oNsJzj4QaLSFz2tou3iZZ4TGw4XPzTpJ7aZOeuSTuik9+q9kjqtnt
uA9X1eO49zjH1M9ZtMyOXJ2iz/l3Xz+HZ3zz/Os5ihb9PuH7CpEF2fTISbQNMicXbRcDLXPSTwBG
9TOPcTAFDQLbvckchY8G2BgXLD4mWodcMz7Gj/BBQFccOS6sgXaFqV0FdSaibeEwET7EI+dlkCer
fkvLh6PlTt95m37b84UMp/5n+QpXp7KVFb/39IpdRfnh6Tb5oU/CeVxBq96A1GxgM1ZoCZ465SVa
i1tvG2wx5oMgKlbjUtkJR+VYZ8HSuCSgSGytokX4E1dBQVwgVGirv4ueEavp1sq/Hy7i2jiPQPnu
o2O5Z0ih9RHHiviaOday3bh3n2By+KgnEh4d0EXHUHkXnoP78bmfT4DzWcJldMuFSLWrx+yTxBFO
Ktj5PxCR8a9OKWAQcbA0ProjdCv1qd6mC1IumKq91+diZ30k8VIQnO5iwfx5Z6l89V+0Q3vWiYHA
yXPwEPVfiMEDLc/33j4Yz+JjeUbAE41rEHyMD96kj+KNtxjSNdIWxWc7HMZnLojtx8jXSGBtOp2M
ObExROiOFacl4ttxydrDblh+tBtGeMw1L8rJXHg2yeMO5NFleeZcymXybUyOBOxWj/GZU1587o58
ruQqOMVS2DeYjs6gPjlCGQI50pu4RQ6kH6ylueXAB5ZPGtQSBcMGWfVCX1tncS2esk2Nyv7qPUMj
XAzUq2yf09iTt/nwF0T4rXuACpv+Xj+0Np1fJzzzvns4LJwkRadfMRt7LrjifBg/x1fABtpP6VU7
m1y7w5V1Sp/zvb6t95jArQtkjs5YNoBlIFrcMRykDsOP9rHfKJyey23nkNO0lx7MdbFmhMqe13f0
Ey+MKbpP1J/Fm7dr99maEN5PgujGDTgLBzLNJlyFDxi171ForboLAQaO9Ey6KUdrj5fjseXIvOeY
dZ+oLfIFqp8KksRgKT4N78N7fldeo0tyqg8pZ0Hjh3X2r8aDRCSSM27dnb5OTua9uAwX4esHcYyX
ft9yOCub6X+Q3n5nB6WjP8nv8Z2gLcMcss4GFBraEuFlSrMO7IghlIPa68WEfZ1xuFTuYcpyvRD1
vouWwdqivLtlvnAPj5xUlOlXKz9aKDugnmOl3PZXb6durRHtyUo2l6PxKQ5kPnn3eJj4Fsd6YVzr
q0WOGGmUqJU5YrOL9cyb+PDWDPDDsF01c7W1ZWAFAklhbsT8aC67CROANJuM3vPN97rKJUlY1qkV
oHqeHSvzEs5xejrTuu9qlCk1K3Rn98xCKOOqUzl5vpkrUbe78xLWQ4w3nQLte6pCze/HFONd41v5
AsfQQ9SNtD0nsaTb5VuFuAiproyt1DEWbIN9Jby1FHOksV3RUlkCrQk2g5h5O5Ojenr7gUCP3kD4
LoreWaYmvy5jjwnwdMPURSdGeDvbPMrJGj0vwT0uN6PSTaE2+a5CccrIJ576CiUBmN+LsLoCrgId
p8u4yrZ4JGw5MKlgmo+eWSbL0VOokKTpJRvJhIJ/woR3tm8OSnFXqtQGA52KgzQ5OntyYna+LyE/
H6IPCW97MgJKCn1G1Hnv0aDq+2lQTvRRhOI3n8Dqk1GFqhYdATEUDUeLAgxlLkKrfsxOsqJwwi2E
ybGygd4bc+LkPSmeAr0qe+5b4oUR1Cfw46deijG1R+bFpgdgnAXI+3+xucx13bnaa8zNuq5ArOh6
yXrG+M43w9S/m90ut3W50ASb0vdWHiYfSipTgOlswwGQX/7izxEn9w2Yd4OJAnXQ+SYXhEJezou6
697XmCtXc132u1YLzJV8ziLgtvPhFAQ5cgdxckf3U2V4TnCdl0DxEfE5rfuru/N289MiIaexkaQD
RO+MQnf1GYnVp9ibDr1VTgDEQFDv5DpTS9kei4q8Qxce03qfHOAoPAYLNUUhKf06xN+TuNuu8bA/
NQpnIpXWXz51cfqKzt68REzzfkz9aIEP+i4T9VRaugVVxgS1YbuXlObcFKWEhkYvdqOMTQq0J9hz
U38yZLPZft+bH7CQdS+CKa70l5Xz877vz4ugt63UwLo6UnPVOOHLBCbtam8KQa00zac3Ni/Pq+cb
OP0czNPN7e7t0QI7Xl+08Xre7Lb+ey9Kgx3euT2kd+m92Rg1nGdDcVoxkJx2ELVjAC6IBPdqiKgy
gMqC0cbHyzHoTuhaKF3y0pL6Vww75Tqz1O3tsXnJw9LDOWjkb5ifoOhFJS7nh+abQhb40tQqnsDF
rQyjnu3nJ1G9BgknzW3E6fV6I2bL713d1n7fn58wP3XeKTIzLsPz4m1/31vOK29Pvz3ne/e/b95r
HjjTsn347SnzC3ZGWSJdp6Z9281tu9/f2S/3//Kd3V660KJ4DdyAzvP0uc27/OXd//LXfS/Oz3Rv
n/Evr/S9OG/w/QdaDfNMPaZqe3vP//AzmV/ZqAAgfG/9yyvf/s7f/ph5t//rHdxeYnwba/WRNt3r
DKC4QUpmMsVv6367+1eb0AOgrvXbbqS5aXXbfF66bTPvNit0ZmC3bW4P/9W6319m3sVvu/3ehjjf
S02/bTUr0AhE55TlhUO2LqpwNwvSmul6e9On3e4ac4cTDU/6vaE5d1Xnx78X56dn1JpkcijXf7WL
eYv55rab7xedrtvf7+YfPu/2Tv75bubtbpvM+7ut66cu2P9rj/4v2iNZNsnn/Sfao9PnR/leRf8j
QPiPJ/2hP7K0vylQhFXy8DQdFNS0vz/xVCL6I83QdAUZEbQpmcDiP/VHCiIjRZ4Q4/CkTFXhoT/x
VOK/ojeSZIMX/DUwGL0RSnNJVSwDZJbGW+PxH++XIPWq//p36T9QOAri4PrtIW3VGs4DKt7yOB99
7jSanZduN//6Om9qShMs9udp4R/uulR9YZV52WQ2IziQWMZ5ND2fF+YntSpVmdYI1CFPtqUbw23t
6FVYhKgbckfptKTP05VXv3vK4NAhUmWK1CqcVkxJek0EEh50pkuhFje7NC2fJ06DsQrzorZVRLsC
kcbQTDRA5YretGvR70EdTmESVn51Tf8lb0IYA8lATIzyWDe+Q4Jbc6fldILKzERFWmYDQZSECIft
E73ObQx5g1JdKdm1FWq7vDO2MswiKHhoRolgRiBIaIdIiijQiycSDt7BasNFhl0FWjl18oFWlCZ2
sAFl4TXR0VsktSVtiZkhPFj5yaDXTjqKCryO3SgyAv8ehLpIV8sSTHq7mVoDJDCaM3BEUIgBs2Yd
HglMCwj/UgWyYGWEZkNpgwl4nadPcuiBadTo3wrtV6eSQep16UMkhgQZNhZZu0AKV9QKfZM5YK7E
Tx5f1NKg76tiBiXuxNz0aUuU0oY5Wq4J2ioFOpm2sPGJYFumQc/4Z/jp+p21ak0rozqDHWfUvAOy
rCdrQn9kulks2/Ka6vrP2qM0popifRwCKlRdFt+VICbXTb0i7wPkgGI9t6H0MOqZRrcoX1dGcg9J
HLA5mdcozhhSeWAVyobGk1WCMxaIm+wjyAshCvMC1TvK2R9tUAzLrud3EEjqW2hF4Ca7HLm+/iR2
CqzrlD63KpYY1Aygoz6eoLBh/moAX0+lk1uKhyomsjFUmWhHOYaZgbIkhrk+x8AqWu+tLvHH5768
cgH8l/kkmRZ/ZG07sQnewSxXq1hMKHLoyPDLqDiYLV0slQMSmy/FsAY8Ux1k+ZmYIH0BX03gJ+0X
S2ZD57FP9V2iNXtDoXWS1CjOA5JdSIDNlp6ePaWZkW8axsOrpgWInscQRhKgIQWRKgWBLvKoXXr8
xbaHGl2OfZUOyMAh0JPtUYAmx+la8WsD69BkboFwEMuSKPsn9NUQV2NhI+noOnirtOAK4yMukw/M
R2QNMzxtVeMS1vGnKAoDVoBtk+b6UtcGZH3qe2rQ9GU4o1FCHg5Wp20rsLJhC6tfgUTVKnQlQop4
UWzeS7S3ZC9+i3xqjBIlubh99fui3GjRiL+gTt9NdNDwi+G3K8qjmROJ2RBcgRysoJBQ7wXro5fy
h+n8apuDavGl0RBtAXsXXb+pG90xXRmNTKeK4KjcfF+7wRd2zgunx+U4ZbtmzIqw31go9vXa6Xxi
IoHNNsoVruUV6pFLG0uj0c986vuGXFYaD89BMjSLMJDvwlK/j2rBWoQuDGCtojYrNaaIlX8duugr
oZVOjipCBHURF4zVOCU4oj6bcDhhT8pcSvcJJ0moRFdsmj9Cji5VGFecABRNugg04BTUD4ksqftC
WCpj8KyNBE2MNbX6sOjiCeyzjxNClwJSnuRmpSnYosSwGw7hSBoHZ5TRa9WjkvSnPnD5acgFllTV
8er+rog9LHdeZWyMBOeGET0OQo7y3cjBWlva0TPMD6MQcV5rm96Mwo3oVgaBReYlC7DGeDFFyg7v
hNaM0MiUs0gmtg25eVx6EYA+3GEcYmM1TAFg6dktwD0hbBALgtLk8FWFvp3kxDFDvQD/jdo+rAfN
8VVwuYnpriqT2rI0fuaJttFbkBFVb6RLWVXfciLhquZYDsuwgGuaq4S8QqeLHZ+gCCJTGonYgKCU
XEcm+J46l5aclDK4SDp+FsIaHbMptUU5Ch+NagYQgCXZkVU0RbFLGABCJ7RPJvV9d+G2gofdBgtp
PTGmDRXnG8kQdPUxvSFri21fXMmjXy+URlXAT7mr6dDqx6Y7xJo+LKPwpzzlw2rqrhxB0ktwZzno
hM+ia184IbGW4pPVSIfMz37mGdkCFvD/aR6LihUljRrfW2JcL73sYDHEXZTdVyAz3U+T8tPXEXvU
bvff7J3ZctvI1qWfCH8ASEx5SwIcRFKSZVmydYPwiHkeE0/fH+A6JYfjdEf3fUdU0QBJcQSRmXuv
9S2Gyv6XCtVAcG38nPZdfYIT7VdGtBx6p/+Vzv281zwPD7ZrkSxXfy7p6WZukjPsrWVyZNWc2/I5
wP37iwBNQfHVRt0yAvLpx1NaYFbWsBcbEo/mkNsPuqs5xEXbBYqwuLrFFiTc2Xxqlbr20TSc41GV
1zE8QM/BRGHmL0aP357M5/HYl8TipYl69IgvaXSAyWGKg89OKYAvDta8kMWwQ69dTeGtB3rTgUPw
QqK2MnsOqn52CXH6KZMSmlqDRsE1N1UTDDB+y7jIKbJm+jEkbyME2GsNPHbkDr9IKqOzbSXXqkcU
gkHxgypePDOCApA/4tBt8DPk9NSU88vOZ5jGAgYYrFk/jKl09rb7xEMeG4pFK38pfUx06ryGGV2z
qdGu4xBfiIZbPXixPFnZWpc0j9wZE0HTKLyAT1PNLKOiGzvWkoZhLpHC8HvC+ozNPanG+0HJzq8N
42czykBaZo3JuP6MVTDZj2n5S8Ij7ia9OfZM6chWgFgg++gEF1P5IK+mi0po1bYu3ZEWyhIRXyR2
aIUPUiL3vaYjG48TW1QklySqtEOStZS6UE3xggkzGR+ZR3b0FOLElyXWPLEWEdFdn3pv/hr24Yxa
q3MPo5h+Qh8wKvfUlZn0q0X7AsKKalvnDlhGV/QvsbMM9pRba1C+fjNb1T4HH2zk6xTPQ5KCp/6q
6cWl6rwHkG/TfhEFSoUI0bajGf5QWNK35HJUEQIWMRdHhXty9ZvTKs9oqHgWgC9FKTkXMeM3IYL7
1Gt+DgMnDCEqD5MV6hzOZWpXKCO+b2zBgdLQKbcIfz32bgFfBbOQYZTublgBXvqc0oEQxU9Xiew6
g01O+5M+JT9KvslmMRXzq2I6u5T3SGWjrYVBW12pTtAQtSMy1zRwno4Gpa5RNoHNKzApIqwvJbYu
53nltFj7UuHy1/XS9LupREJiwQG0Z/0DaQCkjzZxf2jBKR3HNH4q6za72lptHkjrZSrrDDeOAeYg
+ZkIBZrAESoYgpp+uF32Y0lJDW7dj2E85/sac+ouG4a3Jl68QA2efdemZb9TjO+BbatPWg2pySmL
GRWHeJbLhJS0Usa+NoCXjT8sBFc4ugsIdAs6B0AfO8BgR8Yw8PEJXjkxfDf7yH6QbhIUUvRHB/lF
UXj1B1QGSWifgWUVO4s83kNEGBDWhwoXOAP5EtWjL7ySLqKIoKRBanBSYhKbzm39vEm0Sw5RKgbu
8mCX+nQk+xk8/BSD0l6Y00eLNj5rs/2Akfge83kEKNqimJ1bclcyrulhdYghxXJC7JP7tMKhtFR0
6THKG3eOViDXqFEMxRUQqyxmZiOcmIjdEnmXgYL1ih1/PIxZ81OXWXPpUtFcti1yPh+ErRtnQlqZ
Nrq412d3UswWIPdH1fRK2r12nDJ1tezBvo9dftg2wEWVquE8MWzScCPZKNVHDcRQej8XmTi73jpt
dyVRk4KpnFmter0ovCkDPEE61vZhsunUWSBXGSiubeeS5hiq5NSFyweVjnScstDdTbpL0a5fY44b
oBvAr/OxpvebWKRApo3+UnjiEQv+fjZUD6GFEGKTgHdl0JpTurjggkxvTejdyCQfB6O6dtWiP84A
3wVhhddBOF96orV3uoXeA7DXc9Mt3qWom482TYmFRJOTWTx1urc8LjrxpM1SEH5TFmEgZVWCB3ec
faqHOEO9BX2No33UC/g8ISuLAz2LnZnrxmtvBiMzt107FtM9zP3qoZyuESA4PIxMTleY4l2xXixr
d2C7+Os6WAQgnJhxhKslrcb5WOyigcI89F2sc9u1eu36RcX5rF4Nd85qwiPBAEf++/5YJMl55dEJ
aeqr9luRJ1hGv1Jgghy0/1K+qiJSpGGNJiIo8TXpBRLoDbmlrUZBKQsCnzYi1+/9vvka1WIJnI7C
tgGmDWkgY+0psRGgxi6S2vWG7SIRja+N0XAarDkeL5zI7ZNNj9qdiwmT/dpYKjYzybY5AvUF09G9
/rd20rTKo7fGktK0D41lt1TLSDgeonKNSscb896n0jmxswBxAen8p3X1+wla9InGGEPn/Ld/FUJV
zXbbA79fKS3UlqaujlvrCrZJgdRvCNV+2wSZtJwj41qQ1AVAd6sdbPjXbTNcVe6g1eaDwmOw5Qqy
8NAWYtRnh+4qUZmd09/JISStEv8RS9TR0PdGEwFTK3XWG81qCqxCwtzdIR78eHWabhfa+naca9bY
sRlA7eOMp5ONbaZ8S+tXtW3N8PGNYJXoMWrfbb2vjXu2bREQQdKLRaTBwBk82DhnWxeoqoelOoGy
3UehRJi8tn1igQkiK3O+4Pc2EPOT5SQ0pIBR9U/bZ9sCAA5wxx38rR3UrT2hbStvUW335vxlaw6F
ut/3Bbrjfzlz21biJbzvcS4VQAq4htvRFjHXMYLtjfMlrQci6UKpS9ZPsr7jfj3UBrLP6tNU5Mc4
NZzjRuPbLjY4X72C6CZ6GgCHyuN21bKguZAsQ3dZ+cneDMO/dfibu2ptd267cLBg4ojhB3D0/iBV
/6HZNOEbCybVKzorvzdXap9azcOZLIzd1uSUWwm2W0uy2/52se0uGpEddlvK8joULMOTdSGmL8OV
RVx42A4cjSVDEIfF5zh28F9szLztDW3vZX4aKiO7azY8sipxNe3MFZLMaaLGxlCWR2dwfjfa3NVw
0CYyb0+etVKgzCfbgsREKAZg4xR4EusALjJ+KH5bEQFTruXe7YLf9D9bavPXvO9vN+vblZAFp0Aq
1sj//p2jZ/oSbPs9dvX281+PtnSiOHf6z7levSVb/+z3ptXgyGasYG6yNtXSMQ53RZtwnn+/57g2
2bZO27a13XGcGYep3hDxo3NImOkQ1LZTnLY9fW3dbVtStKhT+9UUz73ajFJboEeo96eltv1aKxNw
HqOJqJUf0XYfe936a9cxEEk5nFUmj0Xq7v3hhSDAOrNwL2yf7faxSo+Pf9vdLqb1Q3/f/esucUWO
L4h417dXO+Hm/hMVhK9Ai1rn5FLwZJkNIKMigp2xr0HPuCWobnh3l14o7b6Rhmij4LC4qXNAalMp
ezx7a4c03E5OG+Pb2zYp4zb+0jAm9ITfbN/mVpD/Y3PrU3gtK+kkHo8YwzlJMoRzWcnSOkHw+U0t
F87oBbWmvzL01XfvL3/b3byM29Z2EdfNF4yXIjDX5rS2tvlGTlkcw//uh5PSj96ArHd7O+vFtlVy
/pxXBQBl4tYntgDp+7832h22jJoaFDSYFdWqqP2t5xd+QHF72jZnsNmILJFM5+vJd7Njp+vWtjtH
LSvQYnVe9/lXWv/jeXOVbxeCUZ9z0+rNngztfg2AWY/EPw7CddcBAXe3HZM29beDMVmPfxzf22YP
2x53KUK/bbcWcXbMDePyx/22B9V7MHa2Jg5/HPzbfd6fA2inDrGZFPXtOrz8/J7KmRlsYnn/vMDt
Tzpn5cvPjos3QgeNnW69pXQz4a0/8njd+ms3WW8QGSim/9+R+b/qyBi2bv6fOjLA2Lr1v7pO/jSF
m7//7p+mjOf9D5Zvw/CEhdWNOvt7U0Ya/+PQrRGrr/s/3Rhhr5ZvAUPL5tklmK5/uzFC/x8Au64h
pckqh5QP7/+lO2OaBo2dP7szdIlsKddX5gghLd3mzf7ZnUnchPZz3WXnnBDjk5z6t8Fy7iVtAPJT
5xDfn4l8kyZFMWfeKU1KSLYK/Fof66fWRKFt1UQauuoREEZ/kXJ5kCGwS0erv0JVzfaRMfyci1AC
gljwpxZMcqdo+jVWZnntVP2Qu2m1d6MMqW2Z6juBrS9SR+W2wEu08V4gukfXn5lm5S9z5/kUFTAR
UYmiCPaLXz6eOju6wB3KL/bjEKkl0OuOJD6kSfPQuBhGBgGMfhcP36MYHnTvWR+dch73jFCkLUbI
PUAUHyadVLdi7I/zUGdHBh8Sz7xEOzlGJR+g8FHk0KCcpCwApRbm95lmZ48znMK9tYzdMZkT4OC5
ruDKRt+11pB3FpXy574XyYngvC+xSJN7CRH63g0xEPUGOiV3Xban7kKbYRx1TmHF2SqElTAI12bQ
ppoWdLLGauFGOguebvBbmlxHZossnkV88kJUrYnK8QJkxU3JVVSejTfGt/ZUZfWRANHpMY+Xj54D
pMZMs+yjp3+bx4rAvXL82aYsg7vwy2QN+r6QpMNoRFYdVdoAKJ78Jkko/VJmwSbgUblxzJcyRMBq
klNr1CVatq7lgRCwNgRN7un/hPQasM9P0/y4EMt64CSpjtWcAfeAi24vWn6VLPaqlgcWnkZeWNV+
FTQFtnurPr63Cd+9zESYhfnFC62GcUZDAssDEmSAHYw1sD+FSecriQ4ei6880c24C6XZHj3Bm9SF
cQdBHraaF0UHgk6+j7GdXvr1Qo+nfy66GDDM++5263a/7br/trvdEBKFdoTddN32qNLb+2Kcq32b
DjCI/nqO7fHq7ZZtc6GOhI/XeXp/3u1lWJD+EbQPr43oirv3V/H+UpghKIxZjcBgyDv437687W+3
W61MEB+pJ4Rrrn/xfsO2G1FbQNi43vLH6/t9T215sR0UjXguFSqGf+/4x+Z2x+1plq6mRmvX5GMh
Zo49Iiq3i84wez9fGK8dZgTXKQIkaI0U1cZ1ImVLOztAOnouC6bOY/bHhaZwDbpmznUrpJgQ3Zbg
UK6bJwtjLATeZvqy/c127eDRIKLNvQQjfQx76l7hqldBY5pR64u06U5qvMYaNPa5KgNy3z30xYV2
DftJu25bIi5QaIY6FXXILpfcne+IW1zOLa5iCOmwtrKq2OkA1VcomyQM4Erlmi07Ma/U0CIT73M3
5K+QR8Vxu93sUWK6ZJSGrqYupYalQHdMyEv1BAYjciw4Umz1eYmSWynAZTvZwfsBX4f9zUzta1Rq
Iz5HPsP369x4CMTAlHhe76Ha8HsrY8/PMwF5bnIudVE6l3hCjQbBrgLDxue+zDG+k7T22iv2nVLS
706B8dUdEIxlRc5t99oudCc3fu8KL06P9ZR9Nh36kiolryhsiiMl0YysaoW/2yXJwZP2pTP5X+nN
CRQg2qtIHEKr/J6FyF9EkxaHUjfqW+FmL2XdO8e2mYpD11CUVlVhBvqg46VZKgCRjjtfVRp7BLNV
z2j95mu1Xsyp2e1qo5UYrLmH2T5O44K7jTP9ShK6jx+TyXJ8LewNkkoq+wxY6xyzrLqm68U4p9j6
iO7VZ7oLAId8rxPNrnR5wDEhGNRJsuomyjeiG/PrEh71CT5i21GZmJivXjUCLq46udzXLi0yogDD
u3jhqu36ZYoaylDk42676Xrkb1vfGgtOuVddKY1OmhcfkoiegViJj6Wchp7erflQWvp4rkGX7nWv
PRgJaKxxbFEU01q5UlhMT6xmoJV+ZNq6A65iXdUMPo+S78miX0CkkswEzd41SQLa7bEW9st2YLVC
o4q5ZjO1HrS/xqqK29KN3a6zSK/fdi2t6w6KxG1MY6q4wdGtkPPS2NPabu90MB+SNPoA7vexJWwr
qFwv9KsMW0EWdf1epHV+po/QgYbtJDDVyIChUhwrIfLXRCsRUIfpg+nEBmkUyIvnbc2xFYTeyzMK
pDH2JaJNqPbqwR9L861KtK3Mf1/5vr9VeP5eub/fvP2NyddzkIg0t6emCeXu6oQUrvel/vYHfzz0
782yyD91oUmuw3uRYHu+7e5LUbA+IzsIC6iTNBQQ/y0f/HH/tsR+T1I6xlvd6Cm4rQWd7cJbix/v
u1uR56/rtluHEbc1QBjQHUdTowVIdcg5lJF7LwbsAqCGgypM+cE535oy+gado/H1ovnmLO6bMbfj
Dd04TrMxIYdt+WxbOgWQKD/nM3nPtpUVQMltk5hE62iZxnhqQ5Ia6tnhL0yMAr2VB/OS1IcuzzGZ
18arJluqj/SCusW3Fpr3ZgzGzHbrp9EpT3GpnnpjmnchIWm0TOMHDWrzkFl+ZiPXryuDVvFIxTNy
KNRHhbG3vAogsLGk5yK3r3YS9ifqHx2IVd8AxJt2xO1OXnPOYcICbXWwoPPwlWNTmG5wNkTm56mk
WQ9NxAXuExRtod9cs5H7pu+eDQiDZfgajwN+J7rnJ6cSyp/gaVJp86i/twdivIEFFtpbURdoTQCe
7qPZOzVxRgfENgq/6pbE94D5UN5hqOVEiOcOpLZRgeRNAUu3mGnLsZPnisu9dJdkb1fhOesxu+kT
3auwQRKfAIA3kzj3TdLp9oKAHSaS4hzbEN8QmsyB0XTYfhbqcl7Xw/2ThHsl3fSaG8zAQujn+0y4
HzS+hzbp0lPobjkdEcJzG4/EFMd8CFP+tUZnktHeGSLigzPi6m3o3oX+ESFI6kdWfVMaobRm0X1G
WBv6Tgi2LlGYUZWUd2EO/Z6uzuoG1hAcjNlzbbrznuyf+tAvzlu0jNEl1knMmTg8mYs5jwANi2uZ
tW/lizvkjk/U6XHSKpiS+vC5c8LMlzNWHVdvA3Ou/awHk1njuRASdYA3lej2J41JxRwdXT0Dud7V
b6aeYn28ud70WLt1GAA03UDa+2XKTuOEUydPbdCy/euyhD+JS8B01TW+G4KoTchahpR34hMTt7aE
h65f8Bvkt57DsU8kFvBJsmjI1/ZnVO1ymyS2Sm8/oYWJ12TnvvrlWi3+unDQLwpa21R+rcow8Tu9
OrU2Xl1V9PS5nateDzFw1Jy4Lz5Bgb2oLxF9yWT0R9HKi0jGs2Vi7ENr/jYvuH4dQacqztpbMnEs
eU54ciVmS7vnAPVq/aHVxo/FcAcpwtih42P6vJBvb4eSb8paz8nyk4y1AWDEbO/TFMsTUWDHBByA
ENxRt6FVxEDO/ZKTjp9FM51fV6CGkHBs+Vd6B9rBn9DLvFhpy08qpKfS6uI0TEB6Bye5c7GE2aV7
i1TZEMZKrZkI58oAiqV4jfZIR5Vei+FZ1oE0WZoAAsNGFsBgZpadW54v9NOYhupF2v0nRyRfZ2el
z8IQ8wvHFEciohuBdlzrOa3YScYMxIsjuvu55itlu4GuyU9zJ17SjBDDEcpfELVr+hUuY1RwcgHa
zizsaJdC7MOCNWAXRdYlzR4cAx9yQwYATFa6kHWpESQ+IkZIAJzK6HM45DoE+/nz1FRN4E39fZy4
3nWY6y9eXz7AbkOQnq9qoqk3cQVJ7etMW/1QJmjZFgIqC8XrTutO7O2mWPuK0x46ug5sI3uxc1cL
zLhK9mYNO9uUfD6DUoESqXakXpvQU43RWXmRGZRhd1unOHlEeJdNbm7p5lhpQbTfkUa5r6IVpE9G
lj/U2m2x/STktJ9p+P8A7fr9BJXXkd6lGsagzlfvuEb5aVQ2QQMGFt4yIoaEmTylI+qKX72oJPND
8+TJ5hyipSbqglIiC9CZypcmboewlWdP/2WGbnhK3KL1VYS+zMqalVedkizS46JENRCbxrHs0OHB
RoXYybeR2hPe4aT+EdnXtP/mCSpW1gxXDb3dGyvWGeemQTEXQDKolspYp3bhaallssYJcwSL8dbi
ojTBWPqa5fConS5uxoA7XzrjmdhgEE3Z9BQv7pdybO09pTDsxusZbysV9k36GdZTH+QhZBTmT0vU
kF4QWXGgWT08epJ1YLTCk209dAGa9SMaVitU+LHjQ99Fj4VThpdQRd5ORdavmBLGzuyT4SSQlmFW
ueNMNaFh+CLaljiKmGW6Zr2ZwI3v4C2yQMZXlzdf2pJByer7X3VCxhTwKEZACxdDvC5HY3O6xRrh
YEuePLfEtQdMHh7FuAYo6sX30GAElGSTGG057Bq7SE8T8pvKA1mQ2h8iAqcFeCorn9ojpFy/kkBp
B0VEaNFhBoaUes9RcBVegbQJlMqU3cixQN9y0/2ZsMEdCRO7qCW2OOd0oltfIpQuxNadFocMdQno
Oc0j6KQjVAFnGo9j+VSz8mzsENyMXVd+DUYfqdQhNejRTm6YBqp03qxiwIeOBB0557CT8XczrSp/
sKZ+L5vkEroIqPROJv5Y7RsY8dPgPHboOwaNcKw2xTFKIFV9eCQfTwQe8RWlp3/ISn5+xB1OflZ2
P/KSTPAkt479bH9HPqo/WdpPrxhPQxfJp3nlsS+shpwZzG1jnGp7/NymTCw88lHMiJl/EX0tBw4v
EqRGnPPAPlniVPCrTWgafOzjTplt4S918nNqrC9OT92Ek8i8T/EXBVCfweGFl7yirkWrkS9RA7ft
YbVlYCx9Z+S0W9vV1x50MerRIQHKFX9xE/urKMHDCLxdd6Yon2GotClUjGKBtVJnQWap4TA43ufF
qUFDx9opNJeHquJ7jSMSHlk27BN7fuuhlCEyU+mpw0ccz08JgXxGVH53ygVwCOzimkfVMNCVb30D
0chGH7wPR7CiaXs/emly7uJx8YvMwq1lqeWeFjZA46x6K6nRlHr2pKbyTbPr9JT0+EZH1R571SKq
iqJPXooUaJtymaTnotdhgDZSVqf5uvZdbBLNEunduU10tAwPua19E3LUj3mjVQdpjwc0z81BRslB
gsLpSr3dyypLgrZbXqtyQSjqsASa9W6PM0s+AJ4EImTDJnKzUyIyZ29NWCqbFonNPIbS79rwUebz
g5p+2aJvD3OB4njqM+vgLU0KkiZ+HYbI8q3W+lgO2EJjpFAevJg+HW5GXolLJO5soU/ntyxbwp10
Wj7m1oJU4l1MksQvswl4QVnNZ1qJ+bGw3Z9aj//Y5LQZrh33OsYMFXcV5PzCrA55eI/RaXpQBaUO
TWKnqSxWn7GXnC3vbNVAirwoW4PZwPIw4e2v7Ye0g6uWJClhyV61PBKedt83aPHcxlN+VS/Opanj
TyehV28IVqMlF2dtQsdlRTS3Coltul2X7K6Nxwp8Nk18TMsdqt6MH7TpWtHDJISf1eO+K1rnYzJY
v1D2jbs5iWxObApheZmMe5nqAO04aDPjW8ykaQjnLKjd1j6kjYslmUXpATv6vNyGSNC6zry7xOqo
O/DWVTofp8F9zULJ7NosRn9YOubT4mrk4NI8275DiojqGBHF2TPEjYDTT2WFvNxeEMq3Mo991ym+
aLb62NOKZ6Rt9MCW7ReK4c7Z6fYpRP/M/I6nVPNtc0nOJBG8gPW6tAspGkYrvL2tP+TAUncKTpZJ
CKNMBwZFLboR6wklbQQWpQExg/VOP7xurvhkTkMaQu6BNqNmIEFTpYadnaHPGpvH0YyfdAxuvpea
DFdz/6xHV1qD453VIfLv1hQn01hz7YFPAZFfZfOSxQvS61CTOJut4bULu8DoSRTKbFY4oe3cuwja
98i5H5xCd6kCd3sC3B8xaFzsor8ZMS+HSdWNz8kiU+LBjC3zQN/uVc0I5GcSSWoJILG2XhoxMOPt
JQQ3LXvKjZVvUtNSzgMjmYCwvIEoH/cJaGQ/S5sj+YwhpQ3A59NTkkLDqrX4pkM6Bw6YOv6utor0
rvOOKjMPAI7L84CL4UCeBrbi1j43xpjeD0NJqA/K+fVsUddqRUeF4tRR5Y8R/pqfZYSEO5yKOKiF
eT+XOn71lUlsVeg9pGb+qB3NvbAIwlVA8b9umSUvNglj9bmdeTg3ri9aRuugCDExRzZQWGrXr07c
Y70USBZW2hml9R8i/0i0DOF/UeQdAUM+JWadBKp1vYDsWMuvo59FjZK1iYYJlTI8AzBsulvYgQdy
LwjbPAkmPM98i2WBoj45zQWDopOietTWElZ/8qiTB6x6nH3GnJg4N3vXOJJIy7k6hfCidw6njrAZ
AanFQOus8CFyrVuWQlXjSLbP4Tw9mykYEq/zALFrCPil9uzKqPMJ6WQx3Z0rdD74RZgdQaZKixPB
AhevQhg4WmHB0GpeSYJzd1pnDailMW6Ek2kzzadEGnmLe2RZebb66Feoj/kpKaF7tEmyEyXoS2IB
mHws8q4ZkABbDudgtFljIIcM3oHs8Y5X/XPadeZdF7PoIWvduBRje6bXQJtC11gXuprY9cOhUemz
4QgwFU3/ROcxCqJxmgDNO9TijKLe8VpHl4SCjsxIQtPuxqErD26imASXHqQGDihD1JAQQYNG0lYB
ppkiUBN2hLZOm73CdTgSBrofGC1J/9CxE9g/Xd1MLvUUfUH0562JAH1spURM2m99XnH+yEeWGOSp
Jq77VUV1TtQIkTuTO52GVt1L6s37qEutvarInLByiTvUZWmDQV4t02mcneeWaDzfQAq9r3vdPNic
+mu9+BJFM1OV0nuJwnbgM4YdZEqt2YuBxTMayLtsqBv4OvGH2ljOzN9oHumoARfgU5Ssje6lzRu0
rENX3ZZEU3xFnzOFMDVqtW8tRQpDnyHUGA0aLbApJNR6xJM9aaSe8muxSaCa4XY1KqQMYf2US/QC
G7LwixgGBb+hNehy+lqReA8qL31Zmvso7aMbGcLVY4Ja9bAwNw/K9qUUVA2qhUKOq+WH3moOdq4z
fqwZwUS1eARL6uFxnIpnAZg/mHumpaZevnaCGvAyk8+bLT9YCi62qQfozW61yj/EfGPUuFPG+Ucx
MYXuccIAQ493g3Q+WE36K5uth7EYn0E2u6hiaXkYPZnM/CpTFlxjIL52IcJYrQFo4uD78hcBgMZS
yXPOyuxsWPJpWEDquKDbPBPMYIjbwUSu48FRSpMXikbFgebkC1VRHDtW/0RYDNgo6haK9eIeyund
1EfJZXJ32bdlxDSvJqT1xqRo04lQHpI836eDRuBDbB1nbQFPaa4oNkJbZM+RKWmpHnV6+1NqvUwO
yTjKJsrGiZdfyyS6oNcsfvgeaI7vYTQeRTx99MYJSuH8w16G+Rgr7Q4g5edwjoDdVcg0YyGpX4Xy
VzGgHa0b+20RuXFi2ARgkXdqT/PkgcOiDwpVWjvEQvWOQLh4j2gR0TAobJ3G7E4SO9xF19arnwUm
7EMSwqUZkL+2XfZB163nKZ85vDooA0vuvjZmRhPSKtESG4GrRytb8pthEZ+EV4VQHzgUi81SMWot
yJWk2+WWk15VjBrNmFnpTNVDzSHC7xrZdz7BqsVj9bkVAmgVAuk9g+0K9kIpQo1F2zellKdiAGmj
F+Fd5KqzaF2m1rqfRtYPsKjPbT485Jppw2qZv5YeUZWGwl7lCCwlfXejPOlrUQdTs/g4dt/SJp4u
jRBvRV8G9Uzv1UgGZNLkAZ6d+QdzzPSj69BttIfxsnjku42oQ/i4WZRPwQhdNCM8BkzHwPSZKhjy
7rFbu6I/F2IbXcey702XGXnTdVReSiCoNJ5jS1PkfRElQXzVHkGmdy8R6JzsFdWb64IgZzB7Rpv/
6DNa4HiLQh8TJU3GIaRxxfRy53LyBE+CfSPnhOZrvUZdMipxbVTFIVuim+6o9lzB2NWMyTvWXnTk
B7TbMBIyR8ipxSVZ7QgTszzh0GjUJ9V3OEJMIz+o1jv3SZPeWWMKBwwk6lR5zTEeeMWVvRBfXRpk
lWu3DnMG0+uCEJ3uqkqKh6B6qyME1/hOjFRfOvFahZMdzKVN/8Fp11R0zhC0xwdC3XttetQSwz3x
i6Fq0GcfyN5jzJzaNhgmsqO6Qjs0qUGSi5D9sTLkY5/rXxzSrfZGXAEXquRVOBDMpNrl3bo8Sj04
bPrgc346Fnr5lZXVjUAGc9G8h6mRpHrXIWVB7a1H4XMbqRQclUcyhCD7U3PiaD8Tdkg6BOgMRMdo
vsv7sfyRKDKX7OlsdoybHZBUdxxMhhPre+IMhR9XH0X+OA1Kp0iuMZ8Noz6oNdcNNIjm+8ZeWW9U
GTTtyROkZVmsQw00X2RF+xSBqJvrjx7VUjgJsuSAmpjU5+KWWM6z67ZH2+vJMFWYmOpxcYmrz4nN
A/gk56sTUu4cB7vyRW18KD1FEFKudvXsjuckJ9bUa0oMQJQebUBQug5zVhuZos9JIJLyw5KZX+lN
QTs8m5WCxtOCmDSyhCr0BIwk0b+1sYyeODf/cmMk9VROY1T7JgGKLJSC1jgnnps/JkV1rQgoyvqo
vJZDdNeFWnE2FpiNphgf6fx3dHEIxkxTg1lDSGqqyilUjw2E0KiUN30eX2MUq8HSZ3zA2eCBg5xB
9vTxCzMR4Zsc1Kau7+MmT85LR0lVaW+h2x0IlQNgr5wjlOHpMemsfG85PdHieqX2M3F5+7B1h2Pl
wTKFuE0ZAf3wkVGc8mc3f3U5EmhInHo9Hjk+OvQOFkGhjnnFKGbsIoJK3m3lm6jN3hzy74b2bevd
6f7uRP/HOr+qGbeH2G55/7vtuoQuNl6VBI78ppE0xwRS9ZLmB80zP253+f0wv5/1vz6kl4typ6vO
9H/faXseRkOa0H+/GDctLz3AHWZpK64X0fqYEZW8/+v1/X6csjeAwSII/uNh23a4sGZKfhv//3h9
2zP9vuP2TjrPRvgWjsF2n5jS06pm/A904P2j2D64bTcuynjvloiit933TxSJHlJ5YVySVvsUjjbF
BkmtMknrtxySjB/rTuUjriF8cAB+NOYaK5eREXM2TVaSGYOuaRh+MbIoZs784Z78CZ1kL1OeU5Ee
Hd0y/AjMGDO24VPOGS7tTd8you8s+cEKVhivGGKnIHUUp3mwPpOkfW/2Oy3EEDsTog4EtPwkB2In
BXoWO8Vl8G3MMXLYSwFUdcjucbWQOajwgyvNLUGLX41SXf4XZee13DqWpelXmeh71hAemJjuC1h6
76QbhigD7wEC4NPPB1V2V1ZFdc1MZIaCR+eIAmH2Xmv97llGnyOEgcn2WCsUa2jwH3FNKnhbKqtO
lD0DLolJiaEp7iSbbFApst6/iNiTIr+ziWuPLAYUZpfed1NiHa0IOSLKSJRO98439VeBv2VAAWhs
VZ8lMnu2iD6UZRkZi6oMUieUZKw9Va8Fi0dSHaz78IUQSkVsWKTiEh/zx6vi9OZAXFIxEl7RQBtS
fW4yHMf8GLhGy9CQSkk/Z2ObTQrdY5CGdaU6fEjM8oZucoOng9Gl2K+g5lgSM1uT2OFRBFJ5RVx3
ThBIrlIPb9By6Bwa967XPgSvCGV3fUd+WgGZy8UlTdSvvJN6nFaHr05LGxpENIUImog69NkDhbZJ
yUIjHF485QShgtXHDAGfxI3l1xYT8lePAEoVHFGchlY1CZVZRxqPkwmRYeoVAHoUvjA0MnSvnBa8
X7y830PBrgYmA7KUJVZLRL39TGg3CPsj7Q/pqonu4VZ2uDBpcnzq7tQVKjJqwJ63VyJiGYdRazqt
HoPtt8ljYFNzJlA83AZhnxCq3UojkjGUlWPJiLPsK98VNVD59JVtWMYco4e8oDQ4ySEy5OBLA4L3
fV/UiH2hwOVOX6vY5+VWr2cqXjpJ6TaDy98CMxnVyzTafNu8jEv9gk0bNx9pH+5eA6ilHLRv074l
MlMYnVgaFES/nCe10GrzT+zDXZ4Mfp79j6xNd3lIPvK//5s4Evb++u3517//26/tAyGZ0mjiQKkE
r+/vCX3BXR6SsGU4NRDZaabPibHQYpCFUEh2yRR2RyjfT0pRSs4kxcgWedXd1X2mwin0dGsizetK
9MBQsFf1/XYppBNjL/cD1rZauo25EXKtPrIU+P+XAxem/+TASccRgVYViRCcfzjwV5hV6sCMdg4Q
HM8nqgJdg3EeAieQs5bcL7uOdDD9JNgqURAuBgl5/78+ecI/OXnMP1RJGKmQOlXe35+8sAwjtQ/S
cA5ZY9gWiTiPhSggARC9o/HSJgSVdzoG9Ud9UlIytIirt68gK97+9XFIcD//8SJCFZUJqBGnuqCq
I2vzT54ZcT4MaDI0f94WpNwHpA7M2wZ4fsoi2NXR7fnycy9P1JOg+yUO4wIKHoYtT2yMi3s9WT+N
plxR0GN0qXdrH8IM+xUBKoEQoCn3WaZhhArru+Yv77Ky0JuOMPZJLVqFBh5eTcCkM4LfnTwUPlT9
+Zz15M/HRq6tfr+E46smed3+9cf+J/euJhqSLGiaoGORpY2X508fu502etA8A3+uCmJqdXWRO5gl
DI7ga26hiMixX9XqCYNeHp7Ea4rFPO0z8P3kRdner7LUf87SaSfPBCV9zu9yEJpPPzAwRLg/8XAP
RHwKumN7zyX398j/52f/v/zv/I/Hrv6NhPrMi6Ei7LT5hz/+xylP+f9/jz/zX//m73/iP9bhZ5XX
+U/zL/+V952PSVP1P/6jv3tnfvsfR2cTUPV3f3B+ic379rsaDt+wz5o/R1n9v/7lH5FXp6Eg8urj
Kw0zWAhg9p/Nn2nOAnxm8qX++7Cs+ddHkP+Tn/iDGC0Iwl+mssR/GMRMVXXMvfpPtxpB+4soSYIi
E1LFo/hf7GiZgK0ptRAB3IQ4GaIAmfo/vWqEvxgGBclURO5tjKS7/x92tCb84w2JWw7BWxwX0CFj
Zkkf16w/3ZCxQOCkQk7KBs3ok7DsHLAw5KkUR6s7liLmMckYOvf7pSCj1FX94MBEtF6QN1eLzu/L
3y9RLWkYsTM5pN5AXzV+IRynXvTjl98/5n1ET0tl4CYdcgmJsmzx+wVnCEL/RkXXn743ycicJgkm
Q2ueoLJFyPCr2fh9Jf4mwMjMFSzgXnw3ezwTi796Jo4v7+X4gI2Og3J+fZU4UQajF2E5uhJCOodA
E+zusoFFHWl+RLSGnhFgYK8TzmfVv86E8qj7UA2/cxs9XQcMKLIeP0TBwFhHahidt5k6NZGXo+mI
H0ZGQ02QEI6Ko8EiStrnYvIUBJdwX6w4+VY1pkbKE41OyC+LwzA6NU40jsnHvBE5+lwTVSxIp/lc
guqFz7MS/lVx078M6sRf9Ur96wT5q1eRiCGI8Vec/R7nr17l91UY5tr83rjYTbwWv18I6Ayg/4Xb
/lmTukm2ya+jELm75SjCQ93MKFl8OphwAs2rc735iOAPB4xspw2elyLml8XogunDOef89HPZl49p
GpaQYNI/LMDGxkQY/TQnfadTwcGO+9sXfxSi/e2Pw1i62xlWnf3o2fkbufW3aK6/JXD9vhL10flT
BucapYu/R/77RRv/+Pu9yQsTTKJ14TSMjqK/HQMZ2rhVxlDNZskR845Ryw4LH9wksso9EE9tw/kq
z6JyHMkFX9XUxm1iwDynYQThYvpBSJJg4wyeuHcvwGo2xRdh+GiaWTk5lgSBtO2BVwbTVoIgL7i6
MrWsVTpFVJV4o9NLqssa4EBYw4TKbvGPYL8wVMe+IXQiohEkC00CGYo5iSr1ayv1R7n4woRHj2f4
OBG60EIjoa2yBRIZn2Znlcu+s+opCVEmlrJQf+evx/QcFOboNwhP/jBlqAXZFu9yuPbaUp3OYzwK
kFuJ9oQ0aJjHEHSpOLkLM0f9jnaM5+6lKUJwl5lUm31jZlhdS5GrXtTWFvvxtJV4YcfWS7aQSofy
Ium8CNQBX3ycF5DaI4fEwxnSQKmhAtsUxqP4omzm9G2fp3CvXiaMAH2nWcH2fDIoNzUbj4pX68kl
E2pE0usBpEE2w2W+H32uD3y/eINu4XzEc1Dp5WST9pYsm8VbmzsSLCdYyUSj9rY4oNi2pvDf4FGb
MqmeZv/0hnBXYJQdmMM3iEJXfUYpOJfJ71Tjec7A+3OqW3FzoA7m7DZkpWAAZVjTjwLsH//sxKk3
PV6tiPtE0xfJZzLbg9QvGbWdpWtKfB9gBn0ccnHfrvewHbCBL473xWv+rBzmkZIOldRVeTYPBYAV
1jqwI9DjEamBtfhRXUFiaa7ZQztnF9I/thFm5Z2DmwO4oYE/zGyArshVpLW6k/9Oa2DrrEjPT00k
j/lM6N46Ac7eDaVNlHFm2PoJzvaNFpYPw20rf8jf/SlUTH8J6WPezEGgiOuZkL9O6PFXXiPtN6O7
F31i0c10OozsdC1KrBQz+RIvu3L0Zm/3cX58rspLvxPf9XRW3YDbMe7hZnuu9GLDRW1/1GQhgwXk
0LsdbiglwZrFQowNPAczAYdk/71aOuGc+X1+UkOGw5ZGY2GDhwmpIzjNXibp68dYJBYUXtHVa0ez
4oX6Y3wGJ2lZf8tf4Nwf4ZexZ90Zakc9+g6GOQqBPq8zrRHdq9jZ03xZ7GrJ66EUXO9YG1jGArym
w3eJHNVtNmMwtB2YxrIdjDgKpvjiR0rll8xw13+lLiBc8FVCBKzwsP+CaEqE2rrAyPYqrwLAHZCi
NfFEjpjatSPFNnSb+w1aROQk667A3cksl41dncp181qGiABo0o2Z/pO93OEyKk4bR2putfTG2nEf
TLxmevULiDbRDkrg8KLCDWHO5Iy5M1mnJrRR4lROPe3uy6neBFrwWYSRl6cSs4O9dn4Q4BTWTv3x
OmHR/Mi/UVkT+6DPBtXtaGhZoqCW3YYzVHt89nkMPN+R5x0RxkRUW8o5fMOApXNzOGxm9/6M3Ne8
2GHBIZAqcPe4lgEQ+Z0xwxzbtoVwpwmfJbvJZ0kiEgOLicOl59nLTj2kQp7EkEQEs1+1l/tr3leY
hdCo03K7Op8DdUAFXmBO+qWCX388y9joWHeERXKCivasbH/i+B+jVN2AOUSgs4nLxTQi4sNR9zze
+3QdPfAcMT79Q3NfKFuNCf5L+gbrdBnLB4zD+1v+PEflOhY84zgp7R6DuNyE0Qz3aZistMl7PTAc
J9enXlWfwrG53dcACaOma6B+tv1LN/XSHGVIbBZIi2Cly26eeo1wGQrGnPu632rTnwBMNrFBOFg8
wtS5y0s1cdLkG6IT4wAcbMR9f2OyS4QBH1s7ErX2fBfrbzBGk6e3JHtunHuYT6xUYJdjhmGq6Y73
kH3DhDgbty6LBRZrfPUbuCvQHMly4srYyf09eF7JZQTwxhwm/4H5PE+gQ7h3CLc9NANCA6jNFsGn
j0rdJGBG3vvJLZbX4mYM826s17qbW/dbtcBZKWTrW05LN4Goi/+6//lUV1FixSTME4/euhmnFmgX
s6XcEYJdXi0nxJk3axLXODwYW7jgIOYS8nUMH2DLwQrtHPMZ8CTzXGZzrDsQvZFKVO81wliEYhm/
GQtpER3U5TCTN9L2tb2f9QV3NAS55eSmNU7JEhML5D5ZxY1DqCH511vI0oHgZtKmqAlxixyBGWO4
ycSjiGeNshAy635InO4ECmBLLu0y7NrMDQt88i5hs4n7VSevUWEjVHFi98IIiSuIKXzwKQfuXZz1
GBFIJnwvubJ0LABHFgJM5Fe4VA8kvof1EhOH8tH4o1O+hecgHCcIq9h6R5FXokHy2T69Ljq9sEdV
1hDPn7KtJ2uY0fx7sXD8hBQqx2/NGPd+7q4DC9F5fCtct7ZwenSqW9OYF995aVfnyU4uPUG1ErZe
1eIqkUgffYfxHjIHL7FTRJbWgAiIS7G2uhIvMHRrHjnrMdE0pRNJGDNdgJNFEScPsrPN8FO+Fmvj
LdXNbM93IUbdl8Gyn2x0Kg1Lv5aFzSEdxCX40rDqPf0hX3PyrZLDAEA0LqfNz0Szq41vzFUXWlVr
Pz0Ukx4KjfdmP/GeewzIdhNh0c7rbbeU3srZHlpK9l2995vm5ejbgvcgmmspz3AAyG1MI6JujeDu
Np2F91MFkCBY+pJzBMdvYPJF6MURsh3gqEi5atArzDMm+PFF2mEwWGGjB/UUnRyuhN70YbxNr219
fSIyPGPh9dynLvSd+jgsqZU4Co+aXRm8VsWO0kwWyZrJVrSXl8l+uHbX6sz555eF7bJAbG5WGzYO
jKutfF6fuhPpEdyxmK/AGkchmWyyhXYRzq/vMXMvnKXZ+nWuFrQBXWE3PIOi43+2u+JDdqsRozBV
Zsa1TchefDehgwWHdu4fYVR8ceNUnnCeNlcopMpFkDwBfjeCspFpcSWvF3kqyfHPDzwRhAvRYcw5
y2ZWPQ9d4Cm5p5Bbhl+hKxiE0LjAeKvK4iaFITXgaZ29R3uM/Eroaq1DiBixVS3zzUOoOthyqpi0
pS5ypUZ1pY8E9jhhPx/4GW7zL/ZpYN8hdaVLhSTCy79ezsRrNuSQPQ1LvJ/pqsptc54+oBsaN90N
py6IrUDpiUscMxZoYi837ahud89DdajEtYCj1kHKPSOex28QD8BD9WW5G+BOIBg8xp98eIZ13ZZf
gNkbnGGDvJId/JSmd2rVAfR+ahsSzyYhmXFmvR2dkkaXSwfSYXaQmzl80CxBD2hzw0fvqHfum3h7
v3JE7dDxMMOj3T5zCKE2jCzaJuNHoTyfLPgshbyPO68Kj1rx6NNZ+1Vmbt7dEiy9JLudDyhuFoqw
7eacc2gj8qobcxezZoxgDMY0xmrMZaQt0xdKG+kLaUxtLNp5hHcyPhZ80YLMWEyAV3W9eofk/kQD
abSLV9v+8er3e79ffJm/NbB+hwRRQUJp8npZYKwoNXdcMGoR0oYUl1T7tMuLYMwB/X3VjW7iv6/S
yYTjisa/SeQ68mLSnntjGk6d37/u4RtmBA7+Nz8tF0VrK2pHHanMcDWF7jq5lRX8BzGjUlTqnDTO
0c68HX+hOBqZhxKn2ghrouUI63gmzUx+YZA2htQaWcm2//tSGqNqhyTtLHFHzEbe2E1+ZSz1HYrL
mMd/TYtWszxaoW81AJSVl/pQcu1QM1vs/fitPMnwtmWT5I15tqxmkjx/agu9MLOHKpj6io6HJKzJ
hvAlOGjTN4WdwhK1VS66dWQTCIQye/2cmvlIHHcNnG4KGxU4Pl+mZolH9SitB8HNo+VEdxUNbgzO
JU76nV2HHVFt1KLE3fA7qD+vyGbuK1JQ1u2b+EaD9Fry6Td4mZKQZiHMMY09WovWld/adflO10ng
FariADrJSIJ1qMcgETyvJclIb/5iuhPe1WPzAML3v4nS4UTLb2DenSvGNteeRJVEcUTY3N/Pr2hH
k1okB+VBEsm+H/GJWRwclA2JLv0jc7M5hYcAN2jVrOSBKsmqfyaiBZdnNnwHrvAOc6l70/ayjYsv
yWjDJvqiKKbT6wjCequ/8/fStyYjc9EKNE/AmIvMGIrLgB/zmX08x2ZKvFRHtNA9GxJuZqyuK+kB
Dt/uSc8rTGRp5Tp1EO8lduByuQvs0HYDgNBM2TcLfw0PS9oMJCVFDoZw6Egge0y/IJG3sLgxO9o2
0axf8tswJCsb28ihabv8EG/1OpR2fbu7BQl8hImJmtmQLAjaNZid66+4KwFLsgfucvRUYMCczo5T
PXE+kf6wjoWr+wmvSiueq/PX1IzXdxdby9oNFxKZ7bDQzNZrHiKX4It3LSWLPMNshuof3cUDCtLk
2ASQ9ayYqBfjMDmUyI3WMswnaDtksTSmtGSOIoAp0BNGW182GasrLzsH79O5rjVMi8MUPB4uB0xk
stySa4WTLbsaQCGdo+gmbORnsiAEm4jYpez4e4wx0aDjznwApC9g0ODGLJt8S+0sySNag8UWzHtO
bnQ/a8/RFrQGIs2CNKbeS7b5e3CMS9xj7OGLkPk9KCpMcv/c3Lkz8dA00Ys+epJ/uMrXAe+WnYpP
4ReM/IKOaoKZoMXnqDDGpaQ+ivNq1l+5GqVnuMWWOCf9jXCb+FwITgqQOQYbtf4sfJcL16ARgLnX
5i6gi3CgON8XqQMax2WHjg+NFMk7TmdwIbBljWcgp7xoakKETVU+QEYZN07SQugehH3bWvdjDl/g
Q1vTDqT6Ty9b0mStVKAXpvFJ8Ud7qnqMzBmWQbVoESg54AJd+TsxYEYQWjRkP3pKAhh95BS/6ffX
6v78wM8nkC1gzqzmILwxi4SylK20dtsP5ZFi2DrmgL2YTpLxJzp3/5glJ+XqTi/9vNiGjJl6ipgZ
jLIAVZZvZYA6POPMwa7ZGzIB/4U7JV6s2No4/UMobGE5yL/zltqq38e76F3/ZoogM4DhxiCqi8eQ
ARAXvN0zFZjcaL6VBzdJcHs1EHVIH5JetvLA7TVNNkHkjjmqN4KIpmbwBgME5Qphx027fO4IwoOQ
MbGf10KcRRWLJMfFcGKu7jvVZsoV7bp3OMCMMlQAFkow5RoXTCbNrHSm30nl1O9D4bactG4N9wvQ
E6dulcSfn5r5VwJr0kzf9QUKEhmKHGMfP1x0a1jmRLfVj7vuTrnV11JrpheUQF60JSYvas3XNX03
DoOyIWWvaxFJWkmyT+LTnZXp6iO3h6RaeX63rvtxzMISqmLnd2fvZTjkr+4TVzxiF4xn2iFn0aNx
YOjAnID4sZKMK3giC3K6joPdcDkxICDOSLVgq3F1q694z0PiS0dNYeNcI7KTdDcdPLy/jNBlhSad
7yw6dC9M0mbkJw1notQCFraiuzD1Yie6K7vAoFRw2HKqB6zBDRO0cAlBiVka2Z/rYoukcJcbJjmj
BqvSCitNVmd1Ibn4ddCO8nb7sDhwHUnvHs7jSkEm4ZErP3qMXds1rs0h1iOssDoP44Ndox68CKK3
JFg4IufxMj/H626nvcs2QYKJb2NeJc9aHrl4iduuYseSOw1mQ4Dzr6szCQ3dXjNzyghjd6eKQbpC
aOhzjkHu7/nmwsjOdP9kEdDfYBFZQeONrplL+uy7V2xrhG4C+bgWi48BjYAiJJ/hjFCJDqFuKsT6
cljgS8cIS/9mq9U7Kxy8SXJToyU7FKsoN1bYrTWBVtNsTt1B/G64zEceN7wLYcAxEmd2F5GThdG3
gqASQJnpn03iJtmwsPZw+GSxDzZYbtD7qzB6eazN7AMPwgIk4AZ9Ir0N792aJ40FmyQ/XLdI9gwF
POXPU2WZwAGcV3N8jAdShbmd8jkdKucKR3qqBfifGMhdkdxB4ZQnh1EIe5Dobzl2zrd8rLsZz4Wa
r1C6EW3zjkuultlJ6hSv+eh1CdrfQ47dQm3XvwibI2IROwgBr9vUUYUTJsVaNRsU9j2naq1pR+Bb
MeazRqwspcOsk9vR5BbDmzydKY+EOgU/cQE1zDog+pP8ZIBhouNqukq27TGTHOrImMsnd1YiYmiO
YBBBPOMUt0n2WKbUSN7abs22UeF3Tp+MwCMjDY3l10S8fIHlAsVCF8kBcHnuum+hPiKvrJ90l5vp
mU2RoSCCoudXvq/9OTmZbojxs2xLV/ns7/0zREnK/81z+UTdc+3JRaRq82fGVhhnv7bwGe38Zd1b
+LKkscczKo+mOkSoMhfBs3p6Jkuux6qFW+LafVN7wUTGibay4KMYB9m3qq3wGJ7YjZkvPMjHDMF8
35zGLMsLGaEIq337vq9ZSMZxdEy3mM/JuyN8rT6ri/SDxDNHfS9zWw1cmvvqd6DfdnPhivHnj1HN
4CwJbmAB62TzSf9Z5LPa84ltZPmVuS3PbJIv2Z0eObF3uICc3m9q8WdkkVoJJTIt1pMPtvR4AbFj
oa+LmwDX6wfRK64EL/3cNJ0ZYYONpAifAa6hdV/EDML4ljwOVqeMLFtmOumGnv9d00DcqPawuK0K
Gx/47tw5/iXlCaDAQ6nJSpWB/1rpEnaD+hOwAhtmwtsoJjNSKrWKf2mKCzwlflh18VGDBTbZ+kvu
suaYfcnoNs2MoGruBLNYDfsGj+dvkGRWcLWwYKXH0eIF+NF9S/awiHblgUgDp/rkIO+lWzcrhqVF
seUil4v7XKZ085R4LdK2v+uXciM7/TIkrxIRIMJoCQbGnaFO+8O2jFlrchLPlF7KMqYpWSQrYau8
dsOARTP/SBpj+uDr01XNRMFNAMiwr1fGMuMuLH19FRT0PW6DhTAWFFyCh/Hg4ZykFHncLOIXKjrO
n1mvu8t9kW15eutzfx0gVpkBCazZ13tyeq2qY31mUYSZiQJYPIWUCY44l99eD+P6qr3hHPskJ7Iv
KfIWmW8wfLLRUP7fV4T3lnagLvVPqpNJYOFpSH52cEgpH07KnhRf/Qi/AEZzwu22Ek9wtJIrQr/v
hL5nkWzjdb+f3lA45/PkZaI3X8qa09/BTszRPwDCLyppiv154Rhrf4e5RjDrHXmbIxGjq4kuois5
PDsrGJczw8122AnN+kN3Ezx9RbxCQbO0GUhI5VpvGYkDVGDS4ZG8CENGIWuSoh2XmIdCeXJkjazH
dcNMHgI5zc8Z5buP+nmcOeulWdONsfJRTRZOVXrc4TIhrCvFMzzGBN0Jhyea6WnjMNSXdFt/uQRh
iK2V98vBrSZObHipPs8TVz+2OAssdXK1M2jNqPlhvNqJYYtbArBmyC8G6VywsKK3HacNi5YSWZwl
gkOBWDjdp7CoFs17d3rWroLM/tZbGKMwGtNN0n8VmsMtXR+F6SGXCJok1n5Onu8iXgIIIFIxtXPJ
SrRONmTXwxFhzoe+hFajfpsyaWXR92c5TW5jTz7us+7W/0z5eITprssbUX3tZ3O5i5hKzxJ8Nq02
M2NSWC/6cvpgcIU+Rb7CnRe84NBfusohw53RRf5FlDOE6HGar9KQTWeNRLS2i4IONQSDeOZDZJGi
GGoDB0vrGhiPPJDeEldki48x7P27AlNtxdxnOA6vleRonn4sbz4TJSAoinFtGOPrS8YkBzl+f/KJ
YPXcwu6oyHiCoiFhXmiLKybpn7Maxte+OXDZyrtpjcqbu9kiuhfggFsDy8jsxYTzq7G0H+kC6HH3
ndT3FCA2YYZo4oXu0K65LSxUwaV+rluvqF28LgLa4ARX1BnGPNrABm1PPBkenDXNEN/Z6E2ZKH7i
/W35t4T5GC7RTKbJHa7MsLLjnGhRAe76nUrD5Cmgh38dhm2yadRxKJXv9M+OSEQeCR6owSTAPV6z
aid0O/R7X4Mr81CDLe4QlCw1st4d0S0WKQ8PpTIbib8mitzNP9qL8mhWEdrZ1PY/poySq3H5jX9y
dAY/zZvejxsVWJ/q1Yt6GazBWP0f6RR5xqledBYuS9bwLv/0CFlCCxsNOuYAKcZM0XHBNp/z+HCf
7F60/RhsJ+brvqimu9drwzsG5Cze7qMm0wSQhOjFYh213gTjuRh9oaXIK6zeAOmI5kzgob9cgM1w
3LPOwoOkzkyfCYYHaCkRZqzZXWpPdO9V3/CcLl+AbhYwUWX2rZf5njjWEWCiuoUUAlFxeZApylFX
gNHdpOcC1DT1SXW064nDtlD3tv5BcXzfqAN+0KYy7xYUBOCFNH7Inc3JZ/YG4RDFEatlZuwVBYeG
izKrjoLhDjoFjBl9Bpk5bll2PEs/SKT2KzOZ2jFocLIF4OgMhtKgnzMal9IhcFbbRC5R9dO1/y6y
jlHdOyLJvjOuHhVwvA9jyPbjEbyQx+9Fh5MDFTxIXbYzp10H20hZkzquORUbooaOzfI9luwNH5fK
OLpRLafFKuvBiPIZNZrxoZ0h5GeX+MtXHW71dIUkydHfmARo8GdpvRgzEZa78jfAp+jLnhbZhobh
PU/08ACKxltFDAoDk+haxhseaXLPK4zBvrtP/Y1NTlRwu7Omz5lBsfGOIJftmx0uxeIlp7btNvJ3
ui8pcebaZ46xgxMH7iDO7/dVQ3PgKTfJ5p7I2GF5kmIXrL8f3DBzmsrOBpebdlyrufiUvSe7rJAC
meBlmqURivTJBoqt+tdwznVnAqMRB9R1SrLhpXP67YTliEwFicAi0ktg2jrRxNQkYgRsSKEv7uuJ
GZxDtz7GOLyQUYERCt4372hxy11xzvMZhEDABRAHgQxo1NBonaLd0F2MyMHYBrYQhkpGxqG47SNm
zuOpjHdsYEHuddmp18M6myvmZMboiHuByq6wn2fmsgMeOhRMR20HDVUhJpjtUb5IbuXWV2y5CniI
CBHOooD3HHPb1SiiiRlLPZ2GWuzoX15HuH+t9B7CfeUAgSGAsmY6c/LU0Ro8kayQcFuQKk2d+4H7
qpwOQkrwrm5Up17EnKnIqm74HRXRuRyPFX8PHBasO/9Ls0H2ngNiWj6z2bWuqtmMLCk3SEN2MDED
Nr4wuXCAsW4wftWzsJvM0215Sg5s6gYpx8uJHXnSF4ARfO+wMqU5gENosRYfp/I2WnRbFS+Ou5V8
36/TK3kACYX3vHzDuX4h2qRV8yMfDLubd+b/xWJMt0bRt8Sbxrk7k3lzDo98HNm+Cw4oB+478xCC
Acs1iS5rf9uvM4+0GPCUaEToQvjtbENIb0+kCwPCn7jJWPBE5HVH6aazcG97GJNzAwsscfXM3/Bv
lS7I/prG63rkNm7Sg8laGiYFzG6+M2lZxQ5i+hSsjC2ac0+5QwDyMMPlP2nAXEgWcRSWl87WYjeP
F5E+14q14NuBBufTCzSnlb1XD5bhwiLDYFqNuftNvBrAH3oRm10ryRwjvib4ajfa8jnZCGs2lmpY
AH1x9rRfPC5S7Klvxhp4tCm9Vd/hMX30mZV9AwjveXvumPEiIBg1tY6lzgqv9bL6rqbcImzppraK
zgXqtQPSOD6d9PxFlhhtlSYQ4JO0NKZ+J64On7Gm/6AMu4rL1tbW6haakDVd6geww75ytC8lcrDa
BO9GIMlAycSSUV0+P4bPWOAZNKMfcI55s6l6s0EEEHldd/HbjSA5hLKRypTt/duzNHMmu9pa86Zg
I1NqW4wAFO/V2lJrU26kYHZjyJY5PMIrTcU99arAhglRA5447ULhOYXS89CXhW+h9jxjlha6kzmr
w9RFn1ARbJNjTIYvlCk4PAalXUrUwPLO/xYOA3jzp04AiwUt4px8I6YtcsYStnjl9xEsfBXhCK3r
63QmnYEUJ3Z+nLyph/7Nj2bCXFS8xhI/a0qUr9Zmp2AQd574c5w0PLDFszZ4LBn1EcN4hL5X/8ii
oE4XENEU2SnasUnZ6OtuBs5QqGj7TZ7/UbQpeN1nvGsA3ya7dmpyxxdn6U0G5AmPo3D6rD9wVVYY
/izbE+DJqxzPJ46ZqDBOvEezr/bTh7yMtwaftbJqAM5fPkp/eb1XHoZWQK01gwbmokdAZgWjIgf2
m3hDlncM3rnt/CPK98bSt0A+xWCnq48P2uqYCcOs92JqsG+tM5tzyVDICvhFHGN4lFnwjtH5dYQb
kI0O2+g/UHbPsT8ceDofBj9jrH4STqixSjyk6SyccBfARo/p3QZWBriFN+Uk38NRJZa+Xo4Vcs/G
CxHAhEJyZmC5bDbpVt1MbC5p9I6sol2GbnUo9sZc2cV2ues9+SEBGHYmtJClOFN2uuE0t/DKo4vZ
vZ3tkw12qM1s6JfT0IH3wliesnNvC3O0Mk9LxAbQHLQZPDzGLAzmDxKLRzF+iPbavD83Kp8W+PZr
HNn6XGpQypcdLBEREskT0q4HZnaWZ8lB9Z2V8lMGS54vFbc/ZnVzrvMXs5jAdya11yom9A6Ibty+
EG+YOgAiaovXXhLnKtZNZlyeEC0sU5ZPtp5yxX1JCPg5x232Q33wvRZd2TdLBDeK8BZBp6Gyv1Zr
0Rao2EIqIrsUd12DAMccNSwwrHC8ZSyKyYLvSXS2pcXYuQvGW2R6qvbwPidAbnTUxC9FH1TvhXQi
puD5cgQRvxbLIAHss1zxTpBldYy7iB27dEdMQXifkLTdGrxTXt5hqH+0p/QULbk/R+kjpoRMttNF
fGzWk0V8auewqMhBB+WnazyIqwCLtzmVesHSxyGyY9IgBjP9CoQ9ugOthTfmut89VdXKv2Q4i6JW
Rov0fh/mxrb8COY8Wi/mqTc4IeA2Bdo+M1lN2O6hzzmYldxhxMKHu1Q3BL1phzmPzbrd30rQXaZT
C/8Co2OyUvdMBRoG8O/sdKc4Xuh7iGV7aK775q28ThG1mGniFh+s2KMRr/WUuH2kLTsIO426gDUk
l9DQGIRbFJpCufaR0O+psrUdKTE9XlGUx9V+ONVHZdctKy+J5xjsa1S2l8pjgdm2sjtZGqcE6vxm
CoGEnZnxx+tzEnq+DSlmGWFaBnnNhfPImIWqF196CW8Iz7BZCW6VZvcXsO7qEl2MM01pg7SYzebs
0wZRfjm+3S5uyX2d4epBXcvEmO8aJvUJkOrwE/4f8s5ruXEsy6I/NLcD3rySBEEnUt69IGRS8N5c
AF8/C6zqyu6amZiY53lIhihSSooELs49Z++13bX7mjyyYYDsY4Y+bhzLq2+bc0LNwbamXoPNKDUq
ZS//7j7YqcaDn5zd9+CB6CeWRKXZ44iPlB3JXtSTgTwW1TlRdtaX9ZUSWcdbxZt4ssHspzvG6PEr
e6r+1ZgYh3gWgyvlYlPs5uv0Vn4r3a58SHbFGbAqOzj7Q9xypcv1Sx6+1WhYdA4urKKJ3ClkhMmd
W9zH2Z3Ud0G0rRm1Upj+qpn/vVBDQNGlzFiAFiCRt91T+AVDRQtoc6w5fTgaMwAV5U5WXq2ux9Tv
m5eU1Ea2esampp2mopbdcZQ1Jd1l5q40r5g1gVZDEHVTHjt/nb3zuybKKr7P0jJ4lnWw3zB4A9j7
BLjdtnQBrKNpraNx2VDDbSCtiQV5FktFE+ZezsU6Wi7A4cO0636NvnaMOYOGZbZgPrYvKRLVcBeV
JyeA3L2JDJI0sbLcxCgzwhUrn2Csj4iP/HlS4b6mQ3Sq6GXMSwnL7oa+Zbhuaw9jBsdQcZfQNJfP
Y3ex9zBOUfXoOjLUE9dpxtLbkAUHoNN0H84bfTzUiCCsA2GAVCS84Dx7VQMko9VKCArRYd9DgOSi
wjCC2lpb3n4y5tNLJfe5OA7jXVfex+lFy2/yaof1Sh0JCNvM4lnIvRxui+ngMO1iBgn11jqMw42O
8cs6GA5isefJoV1T7ChLqMuohSgSDD5emiGU7JTdmufEW9ZKPg4oUHI8ucInuIFYNW3aBQO0OtBe
q+zVuHdvkSdBwkq7dcfAutwJAV9lVVTwpT5CY9+OJ3NEw/HMwhxb++HJ+hxur4P9fpn2/57zX++q
Oqu6laviDy3A9XmREy7dkQY9HD8AuiaFyt0E0je1aH/93hRYxtbu7NshyCG5gbHLexpjScuZUAma
ciTpdIc4lD2tFL6C3tYf5KSCemlOjsBru7p+6/qgNhcINhf34PV76lzwsLv8xPW+28BbqmuXgDdC
LUCJtJ4yxt+qXLT21+81ywN1SnDE9QbqOBkKy93fD1yf98ePOEaP01LEA6w/g/HW9Ul55uiseMsv
uj61C2HFxYmWHgYzay7hsCdFYQO9FqFKH+x0XizpWI7fyLbc4vr2JzRAWtJ161Fa08YqvPgp7aeb
JpzuxgCsYOjwqZW5bl6sIr5kWfTh6iRuGuJDU4Zua2SGsXYZb8TptI+BHjWcr31wGYtR98HYQQvI
XgH/wG0iI2mboadLw2H0564Nt3lSssmjg+BC6SLxl2awnigbW6hsaRybbXKPTjTTk7OI09d8KOV+
iKlPcZwsSGium5DEGFy1/biDmIjHGwSIUmpHAwgV5zJ5PobHp7JfotYaTPjbVnVMjkFao/I274C7
uCbTBxwT33A0aAjo2wq765S2G6eZ3nGFtNhXKTj6wQJUhCRNhBRGWczIMkbfaaK2aIc6JJcNWWMr
uRCmLc1mqYz7rIxeh0Q7wMtcjbhLAsYDvVtVRHhAMIyTfssbUsA/DQsk3zXCS7cGsxQj8pohmuN9
HW5CS/uFYY3eAGQdALnbeWZeXhFYSCSs/Y3F8qNw6WdkMbCYcnEa2ygTRgftS0P7JkFNYdiM9gYd
Q7EKCx93olI50HxkwY71kkeI7RAETsU3YcGJR0YXGP57TPddi1qsWdiayRRuRmOWG7Nefjxys2Mc
PccN8LughO2WRNqdqnDhMHVzOtkROWFFPtOJA394aM3PcdqZhcCnwxoIdYY4QlP32hGJuxpnsxfn
/WsA73Ff5T9KgvIhaBCs22MmV3NqHlxmAQOmh1il59B0cXJOMM323bLWZMVHDO5irZ6TqkakUDqI
FuaOHXlqv0e23flaYH260XwzaRlNKUdFeayY2ylGXpvyF4UGvU0tssZzbtaoWgAumhHojIxTbW/r
vVcOI8Gz04yaO3LpBzNT1K3yueZI9FSp0oes9ziiEEemLGbkwv00MmqOlTNd5pmeiBNPLNAF50cg
SYQzZ1CXSkbtar+zBFY/Rh5+JxY8HdKhSWhQaVFpHLIdPTStFsNpdqaDPeucJQnVAMyKN9jpiE/p
oNUdA6LGsEBp9haLgZZ9mHVOq6tJXu1Yo5AL0Drb1YOSsiUYREFfmcRligTlNiSDgnmR+9Ab4E/0
KiU8laUsIZn1orL71+RtwIFEWirNCC2EiVOFqHMz1N/FjxRpf1Jhba0MTd/gIqcij/PYt0CtHXpK
miQIRz+YCa6oEd2WhHAgcC5Qz2eKP68DkwtqOWSQ0U3raPEGDDXdw7znMBtmuuAhyRRgppD4z01y
6mMKlbyl6iuq9E6GH3E7HiCsMMtBZMASG+4M01lPBmOIOJXfeYZlPI3D14iswFVpZ+qq1FJ/0tt+
DbN89rXeKLatA/VmRKkaDgXN/2aGqjH36Uszz88GoRQVo6mOGeKYToife47gqHFWmaCJRX7jKoa2
lqeTcmeTUHEBw+PH6fil2MrbOPJZl6Y7wZtOPWTZn23J3v4QRBof7aRfHIOWozCeC5BpVBOLBGhi
4AJkbi1zYg8Ds7kH12e8pbQbNZ1ZpU0vOIwAWBhiIfistdHigtM6RFcN8XvWO4mHie6otxFUZ8D7
s0mOdjuG2BICVCLxVN+5KgGXfZIdS50xcVJTOXSqrmBMh+pciOkC7s4jKQUMrhOw7Wn0h6zPCsTv
9AztkSQcFZ/9FmYW9hs7uhRqqJ0VrX9ttP6pJGakJDzN60aFbbxNfyICA3UGEg0Zk6H9bCorQ8FI
XbKbs2VV8XtZ3zQR3IsgZE4Bj/GAFrHuzCPkXbS7LkNy9xSwRJbOqwIGeRPkCQN8HApqMnW7dpSe
sLInd1zsClb/juc12Cs25bC0PjMr/zV1YHzNUcIGUOjB515k2doGMBalIwmpG+xv6qUvkZrDFE43
jsF+CViMT+6B5c9hfxdXcAjcyH2Gd5zRaaZPwWmGUg62kGM48ybkKEfpt25D/D1MnEFrW/vM2Q4h
esNCaYs1V6Nnpb+fZPvclvfLSzwEdsRBFVnC16cAto1uLlzy59jVo21Ehu9Bi5nRNMUkGeOg8SCf
F21hx6kIWZMctp5iumDwMViiRwKtrFt1Eus5CgPQMuYlDahGbdMAS9DM+16NKkIKs7s8z6ddwZhH
Oq1vG9pMCsaMsGGWhD7lU4DQPqPHaE/mNk9bDCL8kpEdDkZpNW8uRcghbyftsJmWNjXOfAQRfKau
0uXYEtCuCGBLVkNzuZoHZy0mel9aoDCE6MyXTKFpkDuneYkANGrUE6VsYbk5866qhuRQjjgpzRBw
ckEJ6eZY+5KQLn9lBv1qCJxwG7ALS0UcM0FjC4PwRCJZCB26hjq0ia3d3OlqJbwIKjHFMhv7xKDr
0Vrs/QausCubwVNkuxMOxIwZJrxf5od4JYYBdF1b+SHhpICPzPME4BVdqzsNzGJh46EONdbkcvDZ
NBhlUkjd4N9MCKAM2tUxgzSFQL6JtBcVpslKcHx7BNuuymSK2SSKJzdroR46OUNOadL+MPIHrUie
RR3u1JEFOexbSR+ezcgSItuHmF6KNsG3xMUkb+yXNjW159w4Tzo4X4NcUdHTwJwUwPMknnzzjrNl
d9wXyzHlK9GwX0DJHyB9zOe8H9qjDPf6yDxAs2J5NGHrryyXTf2Q04VqXOfkFvmHGQRkJyhM8cvk
dowc+6DP/dPEEcjBSllDdVfJ1sfZSuuVSWNC+CZ8CAATw0JWLZk/5ZbxmucMsgQitsQO2PjCIVgR
CpGhRlO/9dR8LhsScUayCkY5nQB0JZuB/cvGHLpsU6mGXxDxnEXt/Wzb+9iqYVohatDU2neA7Kzz
EM+PHlrveitJlu5gGBMvCYm+OFcA/axmxjDG8AAEyNYVqrj0vP5NZ4bNuZyacyCit2l0op0F9XDe
TElu3Bmdsgsnukm5BjW1tgePhGM6q4SnbQww5ePYJvsgnqFayts6K2O/0CM/iuleqUCkebdqbEgx
KeZEAnuOaDIvohZoBy7TsXsOpTrt7Z7uSwO7AiC1u1UqhvRZlGwK44b42oToMsarcJvIkVB/TNl9
EbXI08JbZNDTkfqON6x6Ij3b2dcnd+yMh1mz8N0SFJxjSZspTvz5mexFY4sDfN656oEoYBoTAUet
OgNkiUyGKWRqqzZaIVtr9rFJl35stZp9zm0VApgMJ6ykLaROp5vQ1ubRmoRIdFfyZnS5SkhmP21t
QW6YUEPK/lnX9WSfZfktQoRRazBcIqivVT7quBt1TxGNV+D2Jca7tveTXR+N0QjvqyTdhBrgtgap
Iglf1taou3fbreQpd93j5LJdcc3KH8b3wrwBWnlqsQp7wnYYAU0x+2j7JVLNhy4bc1iKTsfblKAm
zGEPsyF4BEr9GZuEq+oQLQDodvcqwaMnQGBM7qf0zUzFr7TjDYWbCix+2Edm9dbUSIwFdP9ci5lr
KOU5JtIeEfCSYJO1MNib1dR1vAuxKdiUZFia9AclV8A8D5eworen+nXoKFunhBPbUTnVxXwCFPFt
A7jB5fgZpHR2AjIGPIqxbdFV01m31XMeCQNqCCqFraFWSI4rmmo9u14Wf7e+I6KJTnBctn61KHuT
ut+7dg2SRkf/hWETADVNjJDas8UhUpvTszHmmBWduMN83Kqea9bHWsk98rjfSo3rsMyEn6r0jsoi
RSnU0nybwOc1WAseFYZmMm7f8jFp15Eu0U3K1PZNhPnp0Ro0ttDacARPzxsRaZhMyN1bdRPaOSXU
G6K50aeZeuPFMVKNBn7RevhS5hmUdFfwl951NR5oiaUsUqfQs0zMoXKIkSlOIXE6AVu9WU/Jurbi
TdYzq+XTKNe9mXpDprSemjMxYhdNP99JwQE3w14X1q1q1/S72m1KXJhANzHmjIcchhQ6u1QkzPns
cdGCMyD3nMnufVudwNNHU7903NAKcvKgcaryjRvJvU60exQ0jJWnqLujp/AkQLeAfhWEsfABCrWh
BzL272lfpGvLcDyqebFuO+VEhDNmADNHBUm7cUIsbVp3Fruhg2reSYWBWDI9A/vZuSk5j3YEqy4P
BW8YJ7vmeIl8MVUwSKDKkNW6i1+2fcbcPR61Cr3VxSgKCLjlvKszYKcWCcM+0Ql3w6Cy824oZgKd
BLKhds66Re81hOo7B0uxrHJwUpciyGlvOM6h9YYu813302l6oPVdclTFcJsspG4CegiSYMMmZIuH
fajPtpK8p3qa+q3JO9STsuyXBSpBO73XwKR7g94hLZl4f5Xlcw/Qk+pqcNQCN3tRrIA2o+iOSbf4
FPOBCeREGlZeCz/riFIfFeYuI1l2PR+l0THYMEmuvwHShWClEucm+uxH89BMXXp0nZajwzEY6zQh
Lh8krc6ShzfpDK1n3LZSt/dRcl9myBjAjXxFCpqKhuYAHDYUCczVR6PbKDbe/kLy7lY0Z7awsRJO
LwbeomRzYdW4tqZpbHZcBTBAEwGfT+gRrdqSN1EJNcU15dLKwOOtIYqLNbCg1qgjWJ01gMAN+rre
mAt228DadNTkSgBVqkfj0iB8BKtsYapqfiaWXtONphMk6pnDorEQMaI+kq4ZbMjjluc2jXbDMIP/
09Jj4aD7G+fqCGGq3VRNgHYwiD0zCe7SBvG1mLWjvox3TJJ2VkbePlsZ+D6FZAP5MoehcgAI8jwY
OmKuobWB2KEE4vOMdoaYUcWMjNwLMz/CxcUo1aGdJoIBSLHY6ia+hulZzyysqAqJKkmFsooYvVXI
US/nUtmORRRs2AW/IM2olEb7muuHSIvhabLq23ygGEzXbXzWSA/CPBDflQg7Kg2FYTXVuxYKV62K
4EEBrbOamQvzh2Vq9pJZ+naY93qLt0Lo8ZGy8I6OyYzYQvqFov2wUMKFr2u4a+zuil4C/9XzDUw9
sWo6nfGaBqercErPil02tI77WEwgxxOLA9VmWCjZw180FhvMWfbXHMdoQhC+963CbseSbzioOj7E
pjlNJn9shKK6Jl98K+qEOQegp7vJ+nRIlSBPgp4U4N7e9WypvSsdwxS5TI+mV1uyc8ms9h0AYLsG
ORQYr0GJtxQL1kHp0HlkffTRKTSFEpgBSZlsYk1SVhHU4rV1/copR4MpWBKAFOOt0Xu5UnWEp4pV
aMjclU/dkg9zw0yjs85pQ9IFTBTkfCoCMpl+R3Zc3M5I9bWSUVm57GNNtnAqNRzk4JPAOOFIWiAj
iWXBHDsPZsNARDK8mmh+hXqsnu1S3ZQmNqp2QKqZVmPxMOvKp1Op0Sd7m28z4JRWrcfCNelq6u03
17e33KL3YnYhVdalrPtmRzvTHMNxG9bxm6EY6LL2veSCGhuYeduethpLwylH4QJvcnTA2MV6Xvtm
SBFjw2podGizmWA0YZQHW2bOulCHz0BLqrWGUrwMqE6moAlwXQ878izV7eiwvBWT+pEF7lMxJ/hX
sutixfApGM/xmL05aiv9GWLcqR4Nh3mXUDdWrJCK7dYfgzT8ZZuxLhtz9ibLmMnjJIkhoW4B1V5s
BzW4YaFLjg65JauwKmhuOOpj5dbsDfNRIPXEFGf2r1y84rt07EhtdNwHxw5dL5gDVP91++QURCJM
tQG5vMaWWuoPxjUpTzWaTRZWvk3csI9GVauwPwUOMSKpQo9nyQItRqWBOjJYC/ry0JTFkpQHXi+z
ez8QFKEOTk49KFiFcgU/AlWSEpf45NnqDREritMZe2GAlBYhPPwicXc6tcUhLI2vGE7ZBUzh7axg
6pSaPm7dnN3e7OB4ycGLp4blWYm5DWplO0wdM0u36M76p0R4krPwr9kR1mh7YdvbLVOH4IUwcc+Z
dUT6A/OMKPloqtK+dWhHs2uYVtZgP7uI73KsfnhejMkzK/FTGL0vLcdi5yYudt98hzTevLJBKyEr
ffZdlBiEQ4TrGmK5t3TtSyUvt6GtL+FOob2TwXR2xlFfBTYzUjOYKORqigNboCgOBBqESWPFUOlf
hTM4uygaxdrueyDX4jkpbXOTWeySo6p41aY532nmQtZrlTU4vJ2h94vIsusIucHHL8hVIPSHZrPe
3jbCAcUQ5vQ5wsjctu+96I9NOzFNmiWmDquBV9D2hIREot0MKl4e8ndaWKcFs/2ZdsTIFW6dqG62
SzTF9mpt4eaNypfVm/d6m5tvLqGfiQNLEsrah9IRyNxYJ661t5JP9rkKzMOo6Nk6KloUKy3nYJ4Z
26R4JbfM3gUNHBmBmqEg7Agjf4L0PZcs/h22LC4kpBZZA9dnq/7Klii2WHWQF5cLeee//zKamjvZ
LYYq08wPo2uWyeX69LC2nYlB9bKJGOS0YeO/hNktT1puft/Nyb7AjLQ8/MeX1x//bx///ePwq3ld
v+/bDhNG6atC/vBfRngkCJa/pstfv7reiCUKvFlCs3/fvX51/d710d9P/tv3/nb3+rwA2kw1fKlN
4E0pVmE3H/NDkFb8NdPyJ/7x5fW71/uzTtoPw3hoH5pbkufAK7necHThuP19X8zBP+8bi88WH038
audEpKezgHWuwJiDbDcfsrSb+StFtweMv8qqydkFow4tx2F6mg+1eYgUyOlzFDgb16Gkud7t6vnP
B9LlKRCfmTwIfff7B65Pu94VNIV8S0bkmPGLYtMwDqPm4GTrldTAvwy35/q86yPXmzJv+M/ZdN4n
sY5x2yowdCV//XSnmea+1L4mQzMRDLsD7lYLrUAMRexI4QBla6EV2TXD/CDjWlxXTH+NpHvoEgY0
QzM1a6skt/x6o40dgoiobGb0jTMKEagzdtl9jwKtReGYdD8TNT6mXMCNholZ1LaMC2FTpsDGdtec
72v2d3E9wBeg7fV7+ZWY29tNs2vCbkN4HfaG6yNDWKizF1TFr0zSlf/9c9k1V3zqrUMApNBPr7/h
+rurUCzkETEc+XNi//f/98f/cv21fzzn+tDYMUlRZYEr9K8Xlf71yq7Pvj7wL7/7f3z492+onKT1
3Z64u79+1b/8nyX45DhtjplKAQwzi+XPyQEpmG6yiUL3QRoIFzUVn509daeU1jM4KegZg1MwDBMx
rcuP1FDrnV0HTAXKaG+nU7G3oqQ5CUC0sk2Z43fEp0WDl3TZXoToVuoSlBeIlU1AetjQKD+WEZHe
WzOIJ4eCLiiVCztOk102pAIiCemJMbPUAnaebqGPEGBgEA1u6wfMPgTped4C39um7iMFWHlOJUua
WytIZxXFC7s02FThUGNWYlg/FA3CT4e9iDECNWhheBT5L+jLgvAFNFDUAhtSOknD7oErGCzMhVU+
dhYDhDqCDKKipBjokm0oupl3d/gV48wI9/WoPmh2caG8JeEzUxAiENSQcQneDZZKwE4Bg0dlX6YE
MXIqBz9X2d9masnFLA7686gyWOqZYBINgfVgUYNnoXsYynHaBCmmrUSgJTbnaubUAopjo1WG+wER
fOVUorktmS2SHxqRxw2W2UVCo3bfhK4RpEVczUZz1WMZyR75aYAYvQVI72AAUWz3JUVW2TEH2YRh
jIOoR9FTtDTvxUffp9mWeM5Pxd6mWUaUFeBAfFDpbVuz2U7MCg11hF+XoAtmHHFwNMx329Q/tLTH
PNvSTCO/amdaaMejEmFAeRlS5IZ2Vr/gMiDsw4Fz0nRhuKod+qRAcIk7U1syiVPWB2GU47622TuE
zGDTLm6OtgQtjHlp6B5rhbpYZWfaFTBMYBuvGQafZaqeJIxU9GN94nVOeSM6vd4S5XURmvFZ1Evf
lpcjOIRpjmgCDnsPMrDAGJMGxY+dxccskBjHw1rcRAU9NC5nMIViwXuSaecQyoiuDM26aWkH1Ehg
pirU1kWqviqd/stKxa4IMVfwoze0Azhhovk2F9bDYDXjLb1HLaRYS00UYJZpk8kIj6amGXIQhjLh
mkrTPYxV6RWuONrBQ2oM5l2XaT+mhos/zp5CChQc9QW6XeNtaBVwKd38Eu1EqLJNmLVkZ6SLrtfq
vhgGLhs/KYgOY6/XlZj49D7zKuDBaz1XZ4Yr1Kx6wUgbCSxhb4Shja7mlan9FQ5N9FzS3goCt9pE
Mt7WEnBbQF93G5BnoKTxnmbmk1Ybwb7mHRKuLmh1luaTWnanLHfRwDksokYusdUZ5m7QI2fXVcEN
0d3NwTCArA9lfqAlcKNgwhrb4a3OmneFwAIvrxDB5tCDS/W2jUa2frzfg/AGk1JQ76dvEsjETRPj
E9BaWngiUlHToMNKY2TgiRm8RjGi6rlQYOpEZHTleICB9d6UM0mTCucH9AjxxXYNRYWyL1wMvmF/
NFDYSYw9bQNSieV8q0tofJUg8HJM8vozt2gbtJlSbXQL+J6Bvk2ltYf4JW239mzIh7xrUBkmCGV4
bxEwd5E4U9MD8FMR3U5Aze04vLV7rskhYyHDiMPtqKvvTuIqqGEK9Jda+jQZce+3KdtwNbLN8xAF
Xx0ttF41QWJoyLvGntdV94RedRX4wFnHPRv0nN3jMCCLmVbuQGfKDBFNDTLYmkt8SWV38rEvJWNL
+UjIg4K2NPql6b2+rmkWbDsTze+oagDIbX4pU2I0Lv3iRJSuu27wTGctkPCCVFZPDBdeorbR2qBD
MbpE5I5t7RcwKhnjo4Qdp/JYhLIDnYeaFCGHPwthejLBVAENKE9RGlutme81HbCQSeoomGYyZpcw
FiiPA3HbTrfvQuVSz+jCGFY99UTL0NG4k207rzWH3sdUqdgLFfLLpdN/JZBSabQV32MCkhAWd0GV
pjwLhQzWzm7wIJmQMutuOkIvxtjWk3WY9LTwS50Gj24vGFCybZR6fBg7DT24EdMtFptZq2ZY9OY6
M8P8ZhGZceTa5RCf0momEinPT/RJL0K5CtBjwysTq2bbQRxC36H/l+OcHhYq7tad27MRxsBpqiGg
jTC+2SkakGwcLyl9+4MkF6bJHWxcBHBjGi7dvTKmbxLBqz2Ob5nFMF2xkpueiAhEpVgtLA0Lk9Lo
69BECk823alvkuxQbyeZ32WVyppauB9V0dLM77D4Ws1z6igxmpnqwWKoVcwxFFGLK3Mu7G9rOVUt
jRFOCupdcgLRs6Pam8fPQKnPUpkqoDlLOAKOd1XBku3kWJDr6FF1W1NFquvWe3Q5eY0QIcgP/Dry
xi3gdoyZsUEt37s+MDuw8WrbeCzbLjy6kflKUk+4TRqlP5BohvBquVFlipkiLJ4IhowOUd64h8kY
XyMBqKIt9OmgUu0hL+GmEWbomTlyArJ/ymNaF+q+dueNtnQPg1bzx2UPoNhsDmr2kU5bkmizQD6v
N9pfX13v/vESlx9o45jBHPlMvPCh0yjnxuWVO1J9FGkG5MeW8PnxlqOLfMnH7lgVU+FTPs40nCbC
jxzN4UsG6eWqtAp9owKL342N6xcwEfPmTQ/R/qskOHNVpaS/3hgOh4K23FzvRsKhg86GbWN0TX9I
g/fQ6Mlau74ovW3l7HVTexctR3hqcD3oknReWZwtbC7ZRNQa6JJyubl+9bfvDY7LddPCYNRoCc3J
ZfskBMmOnBE96svUPId9z4auWD7L3zftUqMSBB2uFSbOa6Nm2LlTFzLrFZFKpB97lkLxx7aDlbDc
JLaJlOl6Pw618jDXdGPcTN9ZBEWiq7eHCsVLUB7y5n7oHHVv2RCLyOwYDnOGkFd0dbaWilxIVcBi
D32F66wpzZvILlkgLE07TH2pH65fNYrQDpW0SpoZtGLDhRFbw9+nFiMqdrl3fQ3Xryy2uhvLQMIV
xafKrNVD1zrqAR37EFnB3qyhmWgpot+wijDBk/Iz7SP9nrFIeSjUJWwmcYCytW+zpM5jr5evGRvU
fIRE/QShwLJjt/qh0lT90OpJQxRgjb3KQn2wAL1XCzoZ1iXBWtACIN5kATSFCkFpxbRuag1trQ/s
ZZhj3lZQ/n01tzmcXLa8XheLH7kAb68319QKVQaI6WedxtA/MbmEYDubJqMh0jROcSwGFfuS4IIG
1YswpmRMYhTO3NBf3ZfdrPoj89HDvNxc3//rXZ2WYpbTzOHtDgHoLZ8BldufN+4IQ8VBK7CeXYEC
N2NDpEU6olLplz2Kl5qC160APP0+AK93pwRPeTnNwaZvnQddl29VhadumBetZDIn5E0r46eOPZ51
397LsTr+R24MbWR0YjxrwAhnd09zB/gm6Y0GPWvgk6lfkiDqERW3U94JFGUDkdAm9JBXw3P03Mf6
UzyWR0ZTCiJVlNpLLQhzOaEgXuNosk/R0/wGXux7vDCxCJ6ixxyth08iFirz/AeI4nJSjj5tTyaI
Fb4kRgHTSjc8hiDQrQmdRiXQvZLE4MYgSIjfxFoGT7qRgF63veJDdYyGnXI/X7qvkrsTssEVSfIl
iCNmgG8ap6+6QZjTvfJfWczikH8RXn2PGY0hYY4bHOGNdYo/CahFvFwRCMcRSPtpV4oj3qmOuE/M
7qOPI0QztpH5hRgGvG0FaPRRfbsDYOXFtz3juBU2Y4QWj4JOqdhiO08W0JRzmr7CW+2EOg1wgYc/
FiIBWXTWd8XlLFtbD9Y3iVEP4l0/BA/046n1WuxYOuzdVRCdqBlYVrS35GW6BN8j3vAXCQO780kU
ifcGBn4itVi0LTaSW6PeCKZYyMlPwGeJtoixfb1yHOCAn5lOMDU6ZcfkE8dltS4CTzW2YYOjAEcs
eguMvQAeerGqY0ZYa+RxgKLkLZUY6waSePfuhNrCHz/DemXe/3I7kieQyp8mfN5OzcVwZ9Q7134Q
mf8vuPY/wfb/lifhwHOnLlxyJq6BEoqjmArlhGk7SFNV0/xbJkJVjzLJdBWjpnKoBJIVL/0Rx3KX
fvaH8B7KaYZuYasEt7G9mXKftqJ9cm7mL44Q6lo0etnCdpmsjbptAsqmPfkrOB6S0I+cfVDcwuyU
FQzVjS584WrM2KkbfA3J3ytEE5SBz/MPdL9tvs3foHDc4AHdVc/DXXKfP1bPHR2HNZEFv5IDxNrX
7IO0UN0fztmBaz86TIUDFmP9TvfJAdV9+47FDK3BDtkMdmrk0/j2dYxNk68RK7Dh7FiDeUNZOhu4
o7pn+wYM80g3+2QtUYvbX83wbT3mJ3C80Q/GBAwN9g8OKBKHCXXd4udbc8B8IoZUvulbI3+VDwwW
Hms+dKw2sIp5hLMaXoNA1o+UbI9hNjiZdxyyHePHe8Rm9QsSC+dcbsk43eLVpTec8f4dkESRO0yR
vcs+0epvxZ3+DAVzS3b6r/nTwtit+4TuLZxG7ZU07PjU75Vd5BtnfKHGO/mJ2Kc8rPfdHRhABM/5
C1GKM64XlE0ecmfMkZynNm6Az8Rbx/vCBNdKruRquiwIgEddWf8CTBbbHtXBhjSbzQ6YJbBPJtgR
BsJjvxgvjvgUwKl76j3DSjWi0jnRIocuvtAbOGyR8Z2nDVXGRtQ7iAx7/sRwq9+q33m+r3fjB1tw
XioXcN881G/T0X1jX+lTuW2pzXcCx9BmAS2c38x3lIQoRL0DMcne/3Lk/y2Q5I8D39IU1bBsy3U1
gxPjX+D/gOxbFF2aPGvOcMazFG2WNYbD68l2X7VFYbqKoXW9Y5tB2YTR6AlHUrsQvxet8v/yYghC
+C9noWoYKJ4VAsT+SzKJmZDQ1biDJNONXiH/OmVP4PTEWwSiDYcN148NPjvS2tlXhZequ4QMcLFZ
PuEfiS/Xl/NnosSfy8LfAi7+dvf/Z96Fbi3r3/+cd7H7kB9x/G+BF3/8yD8DL0zjH3TmVFNjK2cT
avHPtAtL+YdmWMRgqI5Bv1jn8y/KpouWhB9yMFTqKJNZv2Fpzu+8C9X5B5lgJnILXbFVHlH/L3kX
6n+ydx7LkSNbtv2XnuOaQwODnjC0oBbJzAmMyaxyaK2/vpeDdW+waNn1rOfPLC0MoZkIwOF+zt5r
m+qIvgz1FikX3keAkCNIcrA8FUvz6YgXjp/OsS2NR1HGzOAmgts0xJuwmPXrJEq0b2kO3qckQ1tv
O+vZm1EfGH49HZOshAigzy8Uqcm8DnJSZiKhr8VMnGEL3b1NKu0khLpWS73eUfkMoI0BOi9bgnI7
E35kZcuHwdPys5k0T1EJGK2N9i5zpOOUUGcQQTqsNdRcra+VG9dg1d7pkkz1HqWNHJr9pI/OD88H
OEEt2CWaFyeA52HqilpKI1M+uHszD9CX9Lgc5hEEBllmVMgJYd0mXndfSQoFM73wbTcA42gb5sRt
Jzdz4wBtRnbrN49VMe4tJyg3tNNtIIz2ZgTnN8cmCjbpUnJDJDCaxUm3SJXjwKhXIgIWQioepWK3
RydjDdZt0w/vDZQHbSotADllBzt1oG2oOT9be/rm5RacXeneG1Zd3vatUm9PLAOqJLufbBa6XuMi
D4/p4SJhtB+InsYH4bbfGi9AZYAu0El8iBAmVWdhpeUm6jBEZvo6GZJmb/jdtBF6A9g6jpCiDN2N
bcnrbAz6A4lmaz11rGNRjH8WxZDcDp32qkXirimM+SGzR6w4SSMf86jetiTBrsLKKq/7WmJmK1Pl
VRF/IoEfcFmIdyKbnJvaJQc8GBGkSqHSIeb5qRpdLrJtmO/op1Z3mcST+Omc+2t0+jxpcf6e47Qc
yIQmuZwcQvie7qnR9NOBnM2WFWtB4zzmpFcnIuj2aLPtTTimzMTsniWRXrYbvjfM0viHsPM16hKA
WakVH+3QaIDtLjRXnWXVUOwGarn3bj7a62buwSyzEvblk16U7tU8eRLLVA+ZQ/S7OYynTTp2W0PP
o93Q6TcpboNDSfq8rxEGMk4jWMkKVg3RoRg90cebGhqR3mf2GedIEJvmpsjQrE5MWJ2UVjeVjXf0
BG9uPzffGrow5FC9EORhP4SlDuF0+GFkRO72SBI2vlS6HLO4jfXpgeIuvIKumJiCDwZJrRgoclMg
Dmoz//Gfd7gh1Czwb0OHRemBQQjbmbAs2/qSWFV6jicDUQJorBSZcWrdYxtOm6EPzWuayis/sL9R
VZa36XkkMfAUI+Eby/5HKzSNkic+r2oyWQN09bvdUb5h0ZzvTSTc54kqHWC760iP4m3swfFM1Y2s
iJvUJdrmphz0YzwONnmguOTRO9zpMdmxIdThiBlzbiXHtOxRJBMCEKfRXRUmSlngkq/gZS81AK6B
gOhng1Ltib2UnzXDhLAg3WNaI8KQ1Xhne8GLtAAv1LQNjk6pD+gPUOi70UwX0C2/D6I5p2mZE6M2
A/nxzk05t2ua7KDbffBtvVd+j0Tj3TmDdSTwCPX5bP7Kne481Ia+dxnc8HlEu6zXgeTkcfEyyeFs
IbqwSZXftJbGBBlxWOeN5TaMS1ildCZXliyQoE4ISweBxDAEC5RmoXUk+/vAdegGcVnEEsL21yYC
ttDAVRkhp+kLYOVU8KDM+q+u3b0XM7XA0AzOpfVMpyp6tAluTlpkA2lDaqY0E1RkIUYAzVvNem9A
aI/9jeik2GeEvBBJjJkwryENN/U6TqFohqjlk3i2T6WjPzv5jEV5qLaiScb1NCKATJto2PoheS5R
hFLOD13F66WyiahhhZXAW5dlhXYwsW46uXbraThpyt/U9pzSc19OpwrDgFlSh3GdEoix7A6WBnKF
bjEIJzFSndO8Y26yuJJ6iTLUJvjP87p92XfTcZrkNbaDbMeJ/ovemIELiXVpZwAcD7zkPaffus/S
2jhGYp22rbjmuFp52NQMg6wY0pvWYSzKU8dgQnU1B+wCh3ci0QhJodxWiBJvR0zeYWbdBR0q4Dyw
d2OEMKdD1LXDcFReLzcuGKCy6iBA8z+7knlS7vMMpo1vt9dWGkxr4vB+mAa1V9HhGNBLZ89JkOw7
TE8+KdawksiXzgdj3NNl9ld9LJOjiSp6MKS5s2awk9PscnlKJCIvro6GV961TvPe1eGw/+dhQDf/
PvCyUEQ65OiC3C7TNw1qP38feA3ZBwRou3TQU9auQ0gCrZFXPiyimOgPG4ePb9X3SeUdp3GgpONC
5sRKH2ougYVFjR4r8acThh2bzgenV5b3LxJt5Urn8n7oyeOepbAfIyQK0H67bjw3Nkghuzp6uQbq
vy5tOi9le9Tw42eh2d5UXvk6+hakB8R6h8HmSNbkFK2GdjLOvqQg77i78Fa0rrsxZL3iJ9fPRQRt
uWga0rsNrIeWmf/hBGZ3CiXUmdDAklQQKXeaDcMB70nDmyjeKhyrbVGjQ7HCgM8fo3hjU8zMg5Vv
BD/HzJSE01kZmhqApMWY7k0fLmzqGtdVz9g/aD2se+VDLPl6lUNpbCZOrDNhw/6qpemqTCkp157U
2rX4FUgzbqHUmwn9pFwjaHQSL30W/ujL6KejoZk1ernyhSNPGVW9spf6prMnm9gluhQttLXcr7yN
axGs56PhOdY0JeIyRjPFCXxyfAM/Ww9yNApYSkd6a10POeALb8pwHvskok92Ik+R5OdtSS5bO2Ma
MwAgvQXdiaJy2KO7TK5ZuLA+L9J8VcghOXsy+VW4urOrpodI88Ot5aKmIFC1eTBi0Z3TynnCVIJq
LiO31dsVVZmdu9mVd8sNsTbdn/981DrqoLxcu9RBazJ5doXnOEg4yB38+0E7VHqjoaUKHoix99d+
L/1T4JT+aW6NZi8s46WsMwzf8/jQ2+/x7E/Xlr3VNYOA1Wiu3kRg7rQ8TRCwpsyCjRHNiwEsNUyI
Yc2GBErN/KBNTXwcW9xTSe3da3Y6fffyBnm4L8KHMsMcT4pptLOAbEVVk21sz0CiY9dwFby6X9Nq
HK+rgrHMdOt5OyMGPBsSRXjmDMGOP+MnPhn91NrJvBnpPreNeY15Pg9c7zwGOF6cvKPq0FriwUab
wiSaH82pxYuPGHZ2Z30/mDPJPJZ0zjZVWc6cuxhR0LoIUnfn2jRKItgr/7zjLbWe+LLj8Vnq/NqG
MF1iS/++4/M5aWod0dtD6sxwEmN9vMGtKbevVjcHd/mIu0VYoVwXHihSYIu+Fp6QWHXUuNErT5ZG
Dai4yWlxbao2nTDHJg7Sh/JFBLBs8TaTKmL1Pv4akGozdaDC0+2bnNI60Kf0pDMzOAQFkQoeQ8bK
KBp3XxgpawK7L08pAcNPurBv08T7TsOden8fwrQ0gvyM7OfK43L+2EoUTrNI5ZZZMtpEVAn/vI90
/2sZgqPTcslZxIvrUoT4upOGrI7weA72A3NErphYdm4j/b6ZaTTVYS92fOerY8SI+/uxO4puHlmu
gGmret06ZD1Dnebb+S5pupa5LxazKchUt6CS69It4QAnvk7HRT850p+vhY+i1Qwozhp5TtgddpEj
uoVrt4q/FZ2wII+dw6w/C7cETVXStB4MdAie7Latk/k7v3F/TmFm7xkV5ydiv6nfmv6hNMVp9pro
3KPn1/EYX9UinrclM8a14WXjWvfi6YYcOyYNUS8I1Gm2mkCmX/iFRccz9874hjDwBQOxEzikrrzk
JpZR+KpRssQg+K3XuhoQmrWduiS8dh0YPN0UWk9CJ6TITGbnlDUl3dV6YiA5IhTpV3GUsb4yQBmF
/TBAKd9aGiEjWMWRqpXYPNvKfnUGTsuBtc5mHCiH1SjIkAkhmRwyR1/HeGFPxYHWONg534EHx6Tp
TreGaKP5db3W2jS7HmqAEmEYQbxzzkWXdg8R4UFaG1Aop716MxegC+NIUHG2o9fOBCaRAQQ2i+Sn
gdb9zUuI722pv1d24O0z5oQDU/G7oDd/9c1qGkmcw9OSrvOMFo/e1dZuuQJZYX7nMUCdCzqfUand
poPu3eJYrbdemBZUzIH1pvRz7eFQCVoeBZzzAvU0/A50Mhr6ndjVjmXoHEReyxfsATiMpmi6j6rw
WCORwqArvmV0up6H0T8kaU07dkS+hlwaBrcRNUTdIcRpNXo2sefeteVzZmTxbVWxyjHacGvY/ohY
jJFHZrvI6Mk1w/SYVX13GrCioXUb/nB1Qt5E4chtGdUC9SueKTMCdKuF58qTOOcaypfLXU/iEc3i
d7PIisM0MovjlGLZC++ILmHFMcNut1KDuO+RRt7Q0q0hzCWcYMK4rURaO0pxzc71rv75LGYw+zrU
+SZ1Ox9EA8GkFGy+rEi9XM+6BtHig+0wORgz5Gml3bnHhorKDRelh9lh6Lfr3Lp1E+3RCFUXpmrK
TTqMMA6Cijp37DCjYHWHf6M+mbHV4V+507L83jLi/AnPtYN98l4Y8FkiEz1LaIXGMz4U6LueY155
Pc13LFVPbezZO9Fw3V7GWbNuoaClzXAIAyz/pD4Pt14S/Oq9/kGkpv8kJQVhfuabPgFRaegxjGgK
KCuumR6i5wJFe0+YAjNcBGs+cQNagVeoQTqH88wJ9oFehlCMkK34GhbtdHC3tTZ5J232vBvQEnLf
oSxF8FPlfLHMb+3OPGmIsVg64Wu0c9l9dwGIx7SFnxy9gvglRbipRgOva3nf561NQaYIn03afwQm
8L0pzcGnLHjENMqrxaxdj2jRDz7me9r7Pgq+gNFNuPK+1zNxHfhiXmfCPMeBYveCDbllpvitcUgL
CScjOTv47YijJI5OTiKmEeC+Z8AvHmSHDA81kCRtCMMkbOzcNwcUcExnaHhPVG58d132I20bpkwP
rY5alhrCrsEUCaqWK1cE8sxMWNCN+sxsHpnkNk37Xc5k7ypzs+DGqAq0ScIBRybidodICBR4i3+0
GRPqGoP2EvVU5/OgFLt6Avzo0jrfdEw6CjgCp9x4EiKssGL12H4C4jCDgoTNzglxLIR4lLKB/lnn
K7NyhBZvoM4MX71qN17ZJfvUx3tL8/5bGNMzrRBoK6sbVjRJQmiR+qxhm+Dcx850z35Y203yPtip
/ojQNQFfaMpjhHjj1qEZgrxVSXGq7F23brniBm+4ktEGIg47S31ID0kRQaDzA0KpM1iiXnQs8PI/
p7r9k4KNigrlXlv5J19iPKxS85jajvGU5sjYJdXzrRO9ZI1mwJdrzLsgNN1VWSMA9LDIXAUC3HIf
+skDgIbxKilYflvJn0E9/HQqz7kHHg0h5RgiR9iO+zY2i/tI+xW1obdq6TqfQsQzV9LN6ST1trfW
ReE9W3Oa7agiVhstTotdMrDu4jLwojXwTUMCis6JNJ11kIu1GXL9HZtsujLmjCbNhOethVtykHb+
XMqi23Uip8MmnnqzZspTmNF3rydeoSY4URbnWULTbREI62bsnabMqGEBgSWZk2gr9TC6EcRCA5lo
D7aGw0JaMJ0Mu5xekoDDjslRGLbzazXCMcC4lq8zG5wNRq7wnKUqXST/Xo7QbOmFuHsjts+9VRZ3
yD7IFejH9K606scOqeg29SttCyUivZ4VPsMPKE/20cicTGumo+zib3lk2BuPOdSq8/xsl+WYNHOp
7GSGHr5m2B8xv/XuHeJLag419BrHuAkleoExwpaUJyGxUm7q7KweEVqLvCeSrfe0z5kbPTBbOWj5
rJ89K3yOg1bblHKfxm29r6YBZzaCrJNT0m3sWD/RULWCfaZ5zVav6baaQGUe9HKbCbvYiLYBTZCH
EVquOrgbbQqnVp+jI5JQijrLRNuWZDU7CqOVq0MPQJNsMOoM/bqthkdSl9Nrw8MfYfbTMctSsPxq
2jzZb21a1gcW749zAON5mvx4B6nCuImwifrTruzi9zQeUnAqnjgbuAdnxJzrwcXOXkB2lc4UnLWh
mm+GnnQhv4RB2VsWk1mhe/tZN7+7ubvXm+a7q8/GXmTTePB1JglJSy5eErnDDdbpHzPFYvxNNNJ7
b3igh+Cz0/w7Tpb6GItuuEnLEdpWbv6ZVhJEwKhP36wpv5VQAa6ssmJMs5L6Acfe1vdf0Eflrx61
83WbAlAYw67ZO8zdP66U/7+z9P9IUjd08sw/TSpUqvtfGew3hMH/939dF3n7lr99bi399Z5/t5aE
9S9+RMe1BGsFzHUsY//dXdKdfwlb1+krWT7yR8E3/dVd+neaujAALdiW41G4bYpONZ4s61+mY9m+
axqCtj/Nqf9Ld0mt677MgWyHzpfJP5PVK6CRLw3VEqwOCvgpvHVQe2G6g3ydELCZU5m5yjRxmHMc
q2gNTpkCw6QQYjyFikGPpBPzAqQJMiaDJCncs4zRuvzpoWJJy9b+bnjtg1XWIHjVkMH4bLA+T1du
6+f7rnJfGru4zwb71g9B2SCd8sRTMrU/51mpVWJQlRGaeNyz38NkZNKIf0DBcVKFyQnh5eT4sRMF
0EkD6j+2M6MTs8ZN3yLXHODtmMkdjY0Xzc6+mRPIxeJPOdCwgdFTK1iPrrA9oQL4VPQGVjIAZsrb
aI07NnF0sN9TwD+RO/0aFQqIvbfyFBwIIAlTaXBBk8/I2r+NsyDvtS02nY9woVGIIRfWkMa8ZM+C
mZqqAhHNgwKH+tGvqiM+U8GK6CwiVF7rBoJZ4RW7YkTZEvndJrNoV/OKcWeUAauLxDmKkBZD6Kuo
ZN1a20weUSR13TnGmS5tZ+toVMxkmXnrboCDaBfhOjamO2I28pQoioqqpKGYTK2iM0VgmoCfkIpU
i7u2pwHRKZbTrKhOyDdxidZguW3UohZYwBoDfYUdQldMKDMK5TbCvXwVKmJUADrKBCHlK5YU2jD8
K5044kUazmUFgxDwVKwIVFRsC3iDUKkke0BJmiB9u2Ci+weHptDWiDPgzZYkaLhHYjIp0FUB8apS
6KsIBlasYFhjRp6S0si1vkWSOJ8xJ/WLW6IbZUbmrxHRvcGqG/fYjSlbhP0hTcJ8LRSEi1qk+mHH
G81ESRxD6hoVsstU8K5cYbwiN9typlxjcfipy7jbORC/coX+KkL0X3gT0UjdhAoONpjlW9ZapOe1
JD+IJr6p9DpBVjc7tPfOpuEccUIOoKTAjnlpBdvT+JOCUnkIIZMJhSirFawMN9FmVPgys4ZQ3FIR
bJ19U7wnqicV58TnOQp9ZqnioxCYeKLQuPcVIC2s+5xgtZdAodMsBVGj40gfFhmaFmf6VadQa8ra
AXmNi4lgUbiprHcbIbXCs4n61lW4NgrwrKZ12m2c3y5BZq6H1BPCW6hQbxPMN98keLekvJ4pHFzt
LwBN940r869WCIEvgEV5DW4qQo2KKTG6sib7D3py16bAiN3GZP1kVYfRNOL6rPdJTmw2MxyoIt1W
x1nSY8bea3DsJqzLMqcugZgx1OPXCin1wcWbeVcjoBwVDK9WWDwLPl6tQHkBJi1IfFm37lC8ouqj
x+vKnagUutYTP6KIipEi70HgYwReBYrIp9B8qYL0JcNdC7OvZmV41bcumS2gjya4fiPHbI3zUuH+
cgX+SyAAYo3YFgoJaCs44Ow0YAIVMLCDFAK4FYhgbISvpR/eMP2kBaFAg33BIRclpUBNBobQAxND
0SRcpRAKJ4UqFFY+7kofUm8XUEFSQMMifZUKcDgo1GEF85BJSIggqMPweRjRuCg0oq4giZhN3zwz
e8B29mZDUcwVTlFzASsOCrFYwVqMu+k6fI7wwaNyheapgIyQGX0IjZVCNQoFbTSgN7YK41hjoB3o
92ndoVOYxzAG+Ng60P7zrkcYluO3JeN7HupjVNj1MfXD5jjYdbrzpThdHlpegSVWGNXx4z0fz6k3
frpP4QVoxIwYIAafdEzmYoC2zpY+mHez5uAMJu49NPWdgSviqI91eWQ9Xh6Xu8sNMyAKstL6s6Xd
Cr3Obcbd1BDgBGyHyXQBc3u0ORfoQd1iLjs4qqTUB3jzqxAePgM12UrQh1l3aDdMw6lFih68LvBw
X+m2MY+jy142l5uGRQsxGlO/mpUZc7lZdMuLZPnymN6O+joPSVnXxtm917mMDq5s1qEaCeO5RuBL
5GMWwGQ15qeCMp2ZFN7NbM97unMpRqruVmimflxuSoQfR0uGSFEzZ4fHLDlW9onjKjmGtnPnSPmt
DTLCvlFJSn1E3SivvdbzD6YrgHHVIHn2NTyhVle/nK1XW2xRj6NT5GK1PAYwgl+TRt5haJ+zdJT0
bNZeAhVfZtEe0T4+ktF7a2FNsPqqTulgk0ACf0bznHgXuw1ZSIirF/11ovTXwr3Jc+oClqnlBQXH
HPm18e73lBzcCU+1A4EWmAayZ92vj8sNDtT62GUNf/CyqbcMj7Us6NKaILwVCqlqHcUQI1hzSJCf
lhYqZ2cxQnZKMb6IwwGMJEfr3rVHKOZZf8zIenNYVEawLnfwUM4ycfoDJ+cPwTpxm7XOIWLdy4Rf
JxWZ9mkGr2SdWQBa+iAhKHs5AkxBOF1r0Qa6yNCXr1tuvjxG9b+G2mkAvxhaOjKLGjxr4DzPJaK+
ZS/VUVkSyFn9seyby82iVL/c/diKUfW6Nupcq+6Oy82MKn89RSCp47lAWkvJmGzCGoaTNThjuct8
zIhKGP8hR1eadDAf9gap0mue0OBSh8OscfpKy4SPDATDmGhrTLILRB7sBm+Kwp9hGr5r0LvQuar9
uxijPWVXuNzNWLBmJItzMozuWM+b5akPy/WHndrFxvzXK5bnas3aKok1JI/JIqLw3x/c59SfHegA
HwZsBAZ/feNXV/byZZ++ZrnfZd0zXmSO0+VP+c/N8jGfzOBfnl4+pgjsjTVpntxlsfvj8orL37Y8
9uXu7x77+FM/vm55/uOBZZ99+m982lxeFXh4//NxJPU9rbXiY3devu7Ty3/7P/n987996e/+aDdD
L+16BP+mTMwrsyFl3Ypp59DXpV0u9B0sHxbx6olgosv98ZoMQyfGE/Xo8pSdPXOScMqH9qMLchgx
+4hHBUUIF/XfbqLDCFcgUDA46hQfoRMMa3PxXrvKi60ZKXrr5a3L/eVGD/N+XwdQ3/ReBzySeu26
bGC9WNUpx6i1tSzQEmVD6rbgMrqx+p7qMuxGClBYKqZ8xCcCdrZey6i8dTMIUDEHdKEMKJ465Ja7
YyQAAVzuLw9q6shftr68pRiIj+5b4DnK1nMBAixbRhKPaytmHrB49pcPoQZOztWy2QdUdlfL12fL
o8vmp0cHz3zNbSYkTkNA9+STheMV1XdHnxmMQyTLXaylh7YvF4ONr23GxHiO+vBNGjRGenV6LTet
2oqZDAOuIATHmNKf+WQc/dhk7JvHU2KVsI39bh+qwUIfDSgC/qr0SqDkBTo5tW/M9lcG6uawfCAL
U3xL6lPps7We5R6caPg1D/5dlQXUH9UeDRLnMaiGZJtXCsewPLbsBsZe98D7Ln+foa6Y/YT55LIX
ab4qpK6yDWVeZq8DGwRGrdxGzJRee8QOhFf6KlxTvWShGtRm+lqOur0RdUrTfFJjoNBUnd4DHBeY
DyO5PEwJRnzKJCTCSt6PyuNidEDWAFMghabtr6+Xv9JPCD0xwaktn7/8XRShx0NL/JuZQ4uzzPuP
FypIw/J7LnfzThkGSZDAmgW2oaA4vlq+pVM++V59n7Y4+5f7yTzxv9SzfYmLGeBjM4iNnhE4R5Eo
H647tKd7qqvoKNTcZ4gQpHAs/FmGGbIctf+XX6JZPvo/d5cnQFX8kfbkQ0x+vbbDhK5C5ZK6JApO
Aq8PSATkWlqyy5ZfZjmspehNWEdEm+GTX/43y3PLzQKcuNxdnv04oNWP/bu7y4svO+by3i8f1eb9
yNzjejnllmNt+WOWu1mRKtSBOk0vZ+THgzN4cII73PTj95Ja5yDeQqqvXrx8LWtNzuRlc1xOtY/N
5fxe/hpmfv8+AZPliy5/sixzAsmYJ2p+92Qpx1Oszo1QC2COLqcJZROS0ORk/SjqvNz5YZ/QhQ1D
EiLVyz82A3WiIF2yO+YUC49jOVIvZI4vj4GGoVWq46nVSeL7z5i0/J+WmxaP1URAIv9Hf5mdLJsf
f305j7d2fD0WbQrzaryF+ThvnRHgDm6Wpjg41k9v+UOsGg+ZIQ7LzvbVwLVsXfb95TGX7jLOXFsj
y5JRYHli+crL3ct7l63Lz3h54vJ5X94b5c9dojWMYaBLFiRK54Y16eX/gaqwx5P2tNz/+OPnEjNm
pOGPXD5r+U0vx5Y/v0lNyw/LMYYg3yVTUP0G4eI1XA7T328uH/ExVI3F1JAqSeCems5CtOPaocaS
5e6ytTx2ubs8Br////i65W1D8I67Lz8s37/8ff1ygC6by4OBpw7jj4N5edQ3cjpJlzd8etWy+fX+
p0/9+Kz//a2fngdRiCPFedJnMrSWYWa5jCxbyyf+7rHLS5ZnjQWqs2xebpbf43J32Vre979+arkw
gy5vWV745at+99iXT/3yTVIN+KPAZR5CrF8cplQSzL6ad8u5frkB4l/Oq2Exm6pR4PLM5bE5yzjF
l/tVa7L58aJluF0+/PLST88sm4EFnQxRH0OyOq+dOSfm83KifLr/sbmcV58eXe4vr/98epIzOEZ4
upJZp6TH5Lh6R5KP5Me6S2cEOY5st3aOQaCtKL75w3Myki4Jpks8M5xgqh5L9566MOGPtJSey6Q5
WJVJU0R3pu+5le+dytQIuwv8O6hw1doI+sckxkFd1CMa1Dgh3o2WOg3Sh3yMyYoxVR8FCOt5Br+K
+rmND5mVnWeX6AONOgktXcJbaa5VCDuo1vWjgxpDrcG//oc/hpM5n646taiaEarglWanLZfX5cJ6
ufEvV9tPl9xl83cv//LYculeHvv4ht+97+MbhsQ/O82Opi5LPy6Jy423nLuX+4tTfaR0TllsuW6q
eeWgBqiPB3/7/Je3O3aLeNxxcSq0ykC9vD3z3Dy+XV7ZJ0QdG2N1vzwxLafg7zcjiaTETot3PQId
qRcRlHdYCanCd2kRIK8Yopebnzv4XoZevAwK+BXlr4kCgEUNGdQKCTYoOBjrqGPvgQtr4Ibp8MO8
0b8x8/4tUmAxD8KYoVBjNgL5APZYqSBkanjeRApMhgKGiDUFK7MUtmxWADNY42KtSaBmlcKbVXaW
kh/WUtdU8LNWUdB+OAqJZig4WqUwaUZzJ1Mh94ECqGHOIK9VQdWGsJgJoGz2vgKu6ZDXdIVg4xL/
migoW1SAZ9O04MXp4LWFgNtkmhlr2yQTmTobVb6eKhiF8KvKUxV4BX/zXVzPsBNoAUKG6+m47TUH
Q2AuwMbB6F2VAUWLSSHlkE2Q0jXMO9k0+P2aIN3kVvFL0/1bS7OI9e3bnQOjLtPITMo0AxZFyF+e
2i94PsiPpTAHMoR8GVh3oYLeEd+wojhADHLwrXOqey+D6B4TC5kqYF4POc/4aSqMXqeAevCKtjaE
PbcOnE0Kc2/yStWMJsc0HMcti+QO2lh+VxXCv2Xd9+76oXYUhethyC5Ws0H9GhWAdUgV7M9FMNCQ
r1NZlNdmJwaeBBhQKkSgD36GZRuVc+iBlcIIpvAEtViBBRVicIA1GAuaCL4HfhDxSUlv9SrvPcSX
krKFDqrQVNBCLTcfB4UxtCeAhi5kwxrCoa9Qh66CHlrQD2OFQUxEE93HkBFDRUhUqMRCQRNn6Ila
AUYR95Z1xQAVnzoYi7mCLUJEp6BtIrcLI3HKa5Tf2NZthPrWDi3S25TZBSmfxGGXCuU4KaijqwMU
cLT8e+fd5BPYR8SIzRUtCQrluvucwYZk9cmqUuEic7iRowJIDgXgtCCnzNShf8+gTDoDuEnfAlug
AJQVJEpTISnV6B8qSCW4PY44sB1o/VqFsazhWYYWYMtWIS7NA91FbQOk4juEqXGbUGCtQGJmt1YL
IDNVqEwfZuYMOzNTEM0UmqYFVXOGrukqzOYEbzNW4M1aIThzBeN0oHJyyOk37UStnH4LHLjh5CuE
5wDL01VQzwC6ZwHlE3NWsx/gfo4KANotKNDuD6nQoHiYfnmwQiMFDY0VPjSHIzrBEwWB+mh04ues
QKOMFER4KPgol6HvCfZ/DEoM/zWE0lShSiO/dldaHbE4jA+2osMncE1nBTj1IZ36BcjTOrBegXYV
JMskEFEdWDvbeHqVCpU6w0x1YKdqHhDVQuFU/X4jmoepfMfJFt7HAgllWUJvk7ifRwVkRddRn10F
adWhtRquw0FCjXhSIFf48+9kgznbXkFeHWiv0YJ9LXTEi8J9miTSI70xik0RADRDTLDyFTjWEByz
sYB9rHqJaQnCsoQzm1Fqy+AWlAHZ2GmY3+PKOVGOxQTvHhJItQCWvmHr1yhUezkKjkmrtUdP8h1+
jQaWumdu2zvLTO7B1OAnjm64/DkKjutAyZUKlztVj8QDGe/Ig0pouoPC6lpeKKCeBqsmZUdqenoC
lzOuar4O4dSLAZ3XV5jeFF4vrH9+FKhOGZKNQSF9TQX3tRTm17Na0qArzlp0GGR7KxqwXYhjFXwj
RYi4JXdjQg22mO+gF3IHhTM+eTUB2xaMYQMkb6Ggw57CDw9wiOtUFcmFxk4o9Guvi/ZY68Yba9QI
kLAQ7UQKaZxJ2IU0AAjjpOxRwT22FAC5QrrSQkSeFRq5V5DkCPVxq7DJCIPIEBi6/FBZrAgdA02e
pnOWS4VcTo1p2LX8qFM1DNdB2SoFIojmkqZN5Jf1PurGEFE/bCZGfs7ADr90SmF3WwNOx1YE+hnO
a7v2/O/45Yoro6YVJOFEa7J9lzMxi6153w+ApM2iB2BUG9vRIuwthFWQ26SPm7PxbAvSJAHJJ6dO
M4/m9IaqULtJSdkhOza9HjStI08u7g805Yh/AaEJbnOXwrymUEAChcJgo9qNcG8TgEyGxFVHvf8b
4yMegQxvkAJp50h1O4XWxi6BCx2mGdX4davw24I9tk5IPNuZSfgj1oub2Ct08orp2LU1+iJq+dcG
RO8ZsrevEN8dyUesmHeNgn/70TVNcWDgKMyuaOvRCA3kteEgn+pghwdCi1amwol3CixOOerejkCN
40bkvwV9HIqrfzrqCkk+cjqehIaejL0rFbbcJ1JtZUbfRDN4m/QtCOjqa3OXbseYiXUku300vfQK
hd5r93iRoqMBI32ElU5jLgkluG03QFlpTGdfYdUrkCsNwR4rvCY/6G5zgioIe6Fw7AFcdvg+z8kU
tvdSIdsxCaDmGw5dyh5C77etcYqddIEwUwtg+Z2HsfEfZAQInsy6IgIMbyhEvAsOdlDQ+MAfMP0o
++3WTkkaiaV9NzlRzzBOSB5XqKOhEPSDgtH3UOlzhacvW5KWAtx0636OHjtjgvSUOcymK40eZg58
Hf6f3BiawyStqp4D/c6dU5CE2GPdH6Y/o2gye0pbRrUxw3ncCIeECzu0bXpRuEfsiHiYagTQ0kXd
ye6B8JfJydJeJ4XmlyaQfiPV6lUPt39WodcK5D9iB8QGxm5YIP8K98+1a5cvAQCe/X1CqTFm5WmA
bo/BEgSAORIbEPXDi9eEe93NyQ7+H/bObDluLMuyv9I/gDDMQ1lbPWDweSTpJJ0vMFIiMc8zvr4X
GFGZisjsCqv3emFKipRIdwcu7j1nn7XiekT0BzooVLa+UQl09kP0A6jhNItksBiFhj0KlxBTAS4i
1snAxb4yP8TKaomlLmIDpotOhgBtGTvKylrkB3LMdr+e3qm0+XaPH6HEkzAqBgrciIc7wOlVuC0M
zAAFZoV5MSwoj6QkTLuJQG+Ni4QhxcYQJKSjq3IG4tPRCe4qbkHAKz4Oh570hRtgdTCxOxAtlSDp
Qz21wq8M/wNJE6YVqUsc6rx9wMNkQUJBFzEG5kdIFlpbRBIEYkACLHKJZtFMBPgmQuMl4/xDOxoR
Rb0oKSTcFJl2NIQ3CL/VOuo4O0zCXhjm4TAsvapJ0Fdk1KENtWzFWE1RLoQPEToWo5iBo/vgJpOw
9aKJRbmSK3So4MvSlEFIeN8JZg15UWwMuDZMnBt1xbh2memKYzHa1ofTsScGkNRkmfVF2YEYZggB
vlhJV+Lfu1iyDi5oSYqa+D5kA/FHGMNECUZ9KzcWUhANhNmQkZP2dyMf1SY1C8Snrzl57nXLqMBe
jmimk/Pkaag+RqwOhrllRb8hInH1RU0i1pdkFK1Vmg0/5k798vMF40AEKIqJD2XqsV00JzO+k3gR
n1QYUPRFhbJ4sbaD75/EpmcuqtoaS68wWhpci0gl/1aqhMhVgkWzkuFbKRfxitIMl24cdxb7IHZV
6XpeJC28kVz31sAmHHeMMJI8VOAqwjNSrxk2Qahli/KFcZd7jgOmWWQw0DeJkoQ1Mf4AkkqZr/Sw
LE9YRWzJFPNTglVGxS4jN2hm4sl8y4iIuo2CsbLUzYqr37yF2GkmdgCjXz7E0HEL7DVqj8amUxDa
hIvaJtWHA1P+XkBb0o11+XnCgmPMAaobDYx8tChySk3JnBRrDseG12rR6HRkDlKRMSMhgQVvDjw+
pRkgTV6vx0XDYxlY0tHyyHN3GxZRTx6jqkbcY5k6pjlcPnlmHIyIAhDY0wRjCykLWIH9njo86eRg
m3aLFGjRA1mLJwhfEMia4bUwrZdqUQk1SvozigWytotmiO3uZlzEQ6l6qhcRUVpjJFrMRM2iKFpk
RTPWonDRFwktIiNxURoxubmRcByVLbKjZtEeZWmGx4CwU4wRKV/USA2OJH+RJYmLNgmi7ose1hVy
TAwdmJUEHcVS/C1bqhlN9kfInNAgSK4wT24ucqaC2p0Uur2gnAZlgDyqpOW6XIRO+egYi+BpkFE9
BYv0Scf+1C0aqFpHCBWpbHQYCBlA5aGLgpYGTTK4yotISjBQSvW4pTBPLMcMW6S8SVhFsudZDlbF
IqQiRQvTqWpMO2h6thyhkXgD1dCUp/+uHqbNkJRIWBb3xbQIr1LzkIgIsKIOFVbGcSnGNuUUpNIc
bRFm+UTY5h6Flgk6faNEpEJr2mLjItrSF+VWtsi32Aef23gZDuTwwUqWYunSFl1XuIi70kXhVc8D
9LRw1m1d5ZTcm806w9iSgkzcMDZ3zXSj8EJr3HJTg6lZRGFxa5xzIJ4rc1QER1+gNWUNE4ghfmZk
VDcEHLESa9Jp8DNQFMwtNxxX4EpaPDXBoisLF3GZP6XP4qIyk3loDYvczDJCuiOL8KwuHkb8Z2b0
EKrtc9wWudMtgrQEUdoiTOPTqBeBmo8uxkKoZixqtQTHWrvI1pTWgGC2CNhMTGxhiZKNvvdVWiRt
JMqg36jMBEjw5hnYISM4I3WTFr1bvIjepFqWXdhSkxF+pbyXTgX5fV1GyWc06B/079fLj7iN8cdp
VLlsX09vNWY5cVHMoTFYQ6+BDIVK1h26V9mHnIOVLrJWwSKpSxZd3Ve1uOsY1+UVGOaDzBHEVsCp
rVRy/hjiFFub+UhLNHicK+xg8eJ1hcE8xtgjglqseTn6vErubrPckevGq1fw7p1xH56QxS4dgcW+
t3j4ksXIZ6HmixdHn7TY+iS0fRn6vm7x+DUSRr+oGnGQKlj+jMX3ZzJl+x2Y/d9s8d9lixXRIov7
/6fWnD6H/7N5z7gGo/rzTwnj3//mHwljQ/xNl4Bp6CqJ/H+yawz5NwJRumJpsk78GATEP9PF2m/K
QruxCBEzf4Gh6p/pYvk33eJIYSlYo8gDi8r/JF2s/WWGV2Vql39JJ1XMOC8TA3/hT6jsVoPKNBYO
S7NOIv1InhC7syfcqkO6MXTKSwABdj5oYOjYT+27+iMA70VUlqoPt5aPSByEofDSMtPvr5lbl+CT
WKx0eO43TGtlVBoolt+SloVkW/oP6Zqo6yp/R3vNbgiEXYYU/Cb9rPaWa2wtV4v/ZohM+ssk6O+v
kSeipWmKwf8sM2a/UE1qX6ZhB1yV7qPx3EnSQ9gRKTaVSzyojPN3X4IgDHaZRHctkh5+uSD+DVIF
hsqf09vf313lk8LBiA2UmuSfv3uR+WMVB5BuzJs17MWv4qE+kzIU39pV9hUiKfLt7st4VB8K6gD7
kOG9R2FlHi38Ic58rkpPvUr1UTpwKHnPTvM2uQIKaU4QAYdrVzqNF52mdyy41DzJdkDbjV1CKj+K
5/CgXMR1aX6SP8arZs3PyWcyePpFvXO6h02GjJ6/c2SKDf0b6jK7e6tu2Y3ZSEHZaktm12MMUJlt
iilMwiOjX7DphwyknvhztHtlA2zPrNwcIBmBDLd+rE6gqKV9szZ3ipu9FTfOiuGP+ImXsxpf8q95
LTzM0So6+hvKjMAj+vfA3AyH7hyzMVjFn9OG8XwX7h+HhqS0v+Q9YvPWIpYnbEWy2x9sezsGst3s
A7/RqAJBq9+YAclkr74xhJWqtix7wPCCp4WUefObdRpfp8tsOAFmZfDvT8U1+QxUssq2cCyetPX8
QMAvf8kGrGjQgTh828Fhes3f9RV8OgZrta8Y+dBR17e9tEsCD2NrANfeXAGbJ08/YoI34K8y4vna
4wpWjjMUbo5buXhVRcZqbeNavw17/aO4+Oe2AJw4cPSlLl1sogCigGM9RGvhRJvhFOz6eRNc9D3b
mYUz70DvLd+h+sKFB6R+BUD+FXuIgjtUMGwR7OED2GPSMzOPVsjVHP8V4zgDSNFTGx7NvUofYnBy
3QGI7uX7eQ0N0iPpT8aEdLl2l376R5Il+nF+JaxiudkZdddbeMQ4FPDWNkDmsM9LNgOsKF7jtXEg
45rH62lvvqBizwH/FW76WV/ZTYPkJFx8Fu9y72kPwdaoMXCSR3cK2QEubD31vBOcg1rHMA5Va8ub
+L3b1k52lpktss1b8KGfOoDNDJm/+DfzCoGFS5sSAlNFGsVV/ZSdh60IW0I5GNdG9ShnA/34GFY5
tqdNtUlfgfTHtrUJOyc+Whfrea5wjq2B4o0eRknuDjv97E+Ujbu9HD/FhVOd6bqfm3RFFUokEkiR
INkNr6QDjSsEEA4YINd9FwLmu75hComuF4ZYB3gOp+SVddWY3LLDI6ANPbOZBybTxCbuR+0wYSZv
UCd7xhZuOYFKigQS4sjjtPHLjQqe06lPGfyZbXhM0Fmz9bopgG9EakaArZ1Od/vA47gj/UxvoUfb
804RMV1DTtyMF6i5+npismMb39q3yd1Mm/Cmio7ARoDK0tkgatra2pP/3nwJza6jZgK1ZTu9lLvR
U8GKXDu2tKMtrKd6C49+XI+B08i2eVa6m3Xtj+093AFWNO7Tg/giupnL9Lb4IJ3r4W8W57+gDFTT
lGSoRxZz+hKPOW3hI/2yNsvpzHFElxGEEY/NARdQQ30xo8b975fhf1mEl2+jWYwtizzsZH15RPzy
bWrmZjsR7+BGk4an5VtYzH5Nwfg5N1FGHaclKF/xiP/HXuDfLP3y7yCGX0ANy6tTZRE4nA6AkDnm
v0wvg0BSiXdAxJGEZcSFyVyN0cVNOQY1cglFeJM0+M9WuvJLjIGWyjj/e6EMubugJ8DB6Fu1nJ4K
3+83sylzq6U0yjooN22kiIekg1ELZZjyWc2knjJRjxWhkJujbK7AsZSo44vBTpgab0eWjBQwNAn3
PUX++JzPSnVQhwl/bmzsEuRoVdM8y2WnUQuKKDsg1aHRUQgejOKHNuPMwFVuwIDZyEpPaL+4tZrR
PQZaIx+tNN9XccnRJTGwsqlBubXa5jDCH17j6TQcEFd3qy8Y2uQYnhmrVPvRBQNDdNQMa12omB8g
WpZRTGt3YpZIa0WctwbH45VOy9pWORAzEQ02tq6d0qJ0OVCcY6vRX6Kcl8DH3rIcmIgem1VVS8IO
O1S1nCBe5LIWXDSvpUtc4qur2+QkD3QKo0J8THRfPUZ9BQdo1nsWKpmemyYgC8L+XdVXPY0wKzDp
PjK5b6saam2hML/kp1DyWVPzcHS55Hw7SNvC1QJGiGVhpjRQQewdscsJMok+eFPGsW2MY0zl2yXz
zYPPUM9TraDZEdSPwRrVk9USSpIz2++MdNP3MgS6VkPdgtgTjOxFKYQfFvYcWkLzk8YQDT8vUI7s
Z10wqKmVOs+zWT7HfXsMmaZy2kKn7Rrpz3C6MTDTfkWPBeBPZ5PQc/SSahUqsa4/anMAtLB24kQ6
iZROhEm7SOPPatQe5hKcLBM/L6NePpdj+h6eOzHMvGZsHsYwf0T5/gSq4GdsMqRNjf95Vjt4rs3L
8msVpcmAo2GOhHiFKtMNxqX/IILd9RN1Q5J7yBmk0maKXDJABVWmyZnFoKLqODiFpXZDZ38UBJFi
tMUnbcq7Ii4A3aaqsKmZK4l7uksK/UW77oZnrJ4o2YbCGcvAXAnjJ3VPVxTSp7GUf/rGBCU7r1n4
kozRuTUy+wmeIp25sNMvlLoCe+LJ0J56PoHJh3XMu5PORwgYwLQCuk2PpcrUcQljF3dN2aUMOYXI
CTt3+cxE0Mlj+mkBMzEoniuh5g654UGCB2labdSLDsI60yz8uLOTF3Sakoo4ROdoEmfn0SAajlES
m9pADk1603q8ZAAbEjZeufYZ010bH+deI33b38xmOHD+JiIvrtQycpaqbTNPdsMWrR8jYB1Gre+V
IFDXUZadp1CL6Xz4Bq4DY3lo1J1y8IXO7JjIPs2KGxeMFWit6jODryH7zqVqS6182sRZh7ORxiJn
7bHb51X9IBSBv1aLIHDHJK4hXYTSLmhm8LqsfLRszcY1ezlg8IshkY4SRuKPPuVibHCSGO2mIloZ
DJnvvr/okyzv0qhmzyZbbbiuWvPitz28LwFoDiaYmmAk4fchFBMSz0MCrew9Tpa0y/cfReYLkXRS
fHjM999/ojGi/vuvevkHdwTCVy1HchxIELQrtfcC4qd2yBRubo9W6pM4kz+rQBZWstxH3oUhMOKK
5/mhGRy2i2wByo3pNseCFKkdrXu6qly8d/k2L2hroLpufcRhesQ7mNjNnolAHQgSozHYLZzkPj1y
71eHEYLDV72GOMgO4aCczLtdXEPmE+8CwKtz+N4c1NVIjtT2T8UHas6LKAKCt+EQd7b+au6bR+yd
NNts2JyVeTYwBYKs1ehXMwfBG+WI5CdUDHOOcRIv1NyZTgoSt2YkkSmDwF7CpMZWukKHhqCs2vVd
YtLTOEisCfTu2SA6emxrH+bF/Il0+jPq7yHlGNCYraN2/MX+q1I87Xk4yJ1DoEewMN6w62Fo2k1P
1tp4Lp7YyAcX0x6fQR6txXOEBwEYMuP7bDSYkn6bmeN2zI/5LZ5tY101XiGz00bmxLbZlXSX+OAG
7zfs0qVwuSuCXdqzgFqOGWOldGttDS2GsclAxm6xGRlpZHc1eEqzB9Wjxbwcr273lu+IR4YuWEup
vxCQBY8Hp4fMzFI9R77sDfpFkyhMuskVgte8z7zBi8wVkHhqUgCZmXurkVJWbsN7WHrBS9quEZaz
OT1BkVnqUlsmZ+tXuVwrBAkAN08O6acUXR/J7bO8M6MtX460lIqGXpQNesAEHOkOr7zHCffXtKag
VisM3TimfliAl6jrySP13iTYkJoiD2/qMvXuFJ/M8yn1vv5g/JOPp2JYCsobA+R2erb0XUIrLtjo
+cPQb0frLpxYwiyIKDv9Tiex33BZZMKWt3iZ7gwejZP6s2eCKvE4krUlUU6as5Izs2c0n5gHohIc
n8xoD9ndE67zs3/m/NTcQWZU+UP7RKeK7x28sfV9zQ/ltv/JmSxvHPVTWUUn/Zi9dwUwMrt9GW4R
FGt8gidum8Rri405QNFyilu5qh9Djlqtbd65A5SPjMNa7PYSDUk+NI6bTnVbBghd7ZTcNLaqWDzA
K4ENKT2qnS89OqhhU/Lz7/h5xe4IzpJ7ki0UwfrWNkT7iRYi+RKjWlc3KbSnAHDF8k/3/aWQXgnL
MPJomocAE0TigX7iTTQ4SJ6S2tEOUuUZe38HKxGI4lTwSa34N6rE5QNiSNV/7pLnYMY34ejJOu32
woeae9FDIG1gg2jWumIjdrLOS40bNMJ4hLuHOI1xrxVXroqD0q7W9b5LVqB9d8kxDlx2NunPCQ/D
q2gd0oPP0LVh6z6DtrZI4PSjrmxkMQWYJRhwtvHKdYVKjBlOxp5rsvgbKocfHchxdcNgJoCpTT4y
LOImr+m61R02AxzAGOR9piqcnNu1zyjjQE/ZbnpbIPkh22ApB5NLBHaCNxzAS0K4mI/MJ3GxszRT
zH6jGQu1c4SicuVEnu+S5Klfs8uznhCIdC8FO5xxbTrKtnGkV2klr/VbuqaYcwegQFlb26bHaKXc
cuoKnnHYM/YxPw6ZN16ojFeX9Mp55t6u4iWLqB4TlrHALV2LhfsnegbQfycGKl/7V9I/b7yGKydd
M9+Eu36NTCgoedVp5s6etaWvO54D+EnAg40VsR7x5D8QHQCIz6mudAYQvXb70JyFO1CXRyYm8Ssw
rWu/hdtmT/TCY5tw9UcgNRy2nbF/jKeVuUYv4G+tlfWBmuqZR2h7wSEmHcZVcQpO9Q90G3iBZDDP
jnUWsBGz3bqVH52rHVlh1SflFN2SfbBR5V2g7JCdYmiSJ3uiB5ccynZbihf9qh6NxwICC1Vcm+Ql
WFqfq07b1D85GgAw2tdb6dVodvOZI92JJwylEM6I0QfDn61sW4FHyKExXKOjceNkmVv6O973zKXN
tF/c6EzMvkqKpyhcBuZJax0Eizjsen8TCptRWvE5+eGK11IkV3E8FOpWjh0OqfRd/G6VHymrDAWb
hQOnSulnU32wq8CWh+1LvYZPgq2YtrQyr/LaeqRHUy2wRfIWuFOICzoRAV673oayS+NqPEQEFD3T
OlVov3kgnSqCjdyVXz3hsi2XXfAy/8hO38uc6gW77I3qygAP/y0LNmyLLG+6YEvYJdcg2inSB+mB
2LwGwzF6o/E0pPu5hqBLo2MPhocd75HFvwMDgM0VB5bElS582X21Ng1sTRfWH2uCNmQ9Jbv+cfLC
H9KLYLmcCIZjeqcCobxKZwogvWJL53Q7r6or5XX0ltk1eOO5xGKgKO9Wv+qO/bl4iBpb+9ESXXKy
F4avTVQuJHd5AwZg/ydeHEJEieewTjP+Npa3ABU25BFtbS09D6J+K4nV7h6/tYaTnGEuTNfx1feB
AVANc9qtwhUbE3wk6+GhH0AIBJaBTKPklR/VrXgr/IP6XEYP8cVEIq5ttE18Xzaewip6HxfJCMgZ
l0HEZBczJLOZeVC8SBtaF+sObR6mPqfaiOt2y/G0O0YJY+zrSl51nyZgAto/motGQ6S3djcfxfnk
P+YbLFz37pNefcku4KkvIAnYSu1yowQn0ctuDIn5l+KqOsFDeWDOIXknWVt9KavuraS+8QUB5l1W
rhkOPw51M297vx9obbMJf+SZF10Jel16ca1F23YXedOb2rnVjVWdVmrOv0pt7EQ66bEvd0vzaGM+
0wunEWOdKSi9Kyvxk99I2noI6N7SqnXVcQ2MK64I3zn+E5HufK890L/TwlWYXrNPZWYX62WfGlGu
5Dpb+0RaodHLiQKe4Cz3l17fotTlDn5TKbek6kc/ixxORCKkr7OeuTWQ5BYVWLMquPUg/LDPYqUb
wMyQ0UnZAlVRzUHdMyAQNOhi4rUEN+Y4cUB/zckdHGvlq6l/1KFbX3hN5EzIPfnb4JM9TH6u2SRc
GZL3Aydll7AzWq+uPStxynvcsce11U+fjzHf4WltufRvxIW4jsOn/tD/NH4Mb75OcsiZP6pPTo1W
4xa14381gBF40NACN3fUkrWXYLR5Zom5I62N3XycXFRn64zdpTvgNTslbDPqkpjsuhBWUu+WDIDY
0PK8GdIc8taf4pYtYrSuyVTs1SNAYohLCDq84JTe8228RnXRfHQA6SlrPlXQKQko2Dwpzua6Opnm
Hn/UZ/9pnrgqBXzFT/MxPOY/YKqd2yNaOfXD2kbP9YH0FvXz6nkEYpl/STMUIRvzDkevKd7mjKHU
q/GHYdIoXmHzYdgcusaUEVkeIxQzvYm/UR0nGIuyyvs8VlqwmznFhhpq2iFIpT35Yv6DJLbHPmsF
6G9T7bUpT1vmhaT995fv/9/3r77/mjEELORJguik6KS9NUYS/I7l/00TsNz50yUNWiiIcXhtQP0H
2qi4iomcImSdaSsgtybxQEj9vF+lEoxA7hdg4kjaDaSWocUIKkZu7IzuZsYUkov/7RpZ4V7XTH42
q6Vyq2bIugWeILMhouTJSem2DKTbck/kqdMIX3Q6vA84hXYgGC3tXNFriFgSMhEpRlkaL9kPA6+N
2zu+RZhxXTM8SqAmoixPV5VMhV202HC3NLbcymeKMpXrx6ZRTMin5ruMmJ1tNfD6iUhwCpcrqFOc
gRYWnCGtKZrLfrZSojF8jiI0ckQdhNj4BlYRcFL8elVpS5Qw51FYkJR4qNgdmUpIuAe8ZD2CME9H
otfkz/Zqt0gvk5lCijnswzi9CotLuRdJFIeNcsfn3tNvL3cxgMttDtvSXgCoJTwDszT2Bg8nH8xb
TydVmjGdVhU75KHwr2nkv5HkbHYtZhBsrByfY9a/ZtZWabIiAcCQllFsYflyvr60pZi6MtxodyEt
elNE3Maa2FQAItkGg3ULMwAhMc7PsDd3jREc/HJ81ZNc3vaDQJ+s1S9+/J52db3zLelTLVOOZfAB
vX6K4zUYY56/wjru1PSumhxW/IQR0NksCWfMLQMa/vgwB9csz7VXICaNUIjMdrR3Gs6UlwcXT/JT
pX0RM8RUFqTPfZjyXK2SkZqa9VXlxl5qRtTmAkBMsJU7n9Q00C4VjZopcPSdX4TW7DftqER2JYZf
M6BFCfFcbZJxCeHVb3xqeVU337D7mRsGXxkJEMCVBMR9OVwNL9PyzWSZ0yluJmh1GRXoFDLobHl6
2K5UDHlOFMvE1hE1iyXlaTg46zlRiQ5ARWG2dN/NL0MlvPR5eNJ5hvaWQrWREG3LLObvfzeLtS/R
3CYSus4SUnZDPS0yiIKMqXlGo1iRSROfWlF9zaEAdpWng76Hwi4SNWVzbUGrGUKQFAE/wRItbl4K
bcBAyIG4zNmiKkV7Qw2b8vBhGN4YrI8aCGvkf6g6W+MIAKdRsGEuMzoIC4VVvVup9Eo6s+EISgOr
JfyWDNOh6LtVUHJkkENaKHGFGihK07VUZ8H2IdRoKoFwWFJjFWmjiMNMI8K1NK7WZDwL8UJsM6B+
G+I9KYePeORJY0IGmCzqQVm71aJ2V8sdcfO4X6Skt0qH3oJuA8y9yGk5bFLEQxG840yZvGqS240Z
Vbi/8kjf9RIPACN46qAqrQ2kUJxL47ZnMEMQyXB2q6YhHClETz7zDpoq5VSfiMSYGEnkFEy40pQ8
F2VYSUpP3UIIlHzbVFT0YKouK6unTCQ1cQ64EFpiN+jKs2nl12iob9Kik+2NiWB1I9mh1ALvbZjq
EIdbpuJiimTi0YkxQUdvaFv4LQMwBe1kgJQbZKxaoAsrpg+vyBVZwSCMQ01hS6vVakMGtnuJi5T9
SEovhjU8O1jVswJIg3N/fId5RfsqZlYEZrQTB+ZTP8QHSDKuL6vJysRoWBBXtMc+lD0N86QbJ5N8
LukDCmLRr3Qr0u2UAd7EmgNbTUYyGzAypNR6r1JOrkWY3UY8LlHPZwUEHrXXyPCHmlSnkjJD2/qf
IVp2pe9eGJn65i/Etp7GsVdChGWjPO6afmc28ls4spEt27uo7+EDnehrbEoD15nZNp/WSOM+Q1/d
VGzw82MxKdRmsuDoPACD3mZV9Yj44zSWuGQGnU5bK6I2qOufJdn9SXwPgozHaU54EAIu3tSGsZHJ
SO+JsGoSur+1Fh7TgiQfvQQ2PBxxpvu7DmcLyBgb+yasnLynTqoI8qHtqIrUwnJWNYeHyMzZeMTR
VayXkSaN5FNF23csOmcurMegjrMVHC4erJD88bxuW73f+XEt7oua8YxYTB/Gvr0zSl/ZVQayJZAD
DsvsiQCDXAtBeIdw7k2hcg76fE904gxbN+DT6BrA7BwlJQJXgjGu0LZjANf4rU7Sb+OTJCTRRSaN
pA77qNRwCyu7FePAH5WU1eoBjXsY3ERjBETcOwm+03U1pCmt1YHqby+vG1YzWzcTyh29cpJmcnP9
pK8jNUGfkO40LZ/fZy3aS8EsbJk6uGYme9AUrO8wphyi9fZxJFHr+INx7bhOQXSzwMvWWgE05ppd
yrmJXmugLpk+Q1s3fslwieL6UblR0L9FJYU+JQVDHEn5lmDcvjejR4HX/xxRPE+K5DUxkpAnMSHU
mgeZhN6BbtsgblWg0aJF6FhWMkrIscI6Vavo3UsO9kYD0rT1CbZGQlfAkV0MlkRjxQAFjp/3/Tlh
3L8HUYzuhSGZQIbxNQ/SSqGv4yxZRDWSORrq07uaWFCTyB47RZlsZxGeS2Fu1bjtPFOQBDvsyN/n
BVOP8+gOJDYYCmN+aAZB3Ih8/ro/rxSsOUtoU3f8WLhMaptttRLKV20yj9Mx1lWBk1rHg/w1VD1l
3LRxhqdeEKFq6nAxJpTPTKodGxneateH3syM5GS2j00GV1to6y2Uuk1qRNQgau06ZDxyy7nbRgzK
JbxFTuQbh1L3BZzyPGxoWqVp9FhNDXdMo73IY6k5YpLdE1+84SCe1hqjJW1kvRgiowlyP66AzvpM
MDRAGgL9ldgbVYdYcDVJSWjSIEGSVIPhixSPpSS/El1mNAJ3rG0uNWtNTh8w3u7Dcn4EZgbGi46U
SjiZ2zhThyczL5ifMKWf0Fbqoxo3a+r4JIEhUq56v30Imm2RGh+6jJijyfVdkE1fcRGEK1OHl+fz
DhWq6nUj9TVJYMcWQUF2YBk41chdbVQ/DIJvfJYL5bbxEYqMje4i1siSypF79Mm5LN181CaHvuOg
oJKOKPyuB6cVPSYZKX0aNEtwlVRQRSs76YlALFN/PvxSOhrTQF0jaI2jDEUd8lB5NMSR+VGLEdem
cFqQc+so78+9shJMmb582ClrBsbUXZOhhvn+1V9+O+Lg2gJoI3acfER0hjxJqTSM0eGvX77/zKwn
y4vE4C1YBny/v1Q9dwALloQYg12bL8l3scMy2+j5D2ZqGmLuFml7USBlXgUt/qOeCl8YcCiVOMjG
ppK7I+JyQlXUNFNObgF+jT4Iiq1K1UlbPKlJlf7xpZvKq5Apxgpkhr5r4gnPlqwVxu5bpfr9JSeg
umvvljQaO+EfXyLiBczQVNu4AcuSLl8yGbaLVnXtN5coG0yqYoqWX3Cty2QotQRZRKKuv7vd/xsS
/JuQoIKLhEjXP4IB/wIgff6sMxikv8YD//g7/xUPlH5TDUWxdEWUZEJqS9jvDwCpofymYjEQDSCi
ukg6gu/0XwBS7TeRRCGERs6iCumGXxOCzE1KFv9Fo7OmATT9z//7Y/yP4LP4I7Xwu5Lwn7//kxOM
ZMQvEQb0eZpEDJEfEPGeqop/gY+aUs+Sz94Bg7j1w6Q+rUTXWRrAwgWV8jdhEGX5x375ZpxbkOvx
qjDqWSLvx1/SiCwXlYxt2N9MYNRWstnJ1D6Y0pQqJfI41NXiz6YRt10CFGs6Wrn5WgkjhU54clGf
vQGZhHxdcKYYmsEdWmrdI2RPNQFRb+bRLYJfyoATCQdd2TO/a7mlXA0EiXnKqwk4kZFRrliLDsWS
SmtE2ROA3ni9UF9+uQL+eJN/fVONvyBdv1+opoumaPFJGXy8f86jhAxrjEpiWhsGFDdjazKXE5tE
miOt4W52mPtLHS2Sf0DK+0ojhcRIfREjNqatnyOmK6kx+tkmFLOvZUIfDuoAEc5HzVtrHkfKjHGQ
qPJkNv1y0ZC3zqQX5jSLnbwmUkx111S2vU4QbA5Ukp2tcjSC5JjGJWhZMpnLMifIANjQDz1Hutrt
0jk0aZ7m2eCUoSI6Kna6tJaAXBsWP6nKj932JpZug/allbDBBh/wOlV6AwO92oSoDmALiiTIw4yy
KFl/cwmcQbzlr0RfUjxt8nKgtsYHwKEdW5TNCPhnlVaXhLk9PFPs4pLosewmVx5GvMYFoz6Tmtwp
D3AWtvr3vqITmOlgqv7ms/qX7BAXpaHyOWmWqHGH/uWiFGu1VLJ2JlYWCmxmKv8pVpI3q8Wfmo8g
uhMqUDVUISeAJOX2tDWSoh7cWdc2jWAUZDratZSGmyBRqN8kobipDd1jLaYgEg14InLd0yrzledp
uoQhdPaUuCPDOHN8PVjXZT3addoGK3O6Si+9mGquHERfWmw1YDo5VIINouBdcN1XPG/qYbDY2lgf
aciZQamrVwZZD2pRmCADyPSbEYk1RuwzuXwmT39hH4ZvYITTNPWHSEreGh4VfjM1K21X9MN2knXa
cOkp9oVzJ7cHDUckQCVFpP4E2YouG8ODhDKjLxVWKzUq6ypKA/3siS12GMdny6LJrJLFaJIvs6bO
XmkPy/jz3ywe/+6WMg0dVQQOTgNMxp9vqUZVum7iQI7DoRzcWuSAYgbatJLIKrfyY6smr//9hSH9
2+9oigr5NYZmrCW//WuoTOulhgIc31EZlX2p6/+PvTPbjRvpsvWrNPqeAufhog9wch4kWbI12TeE
bEuc55lPf75gSiVZ5aq/68+LThx0GiaYgzLJYDAi9tprr3U12gHVpOJmwDboPg/SS02CBRDYzQOx
ouAccYWtTI2WTWpvy8B7ht/jUT3TNl///th+12cdmCv0Fp0h5iPpWMWnMk2k2NlYmHVVGXG8z6Ex
k1UwUSyq6TP4Tim5rX/8szq+vxr8dM3GqvXDNXCovrDjTrI3iRE/94Z9I+eMB3YWPleIpS69PsJP
x775+x9VZPG1H6YNA3VupkkxTf1pjgo9RXU6blyS3mjjBt4nrwPK8jtAwxzFUErrCVZbmKc6hGDr
JgpJhOCCQVbVkp8Vxdkn7dhS+O8w+vvJhRlmsNkYZFw5GtYBXxMrDtgK0T+1TPGMA4nneWxil2Em
V3oFLBQPwX1aStepbu7SlqYeLGCxyMyWBb9L5aUPOKCbqzDvkMkl56dlWF6bFTSKOKHUkgnA0/bI
2ULr+uYNqPJZKe6Pmt+z9B4JMDK4K6Zd/qgRf8mjjnKt7pPjFlAMqGuHmm19q0mSRQZHRrloRKkK
UhYuS9Q5euLPfWPsFRfuUhjU2GNRyGpHBJX5rDGBWQcx8MT9eK57TAay3qKHxmUjbpBMuFFBbxpz
LR5utDa7bRTxWaZWwM3hs1Uz5xRSK1Oz6txA++PAHBrXKLQHcxihHorZYYCx0hUFjkUOQYAfbUqS
RFkD56XHh3EWkyT4Fz1CRWP9Q5egnkFR6IiqYPxTMPHrvemqbtz4Y9lvPIdgodNWIbFDI4II/E2z
eYvLvQgvfOIMTQQcPpEHIrXSDE1/LHB0XPdQUidE8QFDZy5RiyLCF6r3oF4T0eQitDGIcToR7MBT
884z4p8mROoZ/Bepj1UjAqS6CZFrw0xrhhSENJOMH4EVU61JKmyoEsqzEb+lXA5WCBonCPlhdK6N
0FVEYOYTodVEapYI2RCc/57J29LvPqPeXayCFtJ0VtVrNdLLi2zUfyLTRbrWHSC9wTVgzFpmdCcA
hICIUcMliSjys13AdqfwmNxCFhmznDjTEQGnSuRpiBA0bhxgDBGVivB0bFhiAfNs61Fx540yrKQ0
FRC2dG8S3fYizLUT7bYas69u1lCwRyRcipA4ITYORZBcePNCBM0h0bMdk8Y0K+myIK7uRYCNtPM1
v1tRbutsoORtaxGMF373RQvzjSBm2XISLMyouyhFAG/TQlZMU+l3tQjweyJ9hCOehyLI1kmZwwUH
0FdyKk8ouUm2LmkWn4U1iZMaij7JPICIfB4LYKEHYegF1GCBOdBWCxRp4HtKBq0XjM3SxYAL9HKT
g1j0ArowBIihgmawNCNzC74RIgMiVqekvBR3MbghqQbFtxe2X+xQMmk/VcjtoPUGaAJnblHgjrLt
LQdCSUGXQPQSNo+AWzoBvGgCgokE39WL1H2ZGvI2F5OzFlCSJqAbW8/9RaQkDwMEp7Av/DsKTL+E
RrEPwpyiNgL2IhoolgioYWwgxIMR1WBFHZiRL8Aj9LMXMopxLHJ7JMPjTSGTaXVtQDh1cK4dj4r9
RGq/eFWBvKRC/S+366xVtGu/sySkJSOyBOr4mDY7M+JrmEpMxDL0O6MwLgHXIxzcYVNFhgY7ktml
6Kl1jlRPXct+hwsoEG0W3KJxuw8Vyky6TIZyEOe3PdD2YnRiALgeK9akIesowDk9Yi71I7LsVNn1
K78DTcbLz0bkZdYNuMq1o/UpC/L9CO6H4PwyBwdMsv6aRSvlz5FFCkFl9dQnIqHVfm1VrIdkrn9S
yvLeKMFULXmrtqxQBSCY4Wa8Avz8ormMzGPKEKt76aYKhCg4QjYCwqzAMisBajYC3tTBOccSOR0c
jwrkmsPNEAWo+c36r5pAR3sYp4iJQLTpQnj+IUN0si6K7CuKFDB2yMCBQkL9ylyMBPoYKkGNQ2fz
s2C02ZYd97HTV2u8Oi9joNsUCPd61Tn+RS5wXUy/L+S+XJkhMquWfxcl7VMhkOAWSJiRDaOjPfJD
X+uiuXEAjiMdwIFCeoEnB05G4chARURdUtAyWt19jBJBAwxdAEcbwNLIwo40glXOQoFZD4DXyFre
lgLNVoG1I4FvGwDdsUC8E6BvU0uoGchaKh8Z6lNwmk91GY+LQWDmXgSzFrOUtSTwdIqegSPj8zZ1
b1AtBRrMxsu2AmLO1fhrmNI6PlQGuSPvXAZwnUz0x1ja3kO4hu8V4uiQS7hUWJkwwVWKa11g/5g2
I+kKjRmHT2zsqEwmW0XFtjnzReYgFjkEvhMx4go5JK39XGDZEurczHmmOrNCr28tUhFSnX+KNKpv
U7tdhF0DCGrby6LSCqGBdYvRWIrpBvS1HI+C+ThW+Qx+PAaedrO1az9eKo4O95H0iBvclCJb0pE2
8X3tOvWghYwe1E5tXYv8iuKHN1bBSBrC2Iwc5FuC3K03ORq0yzqSAZSR3jfwOVy2jQY7yC7RsOtu
cyxsZ9WU4RmbXaMgky0UQQawYJELwgz2uxR84y6vlq7IFlFpeIf71DXCvARhTnSLVvpa76mWqWXI
RIDy5J1QzV9HIhOliZyUL7JTOWkqOZHPZcTV5qwjZ5LewHEZNbT09a8wBRCaaFjgMW+K3JdBEoyc
9Q+EudrY+5GIHFkismWspm7rHJYHFj/Cwa3bUVt7L0vOD1domIuc2+BKd5FJfZelZJjOzttimYkU
Ham6thxuEpG7G0jihSKbV5PWc1rhUUcYGcW7xrGeQ5E7JAfOgQpdHZEbtEgSIrBzmWn+g+s9VOoe
4yLBgiSnGJJcVESWsSbdOP1tNwTAnkxvFSnJQeQmNZGl7BQDQU9jPor8JZ7g977IaJYit9mKLGcp
8p0liU+JBCguCrDwHLIDPe+nMmNuHT0bLfZoVhx1G/x477MRb84CWFotdGUp6xC7GOPAImSEAuA+
9CRke/Fjo51xq5Gs9XPMLQpSmkPh3UKksnqNpG7Yfa1Fmte1HlRPMR6k8ho3xM9JN5IOtqijohrB
mXe6oGqWCcA0+WOFObcTCWVA335piCSzRLYZT+Zy1wyPiEJddSIdbYnEtESGuiZTXVPVjQL4yklh
DVIgcTsMCkYM1FwMXd7OepHwVkTqm2kAUQRLv4ryvVqnW72UCqw2VtihrFzTwEZFqJoTAJaHDZXS
Na6QCc5QpnHNcnVcZZrWQ6odKI0aMYaF4BnOZNUptpxus+s7H3K52HvbeAKgSEKqIuWmRQLCcscd
zI71kMb2GlJEvtOEQ4FJLc6qHrNLDA7HnV/U4y5MgnDuxKMi2rIRfgLWGt2ANTSQDTVLe89ObED+
+tJH3omxM72Drx6s0rKGi+Siz6p2ECF8yy8AipV1o6kXuSFfyKm2QFoD7L1WL0LVp4cmt3Rxpl2d
RBMyCmSYYdeYBozcAuGqhazW2Hy2K4xCYNlK0RP1AFfdmGjAyOmTocQXln+dB8Qe4+BduW5P0abd
Iw/hX3VZdZtW0ZciCvD/yZ7Krt8HqqgkUh/txvym72wRfrawYEmRPKmxd6XW5HLVLiH8sSCfKgGl
JNFF25jM6w1JyviJNRQ2sGKZolNYL49MfYBhtpyTPbeRBR9gguLSoS/GIDGWWGR8I+4bdoYM067T
mnTZWtiYZ6aSQM8V5Uoqxh2tFLe7PF+/iS2bak9FVJPdTfLf5Dug9XGhybDtvYRbVAoyzD8H291N
m7SL0b0LokvW3e7KFZYEY8MwhuHBGpCm2JUyydd5kJQm6jjZTRjVP3BXf+kr097UV3DJVhao7bDO
1rzGx3jgVVp82rP1BrZfgXeFTzUuKbAbUy3thZGM39UsUdA0QzizlL96IehP16Z3ru2uUwFooKn5
HLbuDQHTRo8z9DtS41ytvVtHayiEMh2OVzY2Qc/shg4hXMoGM4cBfMer0YIJ2rrBhz3ahgmLuCCj
NLRg6TbXNdLtcmosDXX8qVOwMWGYuFHiIIcVhkctop1BWskDYzWWzQNRG8sjEhNLc7ww3Yz1oIEL
kNVDgCc8cWmesg6fWx1ADifFJ3QJyMeXnEBN4ZGBQjcFi3B9dJaYO4vwskS9ZNYPg7oszOdITOsC
+puCRDcP0UmBOqYncAgyHdsXEXKPLd+tBEhPJS0kV6qvF/B1IDm52q2iDEvHDugfQHgTzCUlzk0h
x98wg2JdGyW4Dsfhj8qNnvV+XFp1vDV7zi8sL30Zji2Eqx4FN6wsSV9/DlUbjK3jQ9bwSWqhIDoZ
s6vpw+ZvGA+XlDoiyYeiTu9RPEetaIub5EIxHR9HA1F0AvFwYAkXBvmjXbtfMBPdhINuzVEX31hx
85iYMDGCVt3GQOTnanCO4DclxxhHtXaqzn1T7TaUeZr1Y5URQYke04++uSgEjmmOEIf9VSu8Rco6
yZeGgeR8OQQIgNkGMAJwtO1y9cNUjrc9knqzRsCKXebD3Or669oqf+J1g8FLN+xzBcan2wJUoBRy
79pUgww0tyFnd0ozwscvUHcPo25f6iplqzWzdldCRtRYNIG5Y19YYqgSSRyUKdVXfbvNKrQXubmn
y+Mz0gR+UJNuhYPKhVi2Y3pHhSOMSZDBzsg+hQ7s10jGn0lyu8+j3neUBufcHpGGdZN9LSNzMQ8K
VtO2Y3+WAij0Pa6E85pWsUJQjNgMvgZNAEsLrHfqdVHvLxNMc2Zuz+qk66nXUeTnERqw7rcHICSC
tQOBEM08F8SR/AN15a59E4cQO0LxHlFbQYfa2gZC+fyU5ouQWiAxVmJcl6X+I87Bhhw3h8wnPwWS
fJnqX/xWlKH4zmpq0iAsKCpBEhegcvC4R/HtUaZvy6CtakIjBSvrcysROK404v5UUYJNB18iZ/ol
6fvLMAOdb7FdoJJYVBnLkN7icUQdJlEu4jzapIANM/RGYeDR4Wd9zXWdwO0UMA5ku0OCLCCLDMIj
mUm6zKJGRY4mYb3Q4QvQAwxnuR5slBqmWjzAXfESY9tgDrrLhvCbp4PCKNJ5S1Z2VoZo1CT6Z9cu
IkR2YqZj39oXneIvUwnWZwh1xUkota30tEZ69YuPT87adyknS2ChE36lDeQaKsiiFd6z2CohJaME
w7aUjAeP1ANRAe4kqburveh750XtNmoKeA32+JzIt7XowIYPsCY50beAAkQ4P4THuEGuI3AzpZSv
u9xaJxronBwCK0GRCMGFgCzoeOAXuNRS+yVyMrEUPgOvcJk7+yaI1ct4NK4rLIyWLKCqOKkh0yKP
JjURJeb0MTL73aJHn0xxi4FbFz6l3BTXVYWaq59Fz/LISEuWXGOonMkBWrLuQJlPo6h7VdWlBYA9
9aNrVQ0cCgGQtZUrcDUp3w5RG81kn0vnZNUP14WsC4rrRud1MXz2W+9eTripe1OVcKzM0e+CtpUX
rIK91t4i/uovBu5nzrB6KnKqTjBy2WPRihQkOb5NqAOQOmG3kRhT5j6EUPAHUm04a1Ln6OTusgs+
R2b/WBbtjil24erDloAfET2y3DKI4Uy2WCX2hDmVPrhrtZY+eQ5Ui2CbFbDnoTv32SrSu7WX5xmC
Y859oNfX0Cg3GYiUoobeDBCbWhrCjrWCLt2MyZni33njeTLU36+lEpPoiIdbc7Q2SmI9og77o6yz
gJICSYfxD0WeUn2FZWEQBkBRhjYviW9yNbzPYz9CMbL/ZhmdRA1KtG21+DxKFFH1oECXRMB21prV
peuoiPGoNwXVWPaIRWsRX1I9fd1kaITFSXA+OhSnu3G5cUrZ2xeZ+V1p4ofaI1jEjG7ptHgNhzH9
0ULn05UhgCqB8aC4o7fqquJScvRiDWQb7pMxdBaSzFxXU+tPR832/cAyxayvAx08ExGnDVLEw5La
7yfEMgt7LsMuxayJQ3W1bNxNG08uGupE/nhekuCPCximUpXZ+xL3uTUeuZ9LjmCnJPEwt3TGkLaX
hj100hljSbHQGJeo4pUhk/satOfBLGVKoHju+O4n1MczpFbtBHRRSyHDwu3t7JRcnbWUAQsw8laR
pujktdkhsDUIe6o6ijR6hNjNDUyqpr1pE0VIswXM3cu4xmdk2kDfhOdbRazW/AiH4D/eGP3gHMy/
X3ohOGGZodPhaV+8RgvOIfgWXUEJpxSh8qADi2ywU0ZbAg3XPqi2DdORAb+IH0KfNoaJHMq7t43h
oJml6U0PVbpI9xK2BxMQ/L+khH9FSkDkBsT7r0kJ90PGGO79Qko4/M17V1SoCJAIyFGT/idD/Ycr
qoIrqkWOXoNjoFkwD95zEjTddPgn6ySeoCu8mqLKZw40AvqwrZEfQY7hn5ASPqS3yJsbIs3kkI7V
+R1NqEq8k3OAYVdFpVN0l1rxwCrZMhriKEyaZoZ+xZT8rmV+k6zXhAbFu/TSn37tg0ZF4WmwkTt+
zb0Ynvt2Zt5l4MX05mtCG3g6xn1GideFts5uKLTTH7gBnrx1sNVRlp6V2dye++fdHTVj6Btxi6NU
xxJGojRyme3//lAhhWBJ++vBkv/kuqkkwhzy7lOu7F3TkHRVYiPWlQurAtjJi7FChJqN02ms5HWJ
MrLW8zH4Rrgfd80bqxr7rZQI78BGxOW1gg3dtIcgBQuXvkSaRCVgKvQUw9EmiPbTplXGcOXq8rcC
dVhi/I5cszJ2uPZgzze9lrqUisD9y4G9HaCagAoftyja1Wizwp+82aYNQqRoWKdjSx2jQjpbE04P
weTLMBmkTc9b4e0wPSW8uErtoltNXnamAdyK2rMQswVreNs0gp8PvomlNzE/rIdiN21wxlTWDIeb
t5dKJchZM1jE3jQSGjI9XoaywAwaK0dVs2lyUiJ4VyIFiNWIYXUq5ruIYQhDEQY9UVg/bacXZOGn
N+pEFT62jpRXli5O1+0qExGq3uo5iutkB6Y9R+xNT6vyPKsVdWsIIylkMCtU3H2r2E2bQuxhHYge
u0w58+TA58pAElaqU8f49jzTY4dko3sPcWJTYxy3bpUIQpgALBClu5CD2iUU4aV6AlfI4cJEsHFM
l4tq54FU2S2lUUBtFV6/r5u3p0oRPhhdGM+kAvrDdLqTt2CIRPY4n858uip26Z1bVRKs385y2nNb
LRWpWBpBtiMMxcfwy9sZqpFE6eD03Ko7gE6ULn/mvgSGWVTlzu5zOunbyU57ih6jjYMfzyA11U6S
tWo37QVFRoWoPm7tHt85xzLupveo6fCQNUJ8SUWgwJQInXvh2eSnMT/tEKvDv0Q6a3qqQeHbDQd/
S6hWL9aWU+9QYYVtOgg00+vTS1xxHO8d+jz4Kk1UIMGJ8HZMcbDiA8bZlZAQoNxmVzssiHRDeJL5
Bbkdrem7XQcPBt5jOlCxPqas4Zyg3wUKKYqOUBS/53FjiWOYum0rjvmwNzbXieEi2vjWX/MQZH02
HVQF7WNVueXFdDTZdEh/bAxhuubkJocpXnPRAgV1GI1NO9BDXJuhIsnoOdPTadOLN96efvhIrFNi
VFaDtNAzrpeMsRUs06gmH5yW1tp0WFI6gDbTu6PY+/A0FZkSx6kC5MgRvKhi6twImFRUlcQXYqtm
LfO4eXj7+mmvxlhr08Tt4VOlD2e164cQThft1eF2hzsQm2lvem3Ie4bvtAz0edQiwTa9OALGkLh2
hCmEePvdJ2v5SUJgfks6kyIP4RA27WHEl5cP0+7gIWm6nHanTWEbjz5TxrLyJBQC3t6Y/rp4e/Ht
26bPSDbmwHFqUw8kWj76o/lNvSNMktTPjV90W0qUZETMO8YpDwyXi50UzqYbKVudjt3y6B/T+U4b
VWuJK3CBPbyrmyPjnT+IUe/wvq/ay6DU7rOhT5dmiEYIRSKG+JLDZ6dPTc8hJr988/R0emN67fB1
7/4mlZpkPVCQSx2GtdZkRFJCcZP97mveXlM75Ibmaln/tCqkXzVyJ77opnZnICkTW4/TM6AanONE
f4390aSShaedQh+e9t42H19LhMGgaWjordEaiSSxJp0+k47+8yBO/rd/O/3Z2zsUG/B3b8+nvY8/
9esheY3uIza51gZYJ8Rhzxmj2XICwjVfWVp9Hm+kVH7QhQ/o5Dk0bTox6xUiJxJL8MvXrchwQDae
YceLy9goPEZl4Tba6ZiPThvbkD9rwpMUAXeQ7z82skUJ3NvTaS8NiqdKeJ0O4ndkYdWTCifUyT0r
nexR607FVJzE/KIRnX/aqGKCfnv67jUx65VR0TNeCVu40HJlakRprLTDt7UZCnVe4aIbEjOssP7Y
2nFDOFrW32iOdithAEsSO14HptXPUmZa4RErye0X/RPy/NHhNyfzPGu6gwrhMUuKFRXCHq+8wKB5
ypLiO6OwNlRroeosfGonpLidzGun3QnNnzalcLn1hd+tjfFt3w2U0rQ/prYxNGGOC54zbivwhj88
xiYXsQhT3dAZw7VXVcYywXC3CXHebQSZBiveosKEvaMmyREuvaBujYKmiU7qBoRpW4kVVi+WJ47V
4OzUIooZZG2xml4T3UHD131T9mHHbEgKZ9up553CFFJhoUwNc3RtKs5dzVp3GLxoF3SUyOA63FaJ
uTYwIiZ9oe4UEfZNG3SZPjmGGW3aeiCjjpNxDgfEx9oYL8gWZw6cIrv8cyAQykyx0KRHDbN0U+s6
1Mt8rgrvxzdrLzHYHtwE316ThedyFKcUzgr6/LQ59IBpN4ArQEpHINwk34g2pEvLB4aUhcNziYVf
JzyfLRVTjRob6Fb4Qdc9xbpGRy11r7JuNRvrkzmSmsllA/sGJVGeq15OQMQYAqeNIuY/wwlenqZa
q6xH016nmf4TRPsqjbUWYS8MrKe9Ikx6/ObxuPYzVr3JZJ4dCQ/sd88dAJMdKXvxcuSQuZresxk6
WqOM128vTZ84fEcymXFDw3dmFV7380pMQoXYxLGtQQ0Qu40eUnUK3g8xsmFFJHcOlKjpo3nEeUwf
mvZ6MXNNe29vTJ87/MnYBz/jEM3H6TWrKJy1XeorFKdIZ4mNPKbwsabndHYFveQUSG906930miXh
BTLLKaQeFGM7vTS96Xvkw6a9TKJavC04PEpTESGx8WPrXHubNsZVjw3Eip7ClK7627h0u3VnehGJ
+um1unzybK9cqjkr8+klfBwkqv4c0s7iE29vvD3tPuWscKnziZctGqMd5UELOoAyzKy1YreX8doL
V7W2V5ylYS+7+/QJP8MLeGdwBKjEWpg38SVhx2dpCYrkzxZt8hkwxUfnPqQWF1+JfWGyPF8MJRVC
5xi0iCgpXITebmjvGvVRJBB89F3sJRr1fnSnh5+UcJ2g6CDts/ATAqu1yj2ztpS9DSonudzf52l4
WfTnTX9OzRz1LImLiuUWeRSSmh6ItoOf7TZKgOqyedmvXM5rBU/w3EYuhBl7Xv8YAXiXyTMK/2W9
Rn0ErwEEXvA76L7U1tagHlAekIybJdG9Sv0uVbXoRVIjVnyndkoP56160/hLn4Ir1HQgE8w0dV5L
iOfNdG2NVpiZbCm294KVkOHVP9kwl27L8KqSv8cX8iqfnRs7kh+z8BKxJG7ROa4tO21nzMNvwzly
XM/DSiO5MWuX2UK6gh9VUVD7zVmTqd2qP5XrdNltowcsHO5QNlv0GwcviU/ahnLhWToLriySDTPz
iqAT2Z4tqZMLRCe+BwSW9aXiIUe0pIwvpqQMyVGEmM41BAWalcIKu15ALXAX3yFHfUq3pLduTGom
l9G1dOk9DT/9u/w5Oy/OyeJDPVsmDykVU4TZt3WKiJB6Uz3oi6d6M+632IpsOapgTRXRnANmHbLL
rnZav7EQB5gN+lL24MsxZS0A5KAvJUuzeKjDTeB/Rk8c4LSEaFNs3BUEZGiA6wSGKQ5+5heU5pDK
kn/q6Hr58+Grl1EQujQ1VGwXPUIUJRRBTCe4aHOh9QY4gP4PHC3I98h2oCYil9/KPYqmDqeVbs15
+sXsd2hQUJC0pXBbcu8RD868Naq4jJC4Mlu3zWp0UftxrtVFeoFz4LeaROVP9Rz6DMWfEUw6Stf6
xfAlxoPdWdX9pnaWHbrncJzMz0K8+VHL9/K4+gpPJlSv0wjGySWyvj9yCdfe5dJnJhX/UYkdvls/
cZ5qKecy9jCqLHnvshTu5tonvHqiu2KY7w3K7GbSXlnli+zeQLiHwYwSVnrSuQvhamF9RdltENqy
Tr2Q0B9CXWavowP4bbhx8nNV38jnrL2u42/Kk1zPQSbk7w4+W7v2UaZXFucK/ivrdp2ivkfCcxuz
RjHnaEhQKSxSNP5MvU/XdbsAsbXuzO/tdXIFcXHbXyBChMxGnp5z+0tYy7uL7ktrojk9a3568/LJ
4fZBqpeSQuSDlFWcrXR9zRHy9XFH0D9XLrQdvB2YgigDJZuOTOCTfNE9Sj/iKxJrc4K0G/XB+xnd
QLwqMG9p5iaaQ+5ldF/cZ3v5WkihoLoLOSafmZfZBkOd8SHe6pd3w2fji7RBhvopRePDm2sIfS3k
Z3Iv5g59oSWaGQw05W29bq/Vjb6Xt3DfyjsVF4RHouNoi4zFDBncBzmbWyt3QYZ/0dwEJOSymTIn
KgiHGcmLQlnUPur7Wzq9dN1+S7ZlSXEppwjNcSafewvG1Htd2UE9+IIINaeeLRM0s2Yq0W83U2fq
yt6k185XvHHu+qW5GDfRt2SNUFg+D5CMJfENcW/OoLnwdlA5uwXuQO4sO+d2C1eAdJQ+AJLRD8/x
vFBQ6wKS6Gbc+Spy1ZehP7epjVz31z/cDWSTnbtJNyM3KlZk9lW9kbeIVbflSneEXjWyHUhaqIvi
C226rfc9AjgLFWUveqq3wU/Ma7HUWITc1lfOQyHPhx4JLjzNIKCgsTNDQ6u4tDYuWVf64ZrEdrP2
lsiGrcOv3UWGijSTAQaDfKOzMu7JGSIbhrykdm4vvG1x7q4wAL1DwNteUw256aM5RuVz8mr5imJc
5pQ5xlMWKkOrFMJsuHwaPkXnziOUmFsUqNf+dyoljcseH5X52/RnpwWAzzRFagwbSYtnOeDRTtat
cu1r7qVis7CpRYTjZsTruoiNmq4jcVKZzRI2KgJzNmvrjS64SVqeNwsNBIxafv5k2vNEQDLtdYZW
p5vDriOTICdTgsN4Fa4D8Zl4im7++q81OITzolIJSmrKSbIGAaOaLLJtPVNraRFQ+Q6UtD82YSk3
O0kjqTLtTW/Aiv0Gc8kER0LkxyFFvfPGERXrSEUqYFPbnYQ2Hcnl3WEXMVV0Lo28gDOvo/xcYbM4
7wqEbjy77Xd+bsUkYklXMe6CQYTTc5fSsZ2lYbYTRXiClA7LaTlNgEJtoKJpr/apEqYm9fU5xhdE
H768N1sd55a4RKxLkENksbGEFei09/aa4rQdtOPmypXbBcXX1dxEQxOWmECyilTJF0OoSGuXkgST
TI5txaxBzFTZhn5ZrRuxlp42dWRcFoOkrDqBLrxtPOFm+/ZUxfcH8rX8aULZehG1TXtlbjPkvr2o
m9BvsG31l9hQQn1CulGGn7WZ4OBa4H/TninQYLx45E0C00UxlS+xrOEN4gBN5X2LYVXONOE2ebEv
YduvdI3xuLnrCzgoXdCtJKN31m8Akkwd9nyg6IGbEZOkWSA4VskIEqPVuPdB4iJcV1l5NqhQ9WTB
D0/lLmhRQzSuHagzllfJyG30HWu2UbnJS7uAm05HIA+AHZDSa2stsDfeKK54qWOwMuQ2Di7QR+ei
5HYHwwrOAMyIhS18sx1x5d42b6+1rTxsVfc87bCCVdoSB2e9gT866MWNXFWXFlEPblXmphVA3ATR
iSzI3GhbRj0BJ+vVBBNN4PEbmIyY6DfDsBhYJSQoJTwmd+lQ74l9YVKZxXfogA73SFP7q6zS7tvK
Vojc2MgQ3VLUgZdVCWtxglWnCzxt3p7a5Fo5SQJDmTX5dHkVEdpLg6UQGBUo5+VDh4AGLqJ0QQE6
HzYCQzbykhc9D+1QB1qaVtTuXBohE8wmhDVUw3J3eE51RLL8/ysZ95JVFAW8y7QO6uG6eSqHz09V
g1voawWtePcqC9L6BpuWf+dDf/9F//E0fem/Su9hCkLK65f03nRQ0xH/3XfEjxxz8/Ppv/5To+rY
1GzdVsAKxYMKmjhLvZe3Jcc50zQNRSZqiacHOTh+8F0j/VUz/P0ZHtrz7z/zd2dwaKDtz//6TxxI
7Y9Jzn/cCvaZY6iWZpBGe3/2lnlmyQqFcxR9TQ98U07r7Llqh2M6VHb/0S//SRdQzywTayiSiIcu
wBe+bwTbPLN1mU4Av/bw+B9qhB9Zk9biVvSCLH2fs2bk/+/dBh++4d1t4JwZVHBizEJW9/3J0//h
TVCNLsONF49DVzuh/o+fAb32uEHAOlMxJ6Bo9qUHfBgEqH3EuogaOkVHBEA8/od6wONPQTkLqroM
ftS/9ADNVDjo41rBODNQXLIMDc068eBSv+8KlnOm4OGgWGjLTA9oDac1GGiGJiQEjmsF6ww6hSPb
jv7b0cCyMZ6yKCnG0WJ6HGagE7ohLGy0jm0E5gMHZqH8epIfbwiZvoKXh2ae3oSgyKLM+6g+oNpn
hhD8ULUP86GtnjHZalRCwd4Rj5M7fYQRNOrCjzp9XT7TFUzCdAeZipezfD8Q0AroZWq4rr2Mhic3
HCrcm0cPBDjM6bZq268rvw/DoY0ojQ7vS4cY9dpKpzUcqhqx6rF9QT1j9afqYvnzepbv+4JlnJm8
Y5jKywrxMPSc0HBIkKAcFu3//hJR1xEg4hQNKoF+NzWyCj3jvtMdRHumBj+h83cwvzyyE2hMB2Bs
lmW8rIA/3AqWJUSYxK3yskg8uTmRwUpoIxw3LFoMi0JLwf6LTqDKOFkyZsislsXj8IMn1BVUlLOO
jZaYHGyHpfLLoPengJm+gOgJTmZMEdPj5AJmhSt09IAgn8G5ZUCAFvx6lu+HRZu1MupWdLuXO+Lk
pkhVxLzH3hEKg7+NNpp9aARh+vm+FSyFtbSwU0WVY3qc3HJJkYU4z1HDgqlzqRFK5RSnu15m9fm+
ERRDPVMFTZwl0/RTJzQgMGkfjR3p6pls6SbF978PmBwNaEGWTdHU0+PkVgjIEBwNI+pnoGTIOr0u
gz7MkNg6nnG/GY6J3J14nNzcwHBlHxs3ac4ZEIqDzeDLePAxfDLPaCHGA0f0CB4nt1hiESeqKI4a
EGgFjWUAi8GXIJFr/cuAoJhnJuGViDCnVji5vqCyZD62L+jmGQGkqE55WSl8aAWHYVMMitw0Jzcq
mop6uCb/fsTAkhlFMUJH1kGvF/l9J3DsM9wsuBfA3KcHA8aJRY8KAMixtwJnacLHf10Rf5wbHfAU
iqrEOunQCic3NxBDHw0naUSPKuKZin4Y+wVq9L4vKLJ5plAQBuh4ckOB4oB1HdsLKHpDgZc6/g8n
7ijEEihwqAjATo+Tmw80TVaPng8M8kcEzjIr4enBXfX+8pNf0nSNBMRr/unkBkTbFmLMx06KdAD0
SF/Huw9LA3Ak3bRNnVLLQ1c4OQhB1QG5jmwFXQNNszlPDTHG6fFrVwC3BEIgF/3S3icUKqgkwY5N
KwCj2ZZuOdS9Hs7+Q7xoG2cWYRLwysv7JzcdKNTaHtkHmA3o4kz8ImIUjw+NIOZEDZVl+sFhuDjB
O4FY59hWIIFEWpm48XCSf+JdkIY71Ei/gG2nB6AgKX9sKxA7k1Ymh0C3nx50rvdTAwCKSY23pr1E
6Sc0HoCEHw2iAQ9ZACfIm//+7MkzoZ9MkfzJ3QLg/PaxwJFGF4dzozLv/XrVGQZVm7iBu+MwQpze
ssg07aPBQ/3M1JAk1uDdHB4fWsHh6gvfBedkc62aIsTQj1oXAacrLPyF3cXhHviwOLRoJQu1Jvk1
1XqCfeHPIhv/lH/GOEgXMFXzL+ZEReZeMQTMKr90lqnZT2g4VBVK3Y/sCxrjHSJiXO6XG+LDGpmk
AvAhfD/1JRd7cssjkWs9elhkjUztGxHzyx3xIWi0RQKKpDuQ6qGZTq8VuEbHzo3gR1ASyTXCRZoe
HwBlWkH4cTB0vLXSieFHKorzR94ROisEWHca1jC/HR1hJwIsCILGqa6VkQFSjw2bBKDMIpFTfMMK
368Sp+SCBYyimid3L2DVphy9StbBSrHxIOF6uBc+rJcUhUmSZQIrppODTsC4j84w6gYAkcgevWIn
H8YC0zlTYfropOEO7XNyawRFY+I6ciyYOLjMjrJgN/7S/Q1iSRVrIvJJr0HUiQ2FimUfPRTCsSFQ
UhwIZ9Pjw7SoyKwOSEOrptAoO7Hz10z16HAB9g2VGsz7BA3T40MvgIJFvEQ66XWlfHqtALR15E0A
gGja4JCwL3/bCwTjgskS/vIbGeG0+gIH/pLx+/eTa+CIMlw0/n24CSw4m8y3GAW9dJJ/ABz8N4KJ
P8qfENuJf06FT8FT9bv6qL/6wGvBz5/ffyn2mSp6KOf45YOiDurw2291Uf/nl1qAqSDp3ZuvBUrT
77z8+csJ/vmnf/mt17N6fXETPJWP5Q9/mN4YXg7z8jGheOr/xo/fH5PH94UI/4+1M9iJHIbB8KtU
+whw3r0MErALuwhY0B5NG6ZRO8koaRnYp8epM1BnQBz+SpxG6KuVukns/HZ4N8rv5N2S79+UnTP3
/wIcu4KbllGYG+x/7zR4En/g4I5cpLg3Mb1GyRWj5BX19tEHZ5XVUvQCs/kWyECNn1st1QM42TlT
D7YeBwWfkoYo/MT0tKNg5mQ5ooLJubSm8o/Vyvfj5kEPu2hp0adw+4RgG/U+OdZNx8wo+dT4sNYm
Zyk8Sj7jEbd2b+Hk3rKnQ8HnDbXKAXPEAHP51mnnrf4iRfkJo11jqZhFRD0Fk/1Ou4Xo81Dsr8O5
SSQuMJgBY929KL+Q1DiKvvAjd0Ith1nUCCj7kqxTs0eO0nBueOnJNfPhyOW5ODpGqtsxmmFQPn0k
x1Aw39atXZMuK5UjXxzNa0H0g/LsLDHD2dyMn/+2WzU35WzsEnTPd8yo9ymyKBjNd2EXzn0kUSJK
/m0eAhW7J1bYpFwcjn4ivW5lvSQO3lVntNnG1uplnfkpZlqC/9OEaNRMxdqudH6zBPzSPNtaLWNZ
OLYE/J8P3d7MKT6Qui4YzX062mpFwfNKqT9OqSZe5gEnxO1ZS3xKB6D4P63VIy6ljzC263lHoqMa
rqpMigcYzZ3+ysr9SVSEgq+Mc5EvZKAiTMgFPyj+uvWNqc7jwdomNSQo/sZzm5cPHTGfJy3zgENH
zKWBKP6WR9/EaNSWIisHcfazjiqP2WjOaqDcvwO1e0qaU/I5BYq9M2HDK5siS8IHJluObAr3zvX+
KPqeeN1x60F/mrlkEIabOFR3Hxkvp4Qw38ba82VBaud2LPoMmP359Rif9+d5TzeqTNNbzxz16yx3
9uU/cAYspbDq3lD48QoAAP//</cx:binary>
              </cx:geoCache>
            </cx:geography>
          </cx:layoutPr>
        </cx:series>
      </cx:plotAreaRegion>
    </cx:plotArea>
    <cx:legend pos="r" align="min" overlay="0"/>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497">
  <cs:axisTitle>
    <cs:lnRef idx="0"/>
    <cs:fillRef idx="0"/>
    <cs:effectRef idx="0"/>
    <cs:fontRef idx="minor">
      <a:schemeClr val="lt1">
        <a:lumMod val="95000"/>
      </a:schemeClr>
    </cs:fontRef>
    <cs:defRPr sz="900"/>
  </cs:axisTitle>
  <cs:category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categoryAxis>
  <cs:chartArea>
    <cs:lnRef idx="0"/>
    <cs:fillRef idx="0"/>
    <cs:effectRef idx="0"/>
    <cs:fontRef idx="minor">
      <a:schemeClr val="dk1"/>
    </cs:fontRef>
    <cs:spPr>
      <a:solidFill>
        <a:schemeClr val="dk1"/>
      </a:solidFill>
    </cs:spPr>
    <cs:defRPr sz="1000"/>
  </cs:chartArea>
  <cs:dataLabel>
    <cs:lnRef idx="0"/>
    <cs:fillRef idx="0"/>
    <cs:effectRef idx="0"/>
    <cs:fontRef idx="minor">
      <a:schemeClr val="lt1">
        <a:lumMod val="9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lt1"/>
    </cs:fontRef>
    <cs:spPr>
      <a:solidFill>
        <a:schemeClr val="phClr"/>
      </a:solidFill>
      <a:ln w="3175">
        <a:solidFill>
          <a:schemeClr val="dk1"/>
        </a:solidFill>
      </a:ln>
    </cs:spPr>
  </cs:dataPoint>
  <cs:dataPoint3D>
    <cs:lnRef idx="0"/>
    <cs:fillRef idx="0">
      <cs:styleClr val="auto"/>
    </cs:fillRef>
    <cs:effectRef idx="0"/>
    <cs:fontRef idx="minor">
      <a:schemeClr val="lt1"/>
    </cs:fontRef>
    <cs:spPr>
      <a:solidFill>
        <a:schemeClr val="phClr"/>
      </a:solidFill>
    </cs:spPr>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fillRef idx="0">
      <cs:styleClr val="auto"/>
    </cs:fillRef>
    <cs:effectRef idx="0"/>
    <cs:fontRef idx="minor">
      <a:schemeClr val="lt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lt1"/>
    </cs:fontRef>
    <cs:spPr>
      <a:ln w="28575" cap="rnd">
        <a:solidFill>
          <a:schemeClr val="phClr"/>
        </a:solidFill>
        <a:round/>
      </a:ln>
    </cs:spPr>
  </cs:dataPointWireframe>
  <cs:dataTable>
    <cs:lnRef idx="0"/>
    <cs:fillRef idx="0"/>
    <cs:effectRef idx="0"/>
    <cs:fontRef idx="minor">
      <a:schemeClr val="lt1">
        <a:lumMod val="95000"/>
      </a:schemeClr>
    </cs:fontRef>
    <cs:spPr>
      <a:ln w="9525">
        <a:solidFill>
          <a:schemeClr val="lt1">
            <a:lumMod val="95000"/>
            <a:alpha val="54000"/>
          </a:schemeClr>
        </a:solidFill>
      </a:ln>
    </cs:spPr>
    <cs:defRPr sz="9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30000"/>
          </a:schemeClr>
        </a:solidFill>
        <a:round/>
      </a:ln>
    </cs:spPr>
  </cs:gridlineMajor>
  <cs:gridlineMinor>
    <cs:lnRef idx="0"/>
    <cs:fillRef idx="0"/>
    <cs:effectRef idx="0"/>
    <cs:fontRef idx="minor">
      <a:schemeClr val="lt1"/>
    </cs:fontRef>
    <cs:spPr>
      <a:ln>
        <a:solidFill>
          <a:schemeClr val="lt1">
            <a:lumMod val="95000"/>
            <a:alpha val="30000"/>
            <a:lumOff val="1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95000"/>
      </a:schemeClr>
    </cs:fontRef>
    <cs:defRPr sz="9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95000"/>
      </a:schemeClr>
    </cs:fontRef>
    <cs:spPr>
      <a:ln w="12700" cap="flat" cmpd="sng" algn="ctr">
        <a:solidFill>
          <a:schemeClr val="lt1">
            <a:lumMod val="95000"/>
            <a:alpha val="54000"/>
          </a:schemeClr>
        </a:solidFill>
        <a:round/>
      </a:ln>
    </cs:spPr>
    <cs:defRPr sz="900"/>
  </cs:seriesAxis>
  <cs:seriesLine>
    <cs:lnRef idx="0"/>
    <cs:fillRef idx="0"/>
    <cs:effectRef idx="0"/>
    <cs:fontRef idx="minor">
      <a:schemeClr val="lt1"/>
    </cs:fontRef>
    <cs:spPr>
      <a:ln w="9525" cap="flat">
        <a:solidFill>
          <a:srgbClr val="D9D9D9"/>
        </a:solidFill>
        <a:round/>
      </a:ln>
    </cs:spPr>
  </cs:seriesLine>
  <cs:title>
    <cs:lnRef idx="0"/>
    <cs:fillRef idx="0"/>
    <cs:effectRef idx="0"/>
    <cs:fontRef idx="minor">
      <a:schemeClr val="lt1">
        <a:lumMod val="95000"/>
      </a:schemeClr>
    </cs:fontRef>
    <cs:defRPr sz="1400"/>
  </cs:title>
  <cs:trendline>
    <cs:lnRef idx="0">
      <cs:styleClr val="auto"/>
    </cs:lnRef>
    <cs:fillRef idx="0"/>
    <cs:effectRef idx="0"/>
    <cs:fontRef idx="minor">
      <a:schemeClr val="lt1"/>
    </cs:fontRef>
    <cs:spPr>
      <a:ln w="19050" cap="rnd">
        <a:solidFill>
          <a:schemeClr val="phClr"/>
        </a:solidFill>
        <a:prstDash val="sysDash"/>
      </a:ln>
    </cs:spPr>
  </cs:trendline>
  <cs:trendlineLabel>
    <cs:lnRef idx="0"/>
    <cs:fillRef idx="0"/>
    <cs:effectRef idx="0"/>
    <cs:fontRef idx="minor">
      <a:schemeClr val="lt1">
        <a:lumMod val="95000"/>
      </a:schemeClr>
    </cs:fontRef>
    <cs:defRPr sz="9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95000"/>
      </a:schemeClr>
    </cs:fontRef>
    <cs:defRPr sz="9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media/image1.png>
</file>

<file path=ppt/media/image10.png>
</file>

<file path=ppt/media/image2.png>
</file>

<file path=ppt/media/image3.png>
</file>

<file path=ppt/media/image4.jpg>
</file>

<file path=ppt/media/image5.jpe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CF36B58-CC30-4AEE-8736-A94FE388C01D}" type="datetimeFigureOut">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35611094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F36B58-CC30-4AEE-8736-A94FE388C01D}" type="datetimeFigureOut">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3892903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F36B58-CC30-4AEE-8736-A94FE388C01D}" type="datetimeFigureOut">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12880300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F36B58-CC30-4AEE-8736-A94FE388C01D}" type="datetimeFigureOut">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FC08A5-537A-4AE9-910C-BFF4348954D2}"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87865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F36B58-CC30-4AEE-8736-A94FE388C01D}" type="datetimeFigureOut">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20033732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CF36B58-CC30-4AEE-8736-A94FE388C01D}" type="datetimeFigureOut">
              <a:rPr lang="en-US" smtClean="0"/>
              <a:t>1/28/2024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36334170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CF36B58-CC30-4AEE-8736-A94FE388C01D}" type="datetimeFigureOut">
              <a:rPr lang="en-US" smtClean="0"/>
              <a:t>1/28/2024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19088783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36B58-CC30-4AEE-8736-A94FE388C01D}" type="datetimeFigureOut">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40534055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36B58-CC30-4AEE-8736-A94FE388C01D}" type="datetimeFigureOut">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12027524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36B58-CC30-4AEE-8736-A94FE388C01D}" type="datetimeFigureOut">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3803569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F36B58-CC30-4AEE-8736-A94FE388C01D}" type="datetimeFigureOut">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3000629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F36B58-CC30-4AEE-8736-A94FE388C01D}" type="datetimeFigureOut">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14271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F36B58-CC30-4AEE-8736-A94FE388C01D}" type="datetimeFigureOut">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1271991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F36B58-CC30-4AEE-8736-A94FE388C01D}" type="datetimeFigureOut">
              <a:rPr lang="en-US" smtClean="0"/>
              <a:t>1/28/2024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2541135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F36B58-CC30-4AEE-8736-A94FE388C01D}" type="datetimeFigureOut">
              <a:rPr lang="en-US" smtClean="0"/>
              <a:t>1/28/2024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3983433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0CF36B58-CC30-4AEE-8736-A94FE388C01D}" type="datetimeFigureOut">
              <a:rPr lang="en-US" smtClean="0"/>
              <a:t>1/28/2024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117321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F36B58-CC30-4AEE-8736-A94FE388C01D}" type="datetimeFigureOut">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2332246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F36B58-CC30-4AEE-8736-A94FE388C01D}" type="datetimeFigureOut">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FC08A5-537A-4AE9-910C-BFF4348954D2}" type="slidenum">
              <a:rPr lang="en-US" smtClean="0"/>
              <a:t>‹#›</a:t>
            </a:fld>
            <a:endParaRPr lang="en-US"/>
          </a:p>
        </p:txBody>
      </p:sp>
    </p:spTree>
    <p:extLst>
      <p:ext uri="{BB962C8B-B14F-4D97-AF65-F5344CB8AC3E}">
        <p14:creationId xmlns:p14="http://schemas.microsoft.com/office/powerpoint/2010/main" val="3278882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0CF36B58-CC30-4AEE-8736-A94FE388C01D}" type="datetimeFigureOut">
              <a:rPr lang="en-US" smtClean="0"/>
              <a:t>1/28/2024</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92FC08A5-537A-4AE9-910C-BFF4348954D2}" type="slidenum">
              <a:rPr lang="en-US" smtClean="0"/>
              <a:t>‹#›</a:t>
            </a:fld>
            <a:endParaRPr lang="en-US"/>
          </a:p>
        </p:txBody>
      </p:sp>
    </p:spTree>
    <p:extLst>
      <p:ext uri="{BB962C8B-B14F-4D97-AF65-F5344CB8AC3E}">
        <p14:creationId xmlns:p14="http://schemas.microsoft.com/office/powerpoint/2010/main" val="576075856"/>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 id="2147483803" r:id="rId12"/>
    <p:sldLayoutId id="2147483804" r:id="rId13"/>
    <p:sldLayoutId id="2147483805" r:id="rId14"/>
    <p:sldLayoutId id="2147483806" r:id="rId15"/>
    <p:sldLayoutId id="2147483807" r:id="rId16"/>
    <p:sldLayoutId id="2147483808" r:id="rId17"/>
    <p:sldLayoutId id="2147483809"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iggita.com/story.php?title=Crescere_professionalmente_allinterno_di_un_call_center_Si_puo" TargetMode="External"/><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hyperlink" Target="https://freepngimg.com/png/27071-excel" TargetMode="External"/><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4/relationships/chartEx" Target="../charts/chartEx1.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530087"/>
            <a:ext cx="9144000" cy="2027583"/>
          </a:xfrm>
        </p:spPr>
        <p:txBody>
          <a:bodyPr>
            <a:normAutofit fontScale="90000"/>
          </a:bodyPr>
          <a:lstStyle/>
          <a:p>
            <a:br>
              <a:rPr lang="en-US" dirty="0"/>
            </a:br>
            <a:r>
              <a:rPr lang="en-US" dirty="0"/>
              <a:t> </a:t>
            </a:r>
            <a:r>
              <a:rPr lang="en-US" sz="4400" b="1" dirty="0">
                <a:solidFill>
                  <a:schemeClr val="accent1">
                    <a:lumMod val="75000"/>
                  </a:schemeClr>
                </a:solidFill>
                <a:latin typeface="+mn-lt"/>
              </a:rPr>
              <a:t>Portfolio</a:t>
            </a:r>
            <a:r>
              <a:rPr lang="en-US" dirty="0"/>
              <a:t> </a:t>
            </a:r>
            <a:r>
              <a:rPr lang="en-US" sz="4400" b="1" dirty="0">
                <a:solidFill>
                  <a:srgbClr val="0070C0"/>
                </a:solidFill>
                <a:latin typeface="+mn-lt"/>
              </a:rPr>
              <a:t>Project: Analyses of Customer Service Data using Microsoft Excel </a:t>
            </a:r>
            <a:endParaRPr lang="en-US" sz="4400" dirty="0">
              <a:solidFill>
                <a:srgbClr val="0070C0"/>
              </a:solidFill>
              <a:latin typeface="+mn-lt"/>
            </a:endParaRPr>
          </a:p>
        </p:txBody>
      </p:sp>
      <p:pic>
        <p:nvPicPr>
          <p:cNvPr id="4" name="Picture 3">
            <a:extLst>
              <a:ext uri="{FF2B5EF4-FFF2-40B4-BE49-F238E27FC236}">
                <a16:creationId xmlns:a16="http://schemas.microsoft.com/office/drawing/2014/main" id="{8C0D5C7A-45C8-C074-8DE9-7FA361F4CA2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380382" y="3429000"/>
            <a:ext cx="6811617" cy="3048000"/>
          </a:xfrm>
          <a:prstGeom prst="rect">
            <a:avLst/>
          </a:prstGeom>
        </p:spPr>
      </p:pic>
    </p:spTree>
    <p:extLst>
      <p:ext uri="{BB962C8B-B14F-4D97-AF65-F5344CB8AC3E}">
        <p14:creationId xmlns:p14="http://schemas.microsoft.com/office/powerpoint/2010/main" val="2028833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626" y="391781"/>
            <a:ext cx="10945969" cy="502276"/>
          </a:xfrm>
        </p:spPr>
        <p:txBody>
          <a:bodyPr>
            <a:normAutofit fontScale="90000"/>
          </a:bodyPr>
          <a:lstStyle/>
          <a:p>
            <a:br>
              <a:rPr lang="en-US" dirty="0"/>
            </a:br>
            <a:r>
              <a:rPr lang="en-US" sz="3600" b="1" dirty="0">
                <a:solidFill>
                  <a:schemeClr val="accent1">
                    <a:lumMod val="75000"/>
                  </a:schemeClr>
                </a:solidFill>
                <a:latin typeface="+mn-lt"/>
              </a:rPr>
              <a:t>Root Cause Analysis</a:t>
            </a:r>
            <a:br>
              <a:rPr lang="en-US" sz="3100" b="1" dirty="0">
                <a:solidFill>
                  <a:schemeClr val="accent2">
                    <a:lumMod val="75000"/>
                  </a:schemeClr>
                </a:solidFill>
                <a:latin typeface="+mn-lt"/>
              </a:rPr>
            </a:br>
            <a:endParaRPr lang="en-US" sz="3100" b="1" dirty="0">
              <a:solidFill>
                <a:schemeClr val="accent2">
                  <a:lumMod val="75000"/>
                </a:schemeClr>
              </a:solidFill>
              <a:latin typeface="+mn-lt"/>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286921025"/>
              </p:ext>
            </p:extLst>
          </p:nvPr>
        </p:nvGraphicFramePr>
        <p:xfrm>
          <a:off x="1364974" y="1159100"/>
          <a:ext cx="6082748" cy="3015336"/>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11D9AF12-6E2A-4052-816C-6F4E0B06A90C}"/>
              </a:ext>
            </a:extLst>
          </p:cNvPr>
          <p:cNvSpPr txBox="1"/>
          <p:nvPr/>
        </p:nvSpPr>
        <p:spPr>
          <a:xfrm>
            <a:off x="1364974" y="4704522"/>
            <a:ext cx="7898296" cy="923330"/>
          </a:xfrm>
          <a:prstGeom prst="rect">
            <a:avLst/>
          </a:prstGeom>
          <a:noFill/>
        </p:spPr>
        <p:txBody>
          <a:bodyPr wrap="square" rtlCol="0">
            <a:spAutoFit/>
          </a:bodyPr>
          <a:lstStyle/>
          <a:p>
            <a:r>
              <a:rPr lang="en-US" dirty="0"/>
              <a:t>From the above graph we can say that the mostly customers have issues in billing </a:t>
            </a:r>
          </a:p>
          <a:p>
            <a:r>
              <a:rPr lang="en-US" dirty="0"/>
              <a:t>followed by payment issues and service outage. </a:t>
            </a:r>
          </a:p>
          <a:p>
            <a:r>
              <a:rPr lang="en-US" dirty="0"/>
              <a:t>So try to understand why customers have issues with billing and need to resolve it.</a:t>
            </a:r>
          </a:p>
        </p:txBody>
      </p:sp>
    </p:spTree>
    <p:extLst>
      <p:ext uri="{BB962C8B-B14F-4D97-AF65-F5344CB8AC3E}">
        <p14:creationId xmlns:p14="http://schemas.microsoft.com/office/powerpoint/2010/main" val="1342222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0817" y="115910"/>
            <a:ext cx="10788437" cy="579549"/>
          </a:xfrm>
        </p:spPr>
        <p:txBody>
          <a:bodyPr>
            <a:normAutofit fontScale="90000"/>
          </a:bodyPr>
          <a:lstStyle/>
          <a:p>
            <a:br>
              <a:rPr lang="en-US" sz="3100" b="1" dirty="0">
                <a:solidFill>
                  <a:schemeClr val="accent2">
                    <a:lumMod val="75000"/>
                  </a:schemeClr>
                </a:solidFill>
                <a:latin typeface="+mn-lt"/>
              </a:rPr>
            </a:br>
            <a:r>
              <a:rPr lang="en-US" sz="3600" b="1" dirty="0">
                <a:solidFill>
                  <a:schemeClr val="accent1">
                    <a:lumMod val="75000"/>
                  </a:schemeClr>
                </a:solidFill>
                <a:latin typeface="+mn-lt"/>
              </a:rPr>
              <a:t>Service Response Time Analysis </a:t>
            </a:r>
            <a:br>
              <a:rPr lang="en-US" sz="3100" b="1" dirty="0">
                <a:solidFill>
                  <a:schemeClr val="accent2">
                    <a:lumMod val="75000"/>
                  </a:schemeClr>
                </a:solidFill>
                <a:latin typeface="+mn-lt"/>
              </a:rPr>
            </a:br>
            <a:endParaRPr lang="en-US" sz="3100" b="1" dirty="0">
              <a:solidFill>
                <a:schemeClr val="accent2">
                  <a:lumMod val="75000"/>
                </a:schemeClr>
              </a:solidFill>
              <a:latin typeface="+mn-lt"/>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45058423"/>
              </p:ext>
            </p:extLst>
          </p:nvPr>
        </p:nvGraphicFramePr>
        <p:xfrm>
          <a:off x="7392473" y="695460"/>
          <a:ext cx="4687911" cy="374775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D6E67962-8985-4AC8-B1CF-951DEC1F128D}"/>
              </a:ext>
            </a:extLst>
          </p:cNvPr>
          <p:cNvSpPr txBox="1"/>
          <p:nvPr/>
        </p:nvSpPr>
        <p:spPr>
          <a:xfrm>
            <a:off x="291548" y="993913"/>
            <a:ext cx="6665844" cy="1200329"/>
          </a:xfrm>
          <a:prstGeom prst="rect">
            <a:avLst/>
          </a:prstGeom>
          <a:noFill/>
        </p:spPr>
        <p:txBody>
          <a:bodyPr wrap="square" rtlCol="0">
            <a:spAutoFit/>
          </a:bodyPr>
          <a:lstStyle/>
          <a:p>
            <a:r>
              <a:rPr lang="en-US" dirty="0"/>
              <a:t>Response time is nothing but how fast the customer request was serviced and from this pie chart we can state that the maximum number of complaints or the customer request are resolved or serviced Within SLA.</a:t>
            </a:r>
          </a:p>
        </p:txBody>
      </p:sp>
    </p:spTree>
    <p:extLst>
      <p:ext uri="{BB962C8B-B14F-4D97-AF65-F5344CB8AC3E}">
        <p14:creationId xmlns:p14="http://schemas.microsoft.com/office/powerpoint/2010/main" val="2175529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792" y="193183"/>
            <a:ext cx="10800008" cy="837127"/>
          </a:xfrm>
        </p:spPr>
        <p:txBody>
          <a:bodyPr>
            <a:normAutofit fontScale="90000"/>
          </a:bodyPr>
          <a:lstStyle/>
          <a:p>
            <a:br>
              <a:rPr lang="en-US" dirty="0"/>
            </a:br>
            <a:r>
              <a:rPr lang="en-US" sz="3600" b="1" dirty="0">
                <a:solidFill>
                  <a:schemeClr val="accent1">
                    <a:lumMod val="75000"/>
                  </a:schemeClr>
                </a:solidFill>
                <a:latin typeface="+mn-lt"/>
              </a:rPr>
              <a:t>Customer Segmentation </a:t>
            </a:r>
            <a:br>
              <a:rPr lang="en-US" sz="4000" b="1" dirty="0">
                <a:latin typeface="+mn-lt"/>
              </a:rPr>
            </a:br>
            <a:endParaRPr lang="en-US" sz="4000" b="1" dirty="0">
              <a:latin typeface="+mn-lt"/>
            </a:endParaRPr>
          </a:p>
        </p:txBody>
      </p:sp>
      <p:sp>
        <p:nvSpPr>
          <p:cNvPr id="3" name="Content Placeholder 2"/>
          <p:cNvSpPr>
            <a:spLocks noGrp="1"/>
          </p:cNvSpPr>
          <p:nvPr>
            <p:ph idx="1"/>
          </p:nvPr>
        </p:nvSpPr>
        <p:spPr>
          <a:xfrm>
            <a:off x="734096" y="1184856"/>
            <a:ext cx="10619704" cy="5396248"/>
          </a:xfrm>
        </p:spPr>
        <p:txBody>
          <a:bodyPr/>
          <a:lstStyle/>
          <a:p>
            <a:pPr marL="0" indent="0">
              <a:buNone/>
            </a:pPr>
            <a:r>
              <a:rPr lang="en-US" dirty="0"/>
              <a:t> </a:t>
            </a:r>
          </a:p>
        </p:txBody>
      </p:sp>
      <p:graphicFrame>
        <p:nvGraphicFramePr>
          <p:cNvPr id="4" name="Chart 3"/>
          <p:cNvGraphicFramePr>
            <a:graphicFrameLocks/>
          </p:cNvGraphicFramePr>
          <p:nvPr>
            <p:extLst>
              <p:ext uri="{D42A27DB-BD31-4B8C-83A1-F6EECF244321}">
                <p14:modId xmlns:p14="http://schemas.microsoft.com/office/powerpoint/2010/main" val="2180921411"/>
              </p:ext>
            </p:extLst>
          </p:nvPr>
        </p:nvGraphicFramePr>
        <p:xfrm>
          <a:off x="579550" y="1184856"/>
          <a:ext cx="3979572" cy="2833352"/>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89357196-FB35-445F-B890-867EBA9A7448}"/>
              </a:ext>
            </a:extLst>
          </p:cNvPr>
          <p:cNvSpPr txBox="1"/>
          <p:nvPr/>
        </p:nvSpPr>
        <p:spPr>
          <a:xfrm>
            <a:off x="5393635" y="1476404"/>
            <a:ext cx="5777947" cy="646331"/>
          </a:xfrm>
          <a:prstGeom prst="rect">
            <a:avLst/>
          </a:prstGeom>
          <a:noFill/>
        </p:spPr>
        <p:txBody>
          <a:bodyPr wrap="square" rtlCol="0">
            <a:spAutoFit/>
          </a:bodyPr>
          <a:lstStyle/>
          <a:p>
            <a:r>
              <a:rPr lang="en-US" dirty="0"/>
              <a:t>This donut chart shows that the most preferred calling channel is Call Center followed by Chatbot, Email and Web</a:t>
            </a:r>
          </a:p>
        </p:txBody>
      </p:sp>
    </p:spTree>
    <p:extLst>
      <p:ext uri="{BB962C8B-B14F-4D97-AF65-F5344CB8AC3E}">
        <p14:creationId xmlns:p14="http://schemas.microsoft.com/office/powerpoint/2010/main" val="996951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89B68-5708-4EC4-A312-A796D98932F7}"/>
              </a:ext>
            </a:extLst>
          </p:cNvPr>
          <p:cNvSpPr>
            <a:spLocks noGrp="1"/>
          </p:cNvSpPr>
          <p:nvPr>
            <p:ph type="title"/>
          </p:nvPr>
        </p:nvSpPr>
        <p:spPr>
          <a:xfrm>
            <a:off x="838200" y="365125"/>
            <a:ext cx="10515600" cy="880579"/>
          </a:xfrm>
        </p:spPr>
        <p:txBody>
          <a:bodyPr>
            <a:normAutofit/>
          </a:bodyPr>
          <a:lstStyle/>
          <a:p>
            <a:r>
              <a:rPr lang="en-US" sz="3600" b="1" dirty="0">
                <a:solidFill>
                  <a:schemeClr val="accent2"/>
                </a:solidFill>
                <a:latin typeface="+mn-lt"/>
              </a:rPr>
              <a:t>Recommendation</a:t>
            </a:r>
          </a:p>
        </p:txBody>
      </p:sp>
      <p:sp>
        <p:nvSpPr>
          <p:cNvPr id="3" name="Content Placeholder 2">
            <a:extLst>
              <a:ext uri="{FF2B5EF4-FFF2-40B4-BE49-F238E27FC236}">
                <a16:creationId xmlns:a16="http://schemas.microsoft.com/office/drawing/2014/main" id="{7B17C3A2-53EC-43BA-B478-92C624512633}"/>
              </a:ext>
            </a:extLst>
          </p:cNvPr>
          <p:cNvSpPr>
            <a:spLocks noGrp="1"/>
          </p:cNvSpPr>
          <p:nvPr>
            <p:ph idx="1"/>
          </p:nvPr>
        </p:nvSpPr>
        <p:spPr>
          <a:xfrm>
            <a:off x="838200" y="1537252"/>
            <a:ext cx="10515600" cy="4639711"/>
          </a:xfrm>
        </p:spPr>
        <p:txBody>
          <a:bodyPr>
            <a:normAutofit fontScale="92500" lnSpcReduction="20000"/>
          </a:bodyPr>
          <a:lstStyle/>
          <a:p>
            <a:pPr marL="0" indent="0">
              <a:buNone/>
            </a:pPr>
            <a:r>
              <a:rPr lang="en-US" sz="1900" b="1" cap="none" dirty="0">
                <a:solidFill>
                  <a:schemeClr val="accent1">
                    <a:lumMod val="75000"/>
                  </a:schemeClr>
                </a:solidFill>
              </a:rPr>
              <a:t>Here are some insights which guide nile in making informed decisions to enhance its customer service operations.</a:t>
            </a:r>
          </a:p>
          <a:p>
            <a:pPr marL="0" indent="0">
              <a:buNone/>
            </a:pPr>
            <a:r>
              <a:rPr lang="en-US" sz="1900" cap="none" dirty="0"/>
              <a:t>Large number of calls for queries and support requests were from </a:t>
            </a:r>
            <a:r>
              <a:rPr lang="en-US" sz="1900" cap="none" dirty="0" err="1"/>
              <a:t>california</a:t>
            </a:r>
            <a:r>
              <a:rPr lang="en-US" sz="1900" cap="none" dirty="0"/>
              <a:t> and </a:t>
            </a:r>
            <a:r>
              <a:rPr lang="en-US" sz="1900" cap="none" dirty="0" err="1"/>
              <a:t>texas</a:t>
            </a:r>
            <a:r>
              <a:rPr lang="en-US" sz="1900" cap="none" dirty="0"/>
              <a:t> so here our main focus is to enhance customer service operation in these states.</a:t>
            </a:r>
          </a:p>
          <a:p>
            <a:pPr marL="0" indent="0">
              <a:buNone/>
            </a:pPr>
            <a:r>
              <a:rPr lang="en-US" sz="1900" b="0" i="0" u="none" strike="noStrike" cap="none" baseline="0" dirty="0">
                <a:solidFill>
                  <a:srgbClr val="000000"/>
                </a:solidFill>
              </a:rPr>
              <a:t>Performed sentiment analysis on customer interactions to understand overall satisfaction levels and it is identified that the customers with negative sentiment </a:t>
            </a:r>
            <a:r>
              <a:rPr lang="en-US" sz="1900" cap="none" dirty="0">
                <a:solidFill>
                  <a:srgbClr val="000000"/>
                </a:solidFill>
              </a:rPr>
              <a:t>are maximum. </a:t>
            </a:r>
            <a:r>
              <a:rPr lang="en-US" sz="1900" b="0" i="0" u="none" strike="noStrike" cap="none" dirty="0">
                <a:solidFill>
                  <a:srgbClr val="000000"/>
                </a:solidFill>
                <a:effectLst/>
              </a:rPr>
              <a:t>It means that they are facing issues while processing .</a:t>
            </a:r>
          </a:p>
          <a:p>
            <a:pPr marL="0" indent="0">
              <a:buNone/>
            </a:pPr>
            <a:r>
              <a:rPr lang="en-US" sz="1900" cap="none" dirty="0">
                <a:solidFill>
                  <a:srgbClr val="000000"/>
                </a:solidFill>
              </a:rPr>
              <a:t>The main reason behind the customers calls is billing question. To address this problem company needs to improve there billing procedure. Some customers were having payment issues and service outage problem. So  also try to improve payment procedure.</a:t>
            </a:r>
          </a:p>
          <a:p>
            <a:pPr marL="0" indent="0">
              <a:buNone/>
            </a:pPr>
            <a:r>
              <a:rPr lang="en-US" sz="1900" cap="none" dirty="0">
                <a:solidFill>
                  <a:srgbClr val="000000"/>
                </a:solidFill>
              </a:rPr>
              <a:t>After </a:t>
            </a:r>
            <a:r>
              <a:rPr lang="en-US" sz="1900" b="0" i="0" u="none" strike="noStrike" cap="none" baseline="0" dirty="0">
                <a:solidFill>
                  <a:srgbClr val="000000"/>
                </a:solidFill>
              </a:rPr>
              <a:t>analyzing response times for customer queries and support requests it is observed that the maximum number of queries were resolved within </a:t>
            </a:r>
            <a:r>
              <a:rPr lang="en-US" sz="1900" b="0" i="0" u="none" strike="noStrike" cap="none" baseline="0" dirty="0" err="1">
                <a:solidFill>
                  <a:srgbClr val="000000"/>
                </a:solidFill>
              </a:rPr>
              <a:t>sla</a:t>
            </a:r>
            <a:r>
              <a:rPr lang="en-US" sz="1900" b="0" i="0" u="none" strike="noStrike" cap="none" baseline="0" dirty="0">
                <a:solidFill>
                  <a:srgbClr val="000000"/>
                </a:solidFill>
              </a:rPr>
              <a:t>. But try minimize the duration for those complaints were resolved above SLA.</a:t>
            </a:r>
          </a:p>
          <a:p>
            <a:pPr marL="0" indent="0">
              <a:buNone/>
            </a:pPr>
            <a:r>
              <a:rPr lang="en-US" sz="1900" cap="none" dirty="0">
                <a:solidFill>
                  <a:srgbClr val="000000"/>
                </a:solidFill>
              </a:rPr>
              <a:t>Need to work on the reasons due to which calls are high and satisfaction level is low.</a:t>
            </a:r>
            <a:r>
              <a:rPr lang="en-US" sz="1900" b="0" i="0" u="none" strike="noStrike" cap="none" baseline="0" dirty="0">
                <a:solidFill>
                  <a:srgbClr val="000000"/>
                </a:solidFill>
              </a:rPr>
              <a:t>   </a:t>
            </a:r>
          </a:p>
          <a:p>
            <a:pPr marL="0" indent="0">
              <a:buNone/>
            </a:pPr>
            <a:endParaRPr lang="en-US" sz="1800" b="0" i="0" u="none" strike="noStrike" baseline="0" dirty="0">
              <a:solidFill>
                <a:srgbClr val="000000"/>
              </a:solidFill>
            </a:endParaRPr>
          </a:p>
          <a:p>
            <a:pPr marL="0" indent="0">
              <a:buNone/>
            </a:pPr>
            <a:endParaRPr lang="en-US" sz="1800" dirty="0">
              <a:solidFill>
                <a:srgbClr val="000000"/>
              </a:solidFill>
            </a:endParaRPr>
          </a:p>
          <a:p>
            <a:pPr marL="0" indent="0">
              <a:buNone/>
            </a:pPr>
            <a:endParaRPr lang="en-US" sz="1800" b="0" i="0" u="none" strike="noStrike" dirty="0">
              <a:solidFill>
                <a:srgbClr val="000000"/>
              </a:solidFill>
              <a:effectLst/>
            </a:endParaRPr>
          </a:p>
          <a:p>
            <a:pPr marL="0" indent="0">
              <a:buNone/>
            </a:pPr>
            <a:endParaRPr lang="en-US" sz="1800" b="0" i="0" u="none" strike="noStrike" dirty="0">
              <a:solidFill>
                <a:srgbClr val="000000"/>
              </a:solidFill>
              <a:effectLst/>
            </a:endParaRPr>
          </a:p>
          <a:p>
            <a:pPr marL="0" indent="0">
              <a:buNone/>
            </a:pPr>
            <a:endParaRPr lang="en-US" sz="1800" b="0" i="0" u="none" strike="noStrike" dirty="0">
              <a:solidFill>
                <a:srgbClr val="000000"/>
              </a:solidFill>
              <a:effectLst/>
            </a:endParaRPr>
          </a:p>
          <a:p>
            <a:pPr marL="0" indent="0">
              <a:buNone/>
            </a:pPr>
            <a:endParaRPr lang="en-US" sz="1800" b="0" i="0" u="none" strike="noStrike" baseline="0" dirty="0">
              <a:solidFill>
                <a:srgbClr val="000000"/>
              </a:solidFill>
            </a:endParaRPr>
          </a:p>
          <a:p>
            <a:endParaRPr lang="en-US" sz="1800" b="0" i="0" u="none" strike="noStrike" baseline="0" dirty="0">
              <a:solidFill>
                <a:srgbClr val="000000"/>
              </a:solidFill>
              <a:latin typeface="Roboto" panose="020F0502020204030204" pitchFamily="2" charset="0"/>
            </a:endParaRPr>
          </a:p>
          <a:p>
            <a:pPr marL="0" indent="0">
              <a:buNone/>
            </a:pPr>
            <a:endParaRPr lang="en-US" sz="2000" dirty="0"/>
          </a:p>
          <a:p>
            <a:pPr marL="0" indent="0">
              <a:buNone/>
            </a:pPr>
            <a:endParaRPr lang="en-US" sz="2000" dirty="0"/>
          </a:p>
          <a:p>
            <a:endParaRPr lang="en-US" dirty="0"/>
          </a:p>
        </p:txBody>
      </p:sp>
    </p:spTree>
    <p:extLst>
      <p:ext uri="{BB962C8B-B14F-4D97-AF65-F5344CB8AC3E}">
        <p14:creationId xmlns:p14="http://schemas.microsoft.com/office/powerpoint/2010/main" val="942443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7 Omni-Channel Customer Service Best Practice Tips">
            <a:extLst>
              <a:ext uri="{FF2B5EF4-FFF2-40B4-BE49-F238E27FC236}">
                <a16:creationId xmlns:a16="http://schemas.microsoft.com/office/drawing/2014/main" id="{2519268A-97BB-127F-BF9A-9B82BAAD39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4125" y="901148"/>
            <a:ext cx="7143750" cy="44328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0907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solidFill>
                  <a:schemeClr val="accent2"/>
                </a:solidFill>
                <a:latin typeface="+mn-lt"/>
              </a:rPr>
              <a:t>Business Understanding</a:t>
            </a:r>
          </a:p>
        </p:txBody>
      </p:sp>
      <p:sp>
        <p:nvSpPr>
          <p:cNvPr id="3" name="Content Placeholder 2"/>
          <p:cNvSpPr>
            <a:spLocks noGrp="1"/>
          </p:cNvSpPr>
          <p:nvPr>
            <p:ph idx="1"/>
          </p:nvPr>
        </p:nvSpPr>
        <p:spPr/>
        <p:txBody>
          <a:bodyPr>
            <a:normAutofit fontScale="92500" lnSpcReduction="20000"/>
          </a:bodyPr>
          <a:lstStyle/>
          <a:p>
            <a:pPr marL="0" indent="0">
              <a:buNone/>
            </a:pPr>
            <a:r>
              <a:rPr lang="en-US" sz="2400" cap="none" dirty="0"/>
              <a:t>The analysis aims to leverage data-driven approaches to optimize customer service processes, enhance customer experience, and drive overall business growth. By examining historical customer service data, the project seeks to identify patterns, trends, and opportunities for improvement, ultimately leading to enhanced customer loyalty and increased operational efficiency. </a:t>
            </a:r>
          </a:p>
          <a:p>
            <a:pPr marL="0" indent="0">
              <a:buNone/>
            </a:pPr>
            <a:r>
              <a:rPr lang="en-US" b="1" cap="none" dirty="0"/>
              <a:t>Scope</a:t>
            </a:r>
            <a:r>
              <a:rPr lang="en-US" cap="none" dirty="0"/>
              <a:t>: </a:t>
            </a:r>
            <a:r>
              <a:rPr lang="en-US" sz="2400" cap="none" dirty="0"/>
              <a:t>the analysis will focus on the provided customer service data from Nile, covering aspects such as sentiment, customer satisfaction scores, reasons for calls, communication channels, and response times. The insights generated will guide Nile in making informed decisions to enhance its customer service operations.</a:t>
            </a:r>
          </a:p>
          <a:p>
            <a:endParaRPr lang="en-US" sz="2400" dirty="0"/>
          </a:p>
        </p:txBody>
      </p:sp>
    </p:spTree>
    <p:extLst>
      <p:ext uri="{BB962C8B-B14F-4D97-AF65-F5344CB8AC3E}">
        <p14:creationId xmlns:p14="http://schemas.microsoft.com/office/powerpoint/2010/main" val="1993864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5459" y="51516"/>
            <a:ext cx="10658341" cy="1146221"/>
          </a:xfrm>
        </p:spPr>
        <p:txBody>
          <a:bodyPr>
            <a:normAutofit/>
          </a:bodyPr>
          <a:lstStyle/>
          <a:p>
            <a:r>
              <a:rPr lang="en-US" sz="3600" b="1" dirty="0">
                <a:solidFill>
                  <a:schemeClr val="accent2"/>
                </a:solidFill>
                <a:latin typeface="+mn-lt"/>
              </a:rPr>
              <a:t>Data Understanding</a:t>
            </a:r>
          </a:p>
        </p:txBody>
      </p:sp>
      <p:sp>
        <p:nvSpPr>
          <p:cNvPr id="3" name="Content Placeholder 2"/>
          <p:cNvSpPr>
            <a:spLocks noGrp="1"/>
          </p:cNvSpPr>
          <p:nvPr>
            <p:ph idx="1"/>
          </p:nvPr>
        </p:nvSpPr>
        <p:spPr>
          <a:xfrm>
            <a:off x="540913" y="1313646"/>
            <a:ext cx="10812887" cy="5383368"/>
          </a:xfrm>
        </p:spPr>
        <p:txBody>
          <a:bodyPr>
            <a:normAutofit fontScale="32500" lnSpcReduction="20000"/>
          </a:bodyPr>
          <a:lstStyle/>
          <a:p>
            <a:pPr marL="0" indent="0">
              <a:buNone/>
            </a:pPr>
            <a:r>
              <a:rPr lang="en-US" sz="4300" b="1" dirty="0"/>
              <a:t>    Data Description:</a:t>
            </a:r>
            <a:r>
              <a:rPr lang="en-US" sz="4300" dirty="0"/>
              <a:t> </a:t>
            </a:r>
          </a:p>
          <a:p>
            <a:pPr marL="0" indent="0">
              <a:buNone/>
            </a:pPr>
            <a:r>
              <a:rPr lang="en-US" sz="4300" dirty="0"/>
              <a:t>    The provided dataset includes the following attributes:</a:t>
            </a:r>
          </a:p>
          <a:p>
            <a:r>
              <a:rPr lang="en-US" sz="4300" b="1" dirty="0"/>
              <a:t>Id:</a:t>
            </a:r>
            <a:r>
              <a:rPr lang="en-US" sz="4300" dirty="0"/>
              <a:t> Unique Customer ID</a:t>
            </a:r>
          </a:p>
          <a:p>
            <a:pPr lvl="0"/>
            <a:r>
              <a:rPr lang="en-US" sz="4300" b="1" dirty="0"/>
              <a:t>customer_name:</a:t>
            </a:r>
            <a:r>
              <a:rPr lang="en-US" sz="4300" dirty="0"/>
              <a:t> Name of the customer</a:t>
            </a:r>
          </a:p>
          <a:p>
            <a:pPr lvl="0"/>
            <a:r>
              <a:rPr lang="en-US" sz="4300" b="1" dirty="0"/>
              <a:t>sentiment:</a:t>
            </a:r>
            <a:r>
              <a:rPr lang="en-US" sz="4300" dirty="0"/>
              <a:t> Sentiment of the customer (Neutral, Positive, Very Positive, Negative, Very Negative)</a:t>
            </a:r>
          </a:p>
          <a:p>
            <a:pPr lvl="0"/>
            <a:r>
              <a:rPr lang="en-US" sz="4300" b="1" dirty="0"/>
              <a:t>csat_score:</a:t>
            </a:r>
            <a:r>
              <a:rPr lang="en-US" sz="4300" dirty="0"/>
              <a:t> Customer Satisfaction Score (Scale of 1 to 10)</a:t>
            </a:r>
          </a:p>
          <a:p>
            <a:pPr lvl="0"/>
            <a:r>
              <a:rPr lang="en-US" sz="4300" b="1" dirty="0"/>
              <a:t>call_timestamp:</a:t>
            </a:r>
            <a:r>
              <a:rPr lang="en-US" sz="4300" dirty="0"/>
              <a:t> Date and time of the customer's call</a:t>
            </a:r>
          </a:p>
          <a:p>
            <a:pPr lvl="0"/>
            <a:r>
              <a:rPr lang="en-US" sz="4300" b="1" dirty="0"/>
              <a:t>call_day:</a:t>
            </a:r>
            <a:r>
              <a:rPr lang="en-US" sz="4300" dirty="0"/>
              <a:t> Day of the call (1 represents the 1st day of the month, and so on)</a:t>
            </a:r>
          </a:p>
          <a:p>
            <a:pPr lvl="0"/>
            <a:r>
              <a:rPr lang="en-US" sz="4300" b="1" dirty="0"/>
              <a:t>reason:</a:t>
            </a:r>
            <a:r>
              <a:rPr lang="en-US" sz="4300" dirty="0"/>
              <a:t> Reason for the customer's call (Billing Question, Service Outage &amp; Payments)</a:t>
            </a:r>
          </a:p>
          <a:p>
            <a:pPr lvl="0"/>
            <a:r>
              <a:rPr lang="en-US" sz="4300" b="1" dirty="0"/>
              <a:t>city:</a:t>
            </a:r>
            <a:r>
              <a:rPr lang="en-US" sz="4300" dirty="0"/>
              <a:t> City to which the customer belongs</a:t>
            </a:r>
          </a:p>
          <a:p>
            <a:pPr lvl="0"/>
            <a:r>
              <a:rPr lang="en-US" sz="4300" b="1" dirty="0"/>
              <a:t>state:</a:t>
            </a:r>
            <a:r>
              <a:rPr lang="en-US" sz="4300" dirty="0"/>
              <a:t> State to which the customer belongs</a:t>
            </a:r>
          </a:p>
          <a:p>
            <a:pPr lvl="0"/>
            <a:r>
              <a:rPr lang="en-US" sz="4300" b="1" dirty="0"/>
              <a:t>channel:</a:t>
            </a:r>
            <a:r>
              <a:rPr lang="en-US" sz="4300" dirty="0"/>
              <a:t> Mode of communication used by the customer (Call-center, Chatbot, Email, Web)</a:t>
            </a:r>
          </a:p>
          <a:p>
            <a:pPr lvl="0"/>
            <a:r>
              <a:rPr lang="en-US" sz="4300" b="1" dirty="0"/>
              <a:t>response_time:</a:t>
            </a:r>
            <a:r>
              <a:rPr lang="en-US" sz="4300" dirty="0"/>
              <a:t> How fast the customer request was serviced (Above SLA, Below SLA, Within SLA)</a:t>
            </a:r>
          </a:p>
          <a:p>
            <a:pPr lvl="0"/>
            <a:r>
              <a:rPr lang="en-US" sz="4300" b="1" dirty="0"/>
              <a:t>call duration in minutes:</a:t>
            </a:r>
            <a:r>
              <a:rPr lang="en-US" sz="4300" dirty="0"/>
              <a:t> Duration of the call</a:t>
            </a:r>
          </a:p>
          <a:p>
            <a:pPr lvl="0"/>
            <a:r>
              <a:rPr lang="en-US" sz="4300" b="1" dirty="0"/>
              <a:t>call_center:</a:t>
            </a:r>
            <a:r>
              <a:rPr lang="en-US" sz="4300" dirty="0"/>
              <a:t> Location of the call center where the service request was handled.</a:t>
            </a:r>
          </a:p>
          <a:p>
            <a:endParaRPr lang="en-US" dirty="0"/>
          </a:p>
        </p:txBody>
      </p:sp>
    </p:spTree>
    <p:extLst>
      <p:ext uri="{BB962C8B-B14F-4D97-AF65-F5344CB8AC3E}">
        <p14:creationId xmlns:p14="http://schemas.microsoft.com/office/powerpoint/2010/main" val="989815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solidFill>
                  <a:schemeClr val="accent2"/>
                </a:solidFill>
                <a:latin typeface="+mn-lt"/>
              </a:rPr>
              <a:t>Data Preparation</a:t>
            </a:r>
            <a:endParaRPr lang="en-US" b="1" dirty="0">
              <a:solidFill>
                <a:schemeClr val="accent2"/>
              </a:solidFill>
              <a:latin typeface="+mn-lt"/>
            </a:endParaRPr>
          </a:p>
        </p:txBody>
      </p:sp>
      <p:sp>
        <p:nvSpPr>
          <p:cNvPr id="3" name="Content Placeholder 2"/>
          <p:cNvSpPr>
            <a:spLocks noGrp="1"/>
          </p:cNvSpPr>
          <p:nvPr>
            <p:ph idx="1"/>
          </p:nvPr>
        </p:nvSpPr>
        <p:spPr/>
        <p:txBody>
          <a:bodyPr>
            <a:normAutofit/>
          </a:bodyPr>
          <a:lstStyle/>
          <a:p>
            <a:r>
              <a:rPr lang="en-US" sz="2400" cap="none" dirty="0"/>
              <a:t>Before analysis, data cleaning and validation are important for more accuracy and consistency. </a:t>
            </a:r>
          </a:p>
          <a:p>
            <a:r>
              <a:rPr lang="en-US" sz="2400" cap="none" dirty="0"/>
              <a:t> Null and duplicate values are checked.</a:t>
            </a:r>
          </a:p>
          <a:p>
            <a:r>
              <a:rPr lang="en-US" sz="2400" cap="none" dirty="0"/>
              <a:t> Added call_day column for analysis purpose.</a:t>
            </a:r>
          </a:p>
          <a:p>
            <a:r>
              <a:rPr lang="en-US" sz="2400" cap="none" dirty="0"/>
              <a:t> Now the dataset is ready for further analysis.</a:t>
            </a:r>
          </a:p>
        </p:txBody>
      </p:sp>
    </p:spTree>
    <p:extLst>
      <p:ext uri="{BB962C8B-B14F-4D97-AF65-F5344CB8AC3E}">
        <p14:creationId xmlns:p14="http://schemas.microsoft.com/office/powerpoint/2010/main" val="3273786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017" y="437882"/>
            <a:ext cx="10515600" cy="4314422"/>
          </a:xfrm>
        </p:spPr>
        <p:txBody>
          <a:bodyPr>
            <a:normAutofit/>
          </a:bodyPr>
          <a:lstStyle/>
          <a:p>
            <a:r>
              <a:rPr lang="en-US" sz="3600" b="1" dirty="0">
                <a:solidFill>
                  <a:schemeClr val="accent2"/>
                </a:solidFill>
                <a:latin typeface="+mn-lt"/>
              </a:rPr>
              <a:t>Tools</a:t>
            </a:r>
            <a:br>
              <a:rPr lang="en-US" sz="3200" b="1" dirty="0">
                <a:latin typeface="+mn-lt"/>
              </a:rPr>
            </a:br>
            <a:br>
              <a:rPr lang="en-US" sz="2700" b="1" dirty="0">
                <a:latin typeface="+mn-lt"/>
              </a:rPr>
            </a:br>
            <a:r>
              <a:rPr lang="en-US" sz="2700" cap="none" dirty="0">
                <a:latin typeface="+mn-lt"/>
                <a:ea typeface="Times New Roman" panose="02020603050405020304" pitchFamily="18" charset="0"/>
                <a:cs typeface="Calibri" panose="020F0502020204030204" pitchFamily="34" charset="0"/>
              </a:rPr>
              <a:t>The analysis will be conducted using microsoft excel, providing a familiar and accessible platform for data manipulation, visualization, and interpretation.</a:t>
            </a:r>
            <a:br>
              <a:rPr lang="en-US" sz="3200" b="1" cap="none" dirty="0">
                <a:latin typeface="+mn-lt"/>
              </a:rPr>
            </a:br>
            <a:br>
              <a:rPr lang="en-US" sz="3200" b="1" dirty="0">
                <a:latin typeface="+mn-lt"/>
              </a:rPr>
            </a:br>
            <a:br>
              <a:rPr lang="en-US" sz="3200" b="1" dirty="0">
                <a:latin typeface="+mn-lt"/>
              </a:rPr>
            </a:br>
            <a:br>
              <a:rPr lang="en-US" sz="3200" b="1" dirty="0">
                <a:latin typeface="+mn-lt"/>
              </a:rPr>
            </a:br>
            <a:br>
              <a:rPr lang="en-US" sz="3200" b="1" dirty="0">
                <a:latin typeface="+mn-lt"/>
              </a:rPr>
            </a:br>
            <a:endParaRPr lang="en-US" sz="3200" b="1" dirty="0">
              <a:latin typeface="+mn-lt"/>
            </a:endParaRPr>
          </a:p>
        </p:txBody>
      </p:sp>
      <p:pic>
        <p:nvPicPr>
          <p:cNvPr id="4" name="Picture 3">
            <a:extLst>
              <a:ext uri="{FF2B5EF4-FFF2-40B4-BE49-F238E27FC236}">
                <a16:creationId xmlns:a16="http://schemas.microsoft.com/office/drawing/2014/main" id="{7DCB294C-6247-9070-51CA-3468FBC1C8D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209670" y="2752547"/>
            <a:ext cx="5337313" cy="3436739"/>
          </a:xfrm>
          <a:prstGeom prst="rect">
            <a:avLst/>
          </a:prstGeom>
        </p:spPr>
      </p:pic>
    </p:spTree>
    <p:extLst>
      <p:ext uri="{BB962C8B-B14F-4D97-AF65-F5344CB8AC3E}">
        <p14:creationId xmlns:p14="http://schemas.microsoft.com/office/powerpoint/2010/main" val="34900077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6835" y="365126"/>
            <a:ext cx="10836965" cy="721552"/>
          </a:xfrm>
        </p:spPr>
        <p:txBody>
          <a:bodyPr>
            <a:normAutofit/>
          </a:bodyPr>
          <a:lstStyle/>
          <a:p>
            <a:r>
              <a:rPr lang="en-US" sz="3600" b="1" dirty="0">
                <a:solidFill>
                  <a:schemeClr val="accent2"/>
                </a:solidFill>
                <a:latin typeface="+mn-lt"/>
              </a:rPr>
              <a:t>Data Analysis</a:t>
            </a:r>
            <a:endParaRPr lang="en-US" sz="3600" dirty="0">
              <a:solidFill>
                <a:schemeClr val="accent2"/>
              </a:solidFill>
              <a:latin typeface="+mn-lt"/>
            </a:endParaRPr>
          </a:p>
        </p:txBody>
      </p:sp>
      <p:sp>
        <p:nvSpPr>
          <p:cNvPr id="3" name="Content Placeholder 2"/>
          <p:cNvSpPr>
            <a:spLocks noGrp="1"/>
          </p:cNvSpPr>
          <p:nvPr>
            <p:ph idx="1"/>
          </p:nvPr>
        </p:nvSpPr>
        <p:spPr>
          <a:xfrm>
            <a:off x="419100" y="1378040"/>
            <a:ext cx="11353800" cy="5164428"/>
          </a:xfrm>
        </p:spPr>
        <p:txBody>
          <a:bodyPr/>
          <a:lstStyle/>
          <a:p>
            <a:pPr marL="0" indent="0">
              <a:buNone/>
            </a:pPr>
            <a:r>
              <a:rPr lang="en-US" b="1" dirty="0"/>
              <a:t> </a:t>
            </a:r>
            <a:r>
              <a:rPr lang="en-US" sz="2000" b="1" dirty="0">
                <a:solidFill>
                  <a:schemeClr val="accent5">
                    <a:lumMod val="50000"/>
                  </a:schemeClr>
                </a:solidFill>
              </a:rPr>
              <a:t>Total Calls = 32941</a:t>
            </a:r>
          </a:p>
          <a:p>
            <a:pPr marL="0" indent="0">
              <a:buNone/>
            </a:pPr>
            <a:r>
              <a:rPr lang="en-US" sz="2000" b="1" dirty="0">
                <a:solidFill>
                  <a:schemeClr val="accent5">
                    <a:lumMod val="50000"/>
                  </a:schemeClr>
                </a:solidFill>
              </a:rPr>
              <a:t>  Average calls per day = 1062</a:t>
            </a:r>
          </a:p>
          <a:p>
            <a:pPr marL="0" indent="0">
              <a:buNone/>
            </a:pPr>
            <a:r>
              <a:rPr lang="en-US" sz="2000" b="1" dirty="0">
                <a:solidFill>
                  <a:schemeClr val="accent5">
                    <a:lumMod val="50000"/>
                  </a:schemeClr>
                </a:solidFill>
              </a:rPr>
              <a:t> Average Call Duration = 25.02</a:t>
            </a:r>
          </a:p>
          <a:p>
            <a:pPr marL="0" indent="0">
              <a:buNone/>
            </a:pPr>
            <a:endParaRPr lang="en-US" b="1" dirty="0"/>
          </a:p>
        </p:txBody>
      </p:sp>
      <p:graphicFrame>
        <p:nvGraphicFramePr>
          <p:cNvPr id="6" name="Chart 5">
            <a:extLst>
              <a:ext uri="{FF2B5EF4-FFF2-40B4-BE49-F238E27FC236}">
                <a16:creationId xmlns:a16="http://schemas.microsoft.com/office/drawing/2014/main" id="{C86ABADD-E57B-42E6-9153-71BBE99BC689}"/>
              </a:ext>
            </a:extLst>
          </p:cNvPr>
          <p:cNvGraphicFramePr>
            <a:graphicFrameLocks/>
          </p:cNvGraphicFramePr>
          <p:nvPr>
            <p:extLst>
              <p:ext uri="{D42A27DB-BD31-4B8C-83A1-F6EECF244321}">
                <p14:modId xmlns:p14="http://schemas.microsoft.com/office/powerpoint/2010/main" val="2023754549"/>
              </p:ext>
            </p:extLst>
          </p:nvPr>
        </p:nvGraphicFramePr>
        <p:xfrm>
          <a:off x="2292626" y="3034748"/>
          <a:ext cx="7304747" cy="317518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37656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F4349-82B2-4110-B9B5-AAF347B1F2B6}"/>
              </a:ext>
            </a:extLst>
          </p:cNvPr>
          <p:cNvSpPr>
            <a:spLocks noGrp="1"/>
          </p:cNvSpPr>
          <p:nvPr>
            <p:ph type="title"/>
          </p:nvPr>
        </p:nvSpPr>
        <p:spPr>
          <a:xfrm>
            <a:off x="424069" y="596347"/>
            <a:ext cx="11088755" cy="583095"/>
          </a:xfrm>
        </p:spPr>
        <p:txBody>
          <a:bodyPr>
            <a:normAutofit fontScale="90000"/>
          </a:bodyPr>
          <a:lstStyle/>
          <a:p>
            <a:r>
              <a:rPr lang="en-US" sz="3600" b="1" dirty="0">
                <a:solidFill>
                  <a:schemeClr val="accent1">
                    <a:lumMod val="75000"/>
                  </a:schemeClr>
                </a:solidFill>
                <a:latin typeface="+mn-lt"/>
              </a:rPr>
              <a:t>State wise Calls</a:t>
            </a:r>
            <a:br>
              <a:rPr lang="en-US" b="1" dirty="0"/>
            </a:br>
            <a:endParaRPr lang="en-US" dirty="0"/>
          </a:p>
        </p:txBody>
      </p:sp>
      <mc:AlternateContent xmlns:mc="http://schemas.openxmlformats.org/markup-compatibility/2006" xmlns:cx4="http://schemas.microsoft.com/office/drawing/2016/5/10/chartex">
        <mc:Choice Requires="cx4">
          <p:graphicFrame>
            <p:nvGraphicFramePr>
              <p:cNvPr id="4" name="Content Placeholder 3">
                <a:extLst>
                  <a:ext uri="{FF2B5EF4-FFF2-40B4-BE49-F238E27FC236}">
                    <a16:creationId xmlns:a16="http://schemas.microsoft.com/office/drawing/2014/main" id="{E358E7FB-0E6F-4713-84A7-993C01174B2A}"/>
                  </a:ext>
                </a:extLst>
              </p:cNvPr>
              <p:cNvGraphicFramePr>
                <a:graphicFrameLocks noGrp="1"/>
              </p:cNvGraphicFramePr>
              <p:nvPr>
                <p:ph idx="1"/>
                <p:extLst>
                  <p:ext uri="{D42A27DB-BD31-4B8C-83A1-F6EECF244321}">
                    <p14:modId xmlns:p14="http://schemas.microsoft.com/office/powerpoint/2010/main" val="301609232"/>
                  </p:ext>
                </p:extLst>
              </p:nvPr>
            </p:nvGraphicFramePr>
            <p:xfrm>
              <a:off x="5062330" y="1444487"/>
              <a:ext cx="6450495" cy="4625423"/>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4" name="Content Placeholder 3">
                <a:extLst>
                  <a:ext uri="{FF2B5EF4-FFF2-40B4-BE49-F238E27FC236}">
                    <a16:creationId xmlns:a16="http://schemas.microsoft.com/office/drawing/2014/main" id="{E358E7FB-0E6F-4713-84A7-993C01174B2A}"/>
                  </a:ext>
                </a:extLst>
              </p:cNvPr>
              <p:cNvPicPr>
                <a:picLocks noGrp="1" noRot="1" noChangeAspect="1" noMove="1" noResize="1" noEditPoints="1" noAdjustHandles="1" noChangeArrowheads="1" noChangeShapeType="1"/>
              </p:cNvPicPr>
              <p:nvPr/>
            </p:nvPicPr>
            <p:blipFill>
              <a:blip r:embed="rId3"/>
              <a:stretch>
                <a:fillRect/>
              </a:stretch>
            </p:blipFill>
            <p:spPr>
              <a:xfrm>
                <a:off x="5062330" y="1444487"/>
                <a:ext cx="6450495" cy="4625423"/>
              </a:xfrm>
              <a:prstGeom prst="rect">
                <a:avLst/>
              </a:prstGeom>
            </p:spPr>
          </p:pic>
        </mc:Fallback>
      </mc:AlternateContent>
      <p:sp>
        <p:nvSpPr>
          <p:cNvPr id="5" name="TextBox 4">
            <a:extLst>
              <a:ext uri="{FF2B5EF4-FFF2-40B4-BE49-F238E27FC236}">
                <a16:creationId xmlns:a16="http://schemas.microsoft.com/office/drawing/2014/main" id="{3E8ABDB6-BBC1-4E58-AC93-3BCDDF82286B}"/>
              </a:ext>
            </a:extLst>
          </p:cNvPr>
          <p:cNvSpPr txBox="1"/>
          <p:nvPr/>
        </p:nvSpPr>
        <p:spPr>
          <a:xfrm>
            <a:off x="265043" y="1378226"/>
            <a:ext cx="4532244" cy="2031325"/>
          </a:xfrm>
          <a:prstGeom prst="rect">
            <a:avLst/>
          </a:prstGeom>
          <a:noFill/>
        </p:spPr>
        <p:txBody>
          <a:bodyPr wrap="square" rtlCol="0">
            <a:spAutoFit/>
          </a:bodyPr>
          <a:lstStyle/>
          <a:p>
            <a:r>
              <a:rPr lang="en-US" dirty="0"/>
              <a:t>On the basis of above table and graph we</a:t>
            </a:r>
          </a:p>
          <a:p>
            <a:r>
              <a:rPr lang="en-US" dirty="0"/>
              <a:t>can conclude that the maximum number of</a:t>
            </a:r>
          </a:p>
          <a:p>
            <a:r>
              <a:rPr lang="en-US" dirty="0"/>
              <a:t>calls/complaints are from California followed</a:t>
            </a:r>
          </a:p>
          <a:p>
            <a:r>
              <a:rPr lang="en-US" dirty="0"/>
              <a:t>by Texas, Florida, New York, Virginia, etc. </a:t>
            </a:r>
          </a:p>
          <a:p>
            <a:r>
              <a:rPr lang="en-US" dirty="0"/>
              <a:t>And Wyoming, Vermont &amp; Maine these are the states from which we received a very small number of complaints.</a:t>
            </a:r>
          </a:p>
        </p:txBody>
      </p:sp>
    </p:spTree>
    <p:extLst>
      <p:ext uri="{BB962C8B-B14F-4D97-AF65-F5344CB8AC3E}">
        <p14:creationId xmlns:p14="http://schemas.microsoft.com/office/powerpoint/2010/main" val="2064842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ABC3A-4550-4C9C-9B36-4A0D59EDBE71}"/>
              </a:ext>
            </a:extLst>
          </p:cNvPr>
          <p:cNvSpPr>
            <a:spLocks noGrp="1"/>
          </p:cNvSpPr>
          <p:nvPr>
            <p:ph type="title"/>
          </p:nvPr>
        </p:nvSpPr>
        <p:spPr>
          <a:xfrm>
            <a:off x="838200" y="318053"/>
            <a:ext cx="10515600" cy="787054"/>
          </a:xfrm>
        </p:spPr>
        <p:txBody>
          <a:bodyPr>
            <a:normAutofit fontScale="90000"/>
          </a:bodyPr>
          <a:lstStyle/>
          <a:p>
            <a:r>
              <a:rPr lang="en-US" sz="3600" b="1" dirty="0">
                <a:solidFill>
                  <a:schemeClr val="accent1">
                    <a:lumMod val="75000"/>
                  </a:schemeClr>
                </a:solidFill>
                <a:latin typeface="+mn-lt"/>
              </a:rPr>
              <a:t>Customer Sentiment Analysis</a:t>
            </a:r>
            <a:br>
              <a:rPr lang="en-US" b="1" dirty="0">
                <a:solidFill>
                  <a:schemeClr val="accent2">
                    <a:lumMod val="75000"/>
                  </a:schemeClr>
                </a:solidFill>
              </a:rPr>
            </a:br>
            <a:endParaRPr lang="en-US" dirty="0"/>
          </a:p>
        </p:txBody>
      </p:sp>
      <p:graphicFrame>
        <p:nvGraphicFramePr>
          <p:cNvPr id="4" name="Content Placeholder 3">
            <a:extLst>
              <a:ext uri="{FF2B5EF4-FFF2-40B4-BE49-F238E27FC236}">
                <a16:creationId xmlns:a16="http://schemas.microsoft.com/office/drawing/2014/main" id="{115848ED-F92D-4B2E-A7AB-4AA8CDE531EB}"/>
              </a:ext>
            </a:extLst>
          </p:cNvPr>
          <p:cNvGraphicFramePr>
            <a:graphicFrameLocks noGrp="1"/>
          </p:cNvGraphicFramePr>
          <p:nvPr>
            <p:ph idx="1"/>
            <p:extLst>
              <p:ext uri="{D42A27DB-BD31-4B8C-83A1-F6EECF244321}">
                <p14:modId xmlns:p14="http://schemas.microsoft.com/office/powerpoint/2010/main" val="2006306334"/>
              </p:ext>
            </p:extLst>
          </p:nvPr>
        </p:nvGraphicFramePr>
        <p:xfrm>
          <a:off x="2888975" y="866362"/>
          <a:ext cx="5367129" cy="300327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Table 5">
            <a:extLst>
              <a:ext uri="{FF2B5EF4-FFF2-40B4-BE49-F238E27FC236}">
                <a16:creationId xmlns:a16="http://schemas.microsoft.com/office/drawing/2014/main" id="{2FC8D128-11FA-4BD5-8BCD-D73AB9911897}"/>
              </a:ext>
            </a:extLst>
          </p:cNvPr>
          <p:cNvGraphicFramePr>
            <a:graphicFrameLocks noGrp="1"/>
          </p:cNvGraphicFramePr>
          <p:nvPr>
            <p:extLst>
              <p:ext uri="{D42A27DB-BD31-4B8C-83A1-F6EECF244321}">
                <p14:modId xmlns:p14="http://schemas.microsoft.com/office/powerpoint/2010/main" val="3643160598"/>
              </p:ext>
            </p:extLst>
          </p:nvPr>
        </p:nvGraphicFramePr>
        <p:xfrm>
          <a:off x="1258957" y="4417945"/>
          <a:ext cx="7779027" cy="1388722"/>
        </p:xfrm>
        <a:graphic>
          <a:graphicData uri="http://schemas.openxmlformats.org/drawingml/2006/table">
            <a:tbl>
              <a:tblPr>
                <a:tableStyleId>{5C22544A-7EE6-4342-B048-85BDC9FD1C3A}</a:tableStyleId>
              </a:tblPr>
              <a:tblGrid>
                <a:gridCol w="6223221">
                  <a:extLst>
                    <a:ext uri="{9D8B030D-6E8A-4147-A177-3AD203B41FA5}">
                      <a16:colId xmlns:a16="http://schemas.microsoft.com/office/drawing/2014/main" val="1625310742"/>
                    </a:ext>
                  </a:extLst>
                </a:gridCol>
                <a:gridCol w="777903">
                  <a:extLst>
                    <a:ext uri="{9D8B030D-6E8A-4147-A177-3AD203B41FA5}">
                      <a16:colId xmlns:a16="http://schemas.microsoft.com/office/drawing/2014/main" val="3436457438"/>
                    </a:ext>
                  </a:extLst>
                </a:gridCol>
                <a:gridCol w="777903">
                  <a:extLst>
                    <a:ext uri="{9D8B030D-6E8A-4147-A177-3AD203B41FA5}">
                      <a16:colId xmlns:a16="http://schemas.microsoft.com/office/drawing/2014/main" val="1976792743"/>
                    </a:ext>
                  </a:extLst>
                </a:gridCol>
              </a:tblGrid>
              <a:tr h="993798">
                <a:tc gridSpan="3">
                  <a:txBody>
                    <a:bodyPr/>
                    <a:lstStyle/>
                    <a:p>
                      <a:pPr algn="l" fontAlgn="b"/>
                      <a:r>
                        <a:rPr lang="en-US" sz="1800" u="none" strike="noStrike" dirty="0">
                          <a:effectLst/>
                          <a:latin typeface="+mn-lt"/>
                        </a:rPr>
                        <a:t>The customer sentiment (Positive, Negative and Neutral) analysis is done using above graph to understand satisfaction level and we can observe that negative sentiment is high.</a:t>
                      </a:r>
                    </a:p>
                  </a:txBody>
                  <a:tcPr marL="9525" marR="9525" marT="9525"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745772229"/>
                  </a:ext>
                </a:extLst>
              </a:tr>
              <a:tr h="394924">
                <a:tc>
                  <a:txBody>
                    <a:bodyPr/>
                    <a:lstStyle/>
                    <a:p>
                      <a:pPr algn="l" fontAlgn="b"/>
                      <a:r>
                        <a:rPr lang="en-US" sz="1100" u="none" strike="noStrike" dirty="0">
                          <a:effectLst/>
                        </a:rPr>
                        <a:t>.</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470144688"/>
                  </a:ext>
                </a:extLst>
              </a:tr>
            </a:tbl>
          </a:graphicData>
        </a:graphic>
      </p:graphicFrame>
    </p:spTree>
    <p:extLst>
      <p:ext uri="{BB962C8B-B14F-4D97-AF65-F5344CB8AC3E}">
        <p14:creationId xmlns:p14="http://schemas.microsoft.com/office/powerpoint/2010/main" val="2950527718"/>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2217</TotalTime>
  <Words>810</Words>
  <Application>Microsoft Office PowerPoint</Application>
  <PresentationFormat>Widescreen</PresentationFormat>
  <Paragraphs>69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Roboto</vt:lpstr>
      <vt:lpstr>Tw Cen MT</vt:lpstr>
      <vt:lpstr>Droplet</vt:lpstr>
      <vt:lpstr>  Portfolio Project: Analyses of Customer Service Data using Microsoft Excel </vt:lpstr>
      <vt:lpstr>PowerPoint Presentation</vt:lpstr>
      <vt:lpstr>Business Understanding</vt:lpstr>
      <vt:lpstr>Data Understanding</vt:lpstr>
      <vt:lpstr>Data Preparation</vt:lpstr>
      <vt:lpstr>Tools  The analysis will be conducted using microsoft excel, providing a familiar and accessible platform for data manipulation, visualization, and interpretation.     </vt:lpstr>
      <vt:lpstr>Data Analysis</vt:lpstr>
      <vt:lpstr>State wise Calls </vt:lpstr>
      <vt:lpstr>Customer Sentiment Analysis </vt:lpstr>
      <vt:lpstr> Root Cause Analysis </vt:lpstr>
      <vt:lpstr> Service Response Time Analysis  </vt:lpstr>
      <vt:lpstr> Customer Segmentation  </vt:lpstr>
      <vt:lpstr>Recommendation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Analyses of Customer Service Data using Microsoft Excel</dc:title>
  <dc:creator>Dell</dc:creator>
  <cp:lastModifiedBy>Dell</cp:lastModifiedBy>
  <cp:revision>17</cp:revision>
  <dcterms:created xsi:type="dcterms:W3CDTF">2023-12-12T12:35:23Z</dcterms:created>
  <dcterms:modified xsi:type="dcterms:W3CDTF">2024-01-28T11:05:45Z</dcterms:modified>
</cp:coreProperties>
</file>

<file path=docProps/thumbnail.jpeg>
</file>